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50.xml" ContentType="application/vnd.openxmlformats-officedocument.presentationml.tags+xml"/>
  <Override PartName="/ppt/notesSlides/notesSlide1.xml" ContentType="application/vnd.openxmlformats-officedocument.presentationml.notesSlide+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notesSlides/notesSlide10.xml" ContentType="application/vnd.openxmlformats-officedocument.presentationml.notesSlide+xml"/>
  <Override PartName="/ppt/tags/tag60.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ppt/notesSlides/notesSlide13.xml" ContentType="application/vnd.openxmlformats-officedocument.presentationml.notesSlide+xml"/>
  <Override PartName="/ppt/tags/tag63.xml" ContentType="application/vnd.openxmlformats-officedocument.presentationml.tags+xml"/>
  <Override PartName="/ppt/notesSlides/notesSlide14.xml" ContentType="application/vnd.openxmlformats-officedocument.presentationml.notesSlide+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notesSlides/notesSlide16.xml" ContentType="application/vnd.openxmlformats-officedocument.presentationml.notesSlide+xml"/>
  <Override PartName="/ppt/tags/tag66.xml" ContentType="application/vnd.openxmlformats-officedocument.presentationml.tags+xml"/>
  <Override PartName="/ppt/notesSlides/notesSlide17.xml" ContentType="application/vnd.openxmlformats-officedocument.presentationml.notesSlide+xml"/>
  <Override PartName="/ppt/tags/tag67.xml" ContentType="application/vnd.openxmlformats-officedocument.presentationml.tags+xml"/>
  <Override PartName="/ppt/notesSlides/notesSlide18.xml" ContentType="application/vnd.openxmlformats-officedocument.presentationml.notesSlide+xml"/>
  <Override PartName="/ppt/tags/tag68.xml" ContentType="application/vnd.openxmlformats-officedocument.presentationml.tags+xml"/>
  <Override PartName="/ppt/notesSlides/notesSlide19.xml" ContentType="application/vnd.openxmlformats-officedocument.presentationml.notesSlide+xml"/>
  <Override PartName="/ppt/tags/tag69.xml" ContentType="application/vnd.openxmlformats-officedocument.presentationml.tags+xml"/>
  <Override PartName="/ppt/notesSlides/notesSlide20.xml" ContentType="application/vnd.openxmlformats-officedocument.presentationml.notesSlide+xml"/>
  <Override PartName="/ppt/tags/tag70.xml" ContentType="application/vnd.openxmlformats-officedocument.presentationml.tags+xml"/>
  <Override PartName="/ppt/notesSlides/notesSlide21.xml" ContentType="application/vnd.openxmlformats-officedocument.presentationml.notesSlide+xml"/>
  <Override PartName="/ppt/tags/tag71.xml" ContentType="application/vnd.openxmlformats-officedocument.presentationml.tags+xml"/>
  <Override PartName="/ppt/notesSlides/notesSlide22.xml" ContentType="application/vnd.openxmlformats-officedocument.presentationml.notesSlide+xml"/>
  <Override PartName="/ppt/tags/tag72.xml" ContentType="application/vnd.openxmlformats-officedocument.presentationml.tags+xml"/>
  <Override PartName="/ppt/notesSlides/notesSlide23.xml" ContentType="application/vnd.openxmlformats-officedocument.presentationml.notesSlide+xml"/>
  <Override PartName="/ppt/tags/tag73.xml" ContentType="application/vnd.openxmlformats-officedocument.presentationml.tags+xml"/>
  <Override PartName="/ppt/notesSlides/notesSlide24.xml" ContentType="application/vnd.openxmlformats-officedocument.presentationml.notesSlide+xml"/>
  <Override PartName="/ppt/tags/tag74.xml" ContentType="application/vnd.openxmlformats-officedocument.presentationml.tags+xml"/>
  <Override PartName="/ppt/notesSlides/notesSlide25.xml" ContentType="application/vnd.openxmlformats-officedocument.presentationml.notesSlide+xml"/>
  <Override PartName="/ppt/tags/tag7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6.xml" ContentType="application/vnd.openxmlformats-officedocument.presentationml.tags+xml"/>
  <Override PartName="/ppt/notesSlides/notesSlide28.xml" ContentType="application/vnd.openxmlformats-officedocument.presentationml.notesSlide+xml"/>
  <Override PartName="/ppt/tags/tag77.xml" ContentType="application/vnd.openxmlformats-officedocument.presentationml.tags+xml"/>
  <Override PartName="/ppt/notesSlides/notesSlide29.xml" ContentType="application/vnd.openxmlformats-officedocument.presentationml.notesSlide+xml"/>
  <Override PartName="/ppt/tags/tag78.xml" ContentType="application/vnd.openxmlformats-officedocument.presentationml.tags+xml"/>
  <Override PartName="/ppt/notesSlides/notesSlide30.xml" ContentType="application/vnd.openxmlformats-officedocument.presentationml.notesSlide+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notesSlides/notesSlide32.xml" ContentType="application/vnd.openxmlformats-officedocument.presentationml.notesSlide+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notesSlides/notesSlide34.xml" ContentType="application/vnd.openxmlformats-officedocument.presentationml.notesSlide+xml"/>
  <Override PartName="/ppt/tags/tag83.xml" ContentType="application/vnd.openxmlformats-officedocument.presentationml.tags+xml"/>
  <Override PartName="/ppt/notesSlides/notesSlide35.xml" ContentType="application/vnd.openxmlformats-officedocument.presentationml.notesSlide+xml"/>
  <Override PartName="/ppt/tags/tag84.xml" ContentType="application/vnd.openxmlformats-officedocument.presentationml.tags+xml"/>
  <Override PartName="/ppt/notesSlides/notesSlide36.xml" ContentType="application/vnd.openxmlformats-officedocument.presentationml.notesSlide+xml"/>
  <Override PartName="/ppt/tags/tag85.xml" ContentType="application/vnd.openxmlformats-officedocument.presentationml.tags+xml"/>
  <Override PartName="/ppt/notesSlides/notesSlide37.xml" ContentType="application/vnd.openxmlformats-officedocument.presentationml.notesSlide+xml"/>
  <Override PartName="/ppt/tags/tag86.xml" ContentType="application/vnd.openxmlformats-officedocument.presentationml.tags+xml"/>
  <Override PartName="/ppt/notesSlides/notesSlide38.xml" ContentType="application/vnd.openxmlformats-officedocument.presentationml.notesSlide+xml"/>
  <Override PartName="/ppt/tags/tag87.xml" ContentType="application/vnd.openxmlformats-officedocument.presentationml.tags+xml"/>
  <Override PartName="/ppt/notesSlides/notesSlide39.xml" ContentType="application/vnd.openxmlformats-officedocument.presentationml.notesSlide+xml"/>
  <Override PartName="/ppt/tags/tag88.xml" ContentType="application/vnd.openxmlformats-officedocument.presentationml.tags+xml"/>
  <Override PartName="/ppt/notesSlides/notesSlide40.xml" ContentType="application/vnd.openxmlformats-officedocument.presentationml.notesSlide+xml"/>
  <Override PartName="/ppt/tags/tag89.xml" ContentType="application/vnd.openxmlformats-officedocument.presentationml.tags+xml"/>
  <Override PartName="/ppt/notesSlides/notesSlide41.xml" ContentType="application/vnd.openxmlformats-officedocument.presentationml.notesSlide+xml"/>
  <Override PartName="/ppt/tags/tag90.xml" ContentType="application/vnd.openxmlformats-officedocument.presentationml.tags+xml"/>
  <Override PartName="/ppt/notesSlides/notesSlide42.xml" ContentType="application/vnd.openxmlformats-officedocument.presentationml.notesSlide+xml"/>
  <Override PartName="/ppt/tags/tag91.xml" ContentType="application/vnd.openxmlformats-officedocument.presentationml.tags+xml"/>
  <Override PartName="/ppt/notesSlides/notesSlide43.xml" ContentType="application/vnd.openxmlformats-officedocument.presentationml.notesSlide+xml"/>
  <Override PartName="/ppt/tags/tag92.xml" ContentType="application/vnd.openxmlformats-officedocument.presentationml.tags+xml"/>
  <Override PartName="/ppt/notesSlides/notesSlide44.xml" ContentType="application/vnd.openxmlformats-officedocument.presentationml.notesSlide+xml"/>
  <Override PartName="/ppt/tags/tag93.xml" ContentType="application/vnd.openxmlformats-officedocument.presentationml.tags+xml"/>
  <Override PartName="/ppt/notesSlides/notesSlide45.xml" ContentType="application/vnd.openxmlformats-officedocument.presentationml.notesSlide+xml"/>
  <Override PartName="/ppt/tags/tag94.xml" ContentType="application/vnd.openxmlformats-officedocument.presentationml.tags+xml"/>
  <Override PartName="/ppt/notesSlides/notesSlide46.xml" ContentType="application/vnd.openxmlformats-officedocument.presentationml.notesSlide+xml"/>
  <Override PartName="/ppt/tags/tag95.xml" ContentType="application/vnd.openxmlformats-officedocument.presentationml.tags+xml"/>
  <Override PartName="/ppt/notesSlides/notesSlide47.xml" ContentType="application/vnd.openxmlformats-officedocument.presentationml.notesSlide+xml"/>
  <Override PartName="/ppt/tags/tag96.xml" ContentType="application/vnd.openxmlformats-officedocument.presentationml.tags+xml"/>
  <Override PartName="/ppt/notesSlides/notesSlide48.xml" ContentType="application/vnd.openxmlformats-officedocument.presentationml.notesSlide+xml"/>
  <Override PartName="/ppt/tags/tag9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98.xml" ContentType="application/vnd.openxmlformats-officedocument.presentationml.tags+xml"/>
  <Override PartName="/ppt/notesSlides/notesSlide51.xml" ContentType="application/vnd.openxmlformats-officedocument.presentationml.notesSlide+xml"/>
  <Override PartName="/ppt/tags/tag99.xml" ContentType="application/vnd.openxmlformats-officedocument.presentationml.tags+xml"/>
  <Override PartName="/ppt/notesSlides/notesSlide52.xml" ContentType="application/vnd.openxmlformats-officedocument.presentationml.notesSlide+xml"/>
  <Override PartName="/ppt/tags/tag100.xml" ContentType="application/vnd.openxmlformats-officedocument.presentationml.tags+xml"/>
  <Override PartName="/ppt/notesSlides/notesSlide53.xml" ContentType="application/vnd.openxmlformats-officedocument.presentationml.notesSlide+xml"/>
  <Override PartName="/ppt/tags/tag101.xml" ContentType="application/vnd.openxmlformats-officedocument.presentationml.tags+xml"/>
  <Override PartName="/ppt/notesSlides/notesSlide54.xml" ContentType="application/vnd.openxmlformats-officedocument.presentationml.notesSlide+xml"/>
  <Override PartName="/ppt/tags/tag102.xml" ContentType="application/vnd.openxmlformats-officedocument.presentationml.tags+xml"/>
  <Override PartName="/ppt/notesSlides/notesSlide55.xml" ContentType="application/vnd.openxmlformats-officedocument.presentationml.notesSlide+xml"/>
  <Override PartName="/ppt/tags/tag103.xml" ContentType="application/vnd.openxmlformats-officedocument.presentationml.tags+xml"/>
  <Override PartName="/ppt/notesSlides/notesSlide56.xml" ContentType="application/vnd.openxmlformats-officedocument.presentationml.notesSlide+xml"/>
  <Override PartName="/ppt/tags/tag104.xml" ContentType="application/vnd.openxmlformats-officedocument.presentationml.tags+xml"/>
  <Override PartName="/ppt/notesSlides/notesSlide57.xml" ContentType="application/vnd.openxmlformats-officedocument.presentationml.notesSlide+xml"/>
  <Override PartName="/ppt/tags/tag105.xml" ContentType="application/vnd.openxmlformats-officedocument.presentationml.tags+xml"/>
  <Override PartName="/ppt/notesSlides/notesSlide58.xml" ContentType="application/vnd.openxmlformats-officedocument.presentationml.notesSlide+xml"/>
  <Override PartName="/ppt/tags/tag106.xml" ContentType="application/vnd.openxmlformats-officedocument.presentationml.tags+xml"/>
  <Override PartName="/ppt/notesSlides/notesSlide59.xml" ContentType="application/vnd.openxmlformats-officedocument.presentationml.notesSlide+xml"/>
  <Override PartName="/ppt/tags/tag107.xml" ContentType="application/vnd.openxmlformats-officedocument.presentationml.tags+xml"/>
  <Override PartName="/ppt/notesSlides/notesSlide60.xml" ContentType="application/vnd.openxmlformats-officedocument.presentationml.notesSlide+xml"/>
  <Override PartName="/ppt/tags/tag108.xml" ContentType="application/vnd.openxmlformats-officedocument.presentationml.tags+xml"/>
  <Override PartName="/ppt/notesSlides/notesSlide61.xml" ContentType="application/vnd.openxmlformats-officedocument.presentationml.notesSlide+xml"/>
  <Override PartName="/ppt/tags/tag109.xml" ContentType="application/vnd.openxmlformats-officedocument.presentationml.tags+xml"/>
  <Override PartName="/ppt/notesSlides/notesSlide62.xml" ContentType="application/vnd.openxmlformats-officedocument.presentationml.notesSlide+xml"/>
  <Override PartName="/ppt/tags/tag110.xml" ContentType="application/vnd.openxmlformats-officedocument.presentationml.tags+xml"/>
  <Override PartName="/ppt/notesSlides/notesSlide63.xml" ContentType="application/vnd.openxmlformats-officedocument.presentationml.notesSlide+xml"/>
  <Override PartName="/ppt/tags/tag111.xml" ContentType="application/vnd.openxmlformats-officedocument.presentationml.tags+xml"/>
  <Override PartName="/ppt/notesSlides/notesSlide64.xml" ContentType="application/vnd.openxmlformats-officedocument.presentationml.notesSlide+xml"/>
  <Override PartName="/ppt/tags/tag112.xml" ContentType="application/vnd.openxmlformats-officedocument.presentationml.tags+xml"/>
  <Override PartName="/ppt/notesSlides/notesSlide65.xml" ContentType="application/vnd.openxmlformats-officedocument.presentationml.notesSlide+xml"/>
  <Override PartName="/ppt/tags/tag113.xml" ContentType="application/vnd.openxmlformats-officedocument.presentationml.tags+xml"/>
  <Override PartName="/ppt/notesSlides/notesSlide66.xml" ContentType="application/vnd.openxmlformats-officedocument.presentationml.notesSlide+xml"/>
  <Override PartName="/ppt/tags/tag114.xml" ContentType="application/vnd.openxmlformats-officedocument.presentationml.tags+xml"/>
  <Override PartName="/ppt/notesSlides/notesSlide67.xml" ContentType="application/vnd.openxmlformats-officedocument.presentationml.notesSlide+xml"/>
  <Override PartName="/ppt/tags/tag115.xml" ContentType="application/vnd.openxmlformats-officedocument.presentationml.tags+xml"/>
  <Override PartName="/ppt/notesSlides/notesSlide68.xml" ContentType="application/vnd.openxmlformats-officedocument.presentationml.notesSlide+xml"/>
  <Override PartName="/ppt/tags/tag116.xml" ContentType="application/vnd.openxmlformats-officedocument.presentationml.tags+xml"/>
  <Override PartName="/ppt/notesSlides/notesSlide69.xml" ContentType="application/vnd.openxmlformats-officedocument.presentationml.notesSlide+xml"/>
  <Override PartName="/ppt/tags/tag117.xml" ContentType="application/vnd.openxmlformats-officedocument.presentationml.tags+xml"/>
  <Override PartName="/ppt/notesSlides/notesSlide70.xml" ContentType="application/vnd.openxmlformats-officedocument.presentationml.notesSlide+xml"/>
  <Override PartName="/ppt/tags/tag118.xml" ContentType="application/vnd.openxmlformats-officedocument.presentationml.tags+xml"/>
  <Override PartName="/ppt/notesSlides/notesSlide71.xml" ContentType="application/vnd.openxmlformats-officedocument.presentationml.notesSlide+xml"/>
  <Override PartName="/ppt/tags/tag119.xml" ContentType="application/vnd.openxmlformats-officedocument.presentationml.tags+xml"/>
  <Override PartName="/ppt/notesSlides/notesSlide72.xml" ContentType="application/vnd.openxmlformats-officedocument.presentationml.notesSlide+xml"/>
  <Override PartName="/ppt/tags/tag120.xml" ContentType="application/vnd.openxmlformats-officedocument.presentationml.tags+xml"/>
  <Override PartName="/ppt/notesSlides/notesSlide73.xml" ContentType="application/vnd.openxmlformats-officedocument.presentationml.notesSlide+xml"/>
  <Override PartName="/ppt/tags/tag121.xml" ContentType="application/vnd.openxmlformats-officedocument.presentationml.tags+xml"/>
  <Override PartName="/ppt/notesSlides/notesSlide74.xml" ContentType="application/vnd.openxmlformats-officedocument.presentationml.notesSlide+xml"/>
  <Override PartName="/ppt/tags/tag122.xml" ContentType="application/vnd.openxmlformats-officedocument.presentationml.tags+xml"/>
  <Override PartName="/ppt/notesSlides/notesSlide75.xml" ContentType="application/vnd.openxmlformats-officedocument.presentationml.notesSlide+xml"/>
  <Override PartName="/ppt/tags/tag123.xml" ContentType="application/vnd.openxmlformats-officedocument.presentationml.tags+xml"/>
  <Override PartName="/ppt/notesSlides/notesSlide76.xml" ContentType="application/vnd.openxmlformats-officedocument.presentationml.notesSlide+xml"/>
  <Override PartName="/ppt/tags/tag124.xml" ContentType="application/vnd.openxmlformats-officedocument.presentationml.tags+xml"/>
  <Override PartName="/ppt/notesSlides/notesSlide77.xml" ContentType="application/vnd.openxmlformats-officedocument.presentationml.notesSlide+xml"/>
  <Override PartName="/ppt/tags/tag125.xml" ContentType="application/vnd.openxmlformats-officedocument.presentationml.tags+xml"/>
  <Override PartName="/ppt/notesSlides/notesSlide78.xml" ContentType="application/vnd.openxmlformats-officedocument.presentationml.notesSlide+xml"/>
  <Override PartName="/ppt/tags/tag126.xml" ContentType="application/vnd.openxmlformats-officedocument.presentationml.tags+xml"/>
  <Override PartName="/ppt/notesSlides/notesSlide79.xml" ContentType="application/vnd.openxmlformats-officedocument.presentationml.notesSlide+xml"/>
  <Override PartName="/ppt/tags/tag127.xml" ContentType="application/vnd.openxmlformats-officedocument.presentationml.tags+xml"/>
  <Override PartName="/ppt/notesSlides/notesSlide80.xml" ContentType="application/vnd.openxmlformats-officedocument.presentationml.notesSlide+xml"/>
  <Override PartName="/ppt/tags/tag128.xml" ContentType="application/vnd.openxmlformats-officedocument.presentationml.tags+xml"/>
  <Override PartName="/ppt/notesSlides/notesSlide81.xml" ContentType="application/vnd.openxmlformats-officedocument.presentationml.notesSlide+xml"/>
  <Override PartName="/ppt/tags/tag129.xml" ContentType="application/vnd.openxmlformats-officedocument.presentationml.tags+xml"/>
  <Override PartName="/ppt/notesSlides/notesSlide82.xml" ContentType="application/vnd.openxmlformats-officedocument.presentationml.notesSlide+xml"/>
  <Override PartName="/ppt/tags/tag130.xml" ContentType="application/vnd.openxmlformats-officedocument.presentationml.tags+xml"/>
  <Override PartName="/ppt/notesSlides/notesSlide83.xml" ContentType="application/vnd.openxmlformats-officedocument.presentationml.notesSlide+xml"/>
  <Override PartName="/ppt/tags/tag131.xml" ContentType="application/vnd.openxmlformats-officedocument.presentationml.tags+xml"/>
  <Override PartName="/ppt/notesSlides/notesSlide84.xml" ContentType="application/vnd.openxmlformats-officedocument.presentationml.notesSlide+xml"/>
  <Override PartName="/ppt/tags/tag132.xml" ContentType="application/vnd.openxmlformats-officedocument.presentationml.tags+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1" r:id="rId2"/>
  </p:sldMasterIdLst>
  <p:notesMasterIdLst>
    <p:notesMasterId r:id="rId88"/>
  </p:notesMasterIdLst>
  <p:handoutMasterIdLst>
    <p:handoutMasterId r:id="rId89"/>
  </p:handoutMasterIdLst>
  <p:sldIdLst>
    <p:sldId id="430" r:id="rId3"/>
    <p:sldId id="443" r:id="rId4"/>
    <p:sldId id="400" r:id="rId5"/>
    <p:sldId id="884" r:id="rId6"/>
    <p:sldId id="351" r:id="rId7"/>
    <p:sldId id="431" r:id="rId8"/>
    <p:sldId id="844" r:id="rId9"/>
    <p:sldId id="809" r:id="rId10"/>
    <p:sldId id="811" r:id="rId11"/>
    <p:sldId id="1592" r:id="rId12"/>
    <p:sldId id="1588" r:id="rId13"/>
    <p:sldId id="847" r:id="rId14"/>
    <p:sldId id="817" r:id="rId15"/>
    <p:sldId id="1612" r:id="rId16"/>
    <p:sldId id="855" r:id="rId17"/>
    <p:sldId id="1618" r:id="rId18"/>
    <p:sldId id="1619" r:id="rId19"/>
    <p:sldId id="823" r:id="rId20"/>
    <p:sldId id="1615" r:id="rId21"/>
    <p:sldId id="1617" r:id="rId22"/>
    <p:sldId id="1616" r:id="rId23"/>
    <p:sldId id="862" r:id="rId24"/>
    <p:sldId id="2123" r:id="rId25"/>
    <p:sldId id="1593" r:id="rId26"/>
    <p:sldId id="2131" r:id="rId27"/>
    <p:sldId id="2132" r:id="rId28"/>
    <p:sldId id="2140" r:id="rId29"/>
    <p:sldId id="1591" r:id="rId30"/>
    <p:sldId id="2135" r:id="rId31"/>
    <p:sldId id="2121" r:id="rId32"/>
    <p:sldId id="257" r:id="rId33"/>
    <p:sldId id="2125" r:id="rId34"/>
    <p:sldId id="851" r:id="rId35"/>
    <p:sldId id="2126" r:id="rId36"/>
    <p:sldId id="2128" r:id="rId37"/>
    <p:sldId id="2124" r:id="rId38"/>
    <p:sldId id="857" r:id="rId39"/>
    <p:sldId id="2089" r:id="rId40"/>
    <p:sldId id="413" r:id="rId41"/>
    <p:sldId id="1603" r:id="rId42"/>
    <p:sldId id="419" r:id="rId43"/>
    <p:sldId id="1594" r:id="rId44"/>
    <p:sldId id="831" r:id="rId45"/>
    <p:sldId id="826" r:id="rId46"/>
    <p:sldId id="2120" r:id="rId47"/>
    <p:sldId id="1595" r:id="rId48"/>
    <p:sldId id="2136" r:id="rId49"/>
    <p:sldId id="2139" r:id="rId50"/>
    <p:sldId id="2088" r:id="rId51"/>
    <p:sldId id="2141" r:id="rId52"/>
    <p:sldId id="2127" r:id="rId53"/>
    <p:sldId id="520" r:id="rId54"/>
    <p:sldId id="427" r:id="rId55"/>
    <p:sldId id="1609" r:id="rId56"/>
    <p:sldId id="2143" r:id="rId57"/>
    <p:sldId id="621" r:id="rId58"/>
    <p:sldId id="2093" r:id="rId59"/>
    <p:sldId id="832" r:id="rId60"/>
    <p:sldId id="1610" r:id="rId61"/>
    <p:sldId id="667" r:id="rId62"/>
    <p:sldId id="2130" r:id="rId63"/>
    <p:sldId id="835" r:id="rId64"/>
    <p:sldId id="2129" r:id="rId65"/>
    <p:sldId id="2092" r:id="rId66"/>
    <p:sldId id="281" r:id="rId67"/>
    <p:sldId id="858" r:id="rId68"/>
    <p:sldId id="306" r:id="rId69"/>
    <p:sldId id="292" r:id="rId70"/>
    <p:sldId id="833" r:id="rId71"/>
    <p:sldId id="2138" r:id="rId72"/>
    <p:sldId id="293" r:id="rId73"/>
    <p:sldId id="841" r:id="rId74"/>
    <p:sldId id="617" r:id="rId75"/>
    <p:sldId id="2142" r:id="rId76"/>
    <p:sldId id="2144" r:id="rId77"/>
    <p:sldId id="1669" r:id="rId78"/>
    <p:sldId id="1670" r:id="rId79"/>
    <p:sldId id="618" r:id="rId80"/>
    <p:sldId id="1672" r:id="rId81"/>
    <p:sldId id="883" r:id="rId82"/>
    <p:sldId id="345" r:id="rId83"/>
    <p:sldId id="623" r:id="rId84"/>
    <p:sldId id="839" r:id="rId85"/>
    <p:sldId id="622" r:id="rId86"/>
    <p:sldId id="448" r:id="rId87"/>
  </p:sldIdLst>
  <p:sldSz cx="12192000" cy="6858000"/>
  <p:notesSz cx="6858000" cy="9144000"/>
  <p:custDataLst>
    <p:tags r:id="rId9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AFCADE-E96B-4871-9A74-E62EDDF8457E}">
          <p14:sldIdLst>
            <p14:sldId id="430"/>
            <p14:sldId id="443"/>
            <p14:sldId id="400"/>
          </p14:sldIdLst>
        </p14:section>
        <p14:section name="Section 1" id="{90426DE4-9C4B-4BC9-9ED4-910EF7F7DEBF}">
          <p14:sldIdLst>
            <p14:sldId id="884"/>
            <p14:sldId id="351"/>
          </p14:sldIdLst>
        </p14:section>
        <p14:section name="Section 2" id="{F3F27180-72D6-4E92-80DB-372882E27E51}">
          <p14:sldIdLst>
            <p14:sldId id="431"/>
            <p14:sldId id="844"/>
            <p14:sldId id="809"/>
            <p14:sldId id="811"/>
            <p14:sldId id="1592"/>
          </p14:sldIdLst>
        </p14:section>
        <p14:section name="Section 3" id="{8F291737-CD29-4EE8-88BE-CF189A70C798}">
          <p14:sldIdLst>
            <p14:sldId id="1588"/>
            <p14:sldId id="847"/>
            <p14:sldId id="817"/>
            <p14:sldId id="1612"/>
            <p14:sldId id="855"/>
            <p14:sldId id="1618"/>
            <p14:sldId id="1619"/>
            <p14:sldId id="823"/>
            <p14:sldId id="1615"/>
            <p14:sldId id="1617"/>
            <p14:sldId id="1616"/>
            <p14:sldId id="862"/>
            <p14:sldId id="2123"/>
            <p14:sldId id="1593"/>
          </p14:sldIdLst>
        </p14:section>
        <p14:section name="Guided Lab 1" id="{5A6BB32F-F0AF-475B-BFB5-93425AB0B517}">
          <p14:sldIdLst>
            <p14:sldId id="2131"/>
            <p14:sldId id="2132"/>
            <p14:sldId id="2140"/>
            <p14:sldId id="1591"/>
            <p14:sldId id="2135"/>
          </p14:sldIdLst>
        </p14:section>
        <p14:section name="Section 4" id="{64F5110B-39CE-4692-B17E-08A63556B66E}">
          <p14:sldIdLst>
            <p14:sldId id="2121"/>
            <p14:sldId id="257"/>
            <p14:sldId id="2125"/>
            <p14:sldId id="851"/>
            <p14:sldId id="2126"/>
            <p14:sldId id="2128"/>
          </p14:sldIdLst>
        </p14:section>
        <p14:section name="Section 5" id="{DB6A5EF7-2651-4902-976D-B635AE1DDE43}">
          <p14:sldIdLst>
            <p14:sldId id="2124"/>
            <p14:sldId id="857"/>
            <p14:sldId id="2089"/>
            <p14:sldId id="413"/>
            <p14:sldId id="1603"/>
            <p14:sldId id="419"/>
            <p14:sldId id="1594"/>
            <p14:sldId id="831"/>
            <p14:sldId id="826"/>
            <p14:sldId id="2120"/>
            <p14:sldId id="1595"/>
            <p14:sldId id="2136"/>
            <p14:sldId id="2139"/>
            <p14:sldId id="2088"/>
            <p14:sldId id="2141"/>
            <p14:sldId id="2127"/>
          </p14:sldIdLst>
        </p14:section>
        <p14:section name="Guided Lab 2" id="{61DA9936-1820-46E4-87F0-F7B82A675E46}">
          <p14:sldIdLst>
            <p14:sldId id="520"/>
            <p14:sldId id="427"/>
            <p14:sldId id="1609"/>
            <p14:sldId id="2143"/>
            <p14:sldId id="621"/>
          </p14:sldIdLst>
        </p14:section>
        <p14:section name="Section 6" id="{C0EAA2F5-DDFD-407C-BABB-28C3961B3DA2}">
          <p14:sldIdLst>
            <p14:sldId id="2093"/>
            <p14:sldId id="832"/>
            <p14:sldId id="1610"/>
            <p14:sldId id="667"/>
            <p14:sldId id="2130"/>
            <p14:sldId id="835"/>
            <p14:sldId id="2129"/>
          </p14:sldIdLst>
        </p14:section>
        <p14:section name="Section 7" id="{F43BB653-01CE-4A07-BA70-A6B14599AA65}">
          <p14:sldIdLst>
            <p14:sldId id="2092"/>
            <p14:sldId id="281"/>
            <p14:sldId id="858"/>
            <p14:sldId id="306"/>
            <p14:sldId id="292"/>
            <p14:sldId id="833"/>
            <p14:sldId id="2138"/>
            <p14:sldId id="293"/>
            <p14:sldId id="841"/>
            <p14:sldId id="617"/>
          </p14:sldIdLst>
        </p14:section>
        <p14:section name="Challenge Lab" id="{8E9A85A8-ED68-4112-AEF8-E6C4D3111921}">
          <p14:sldIdLst>
            <p14:sldId id="2142"/>
            <p14:sldId id="2144"/>
            <p14:sldId id="1669"/>
            <p14:sldId id="1670"/>
            <p14:sldId id="618"/>
            <p14:sldId id="1672"/>
          </p14:sldIdLst>
        </p14:section>
        <p14:section name="Module wrap-up" id="{30BA997A-A581-499F-B96C-EF5DFDB783B7}">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55"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14" clrIdx="2">
    <p:extLst>
      <p:ext uri="{19B8F6BF-5375-455C-9EA6-DF929625EA0E}">
        <p15:presenceInfo xmlns:p15="http://schemas.microsoft.com/office/powerpoint/2012/main" userId="S-1-5-21-1407069837-2091007605-538272213-25781389" providerId="AD"/>
      </p:ext>
    </p:extLst>
  </p:cmAuthor>
  <p:cmAuthor id="4" name="Charrette, Jen" initials="CJ" lastIdx="6" clrIdx="3">
    <p:extLst>
      <p:ext uri="{19B8F6BF-5375-455C-9EA6-DF929625EA0E}">
        <p15:presenceInfo xmlns:p15="http://schemas.microsoft.com/office/powerpoint/2012/main" userId="Charrette, Jen" providerId="None"/>
      </p:ext>
    </p:extLst>
  </p:cmAuthor>
  <p:cmAuthor id="5" name="Karthik Nagaraj" initials="KN" lastIdx="13" clrIdx="4">
    <p:extLst>
      <p:ext uri="{19B8F6BF-5375-455C-9EA6-DF929625EA0E}">
        <p15:presenceInfo xmlns:p15="http://schemas.microsoft.com/office/powerpoint/2012/main" userId="Karthik Nagaraj" providerId="None"/>
      </p:ext>
    </p:extLst>
  </p:cmAuthor>
  <p:cmAuthor id="6" name="clreece" initials="c" lastIdx="11" clrIdx="5">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29"/>
    <a:srgbClr val="FE5496"/>
    <a:srgbClr val="996633"/>
    <a:srgbClr val="16966D"/>
    <a:srgbClr val="2D75E7"/>
    <a:srgbClr val="4E24A7"/>
    <a:srgbClr val="E817E4"/>
    <a:srgbClr val="B3EB5B"/>
    <a:srgbClr val="535B63"/>
    <a:srgbClr val="31C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74" autoAdjust="0"/>
    <p:restoredTop sz="61823" autoAdjust="0"/>
  </p:normalViewPr>
  <p:slideViewPr>
    <p:cSldViewPr snapToGrid="0" snapToObjects="1" showGuides="1">
      <p:cViewPr varScale="1">
        <p:scale>
          <a:sx n="67" d="100"/>
          <a:sy n="67" d="100"/>
        </p:scale>
        <p:origin x="1578" y="66"/>
      </p:cViewPr>
      <p:guideLst>
        <p:guide orient="horz" pos="2160"/>
        <p:guide pos="3840"/>
      </p:guideLst>
    </p:cSldViewPr>
  </p:slideViewPr>
  <p:outlineViewPr>
    <p:cViewPr>
      <p:scale>
        <a:sx n="33" d="100"/>
        <a:sy n="33" d="100"/>
      </p:scale>
      <p:origin x="0" y="-23466"/>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gs" Target="tags/tag1.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11/13/2020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AmazonECS/latest/developerguide/launch_types.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awsdocs/amazon-ecs-developer-guide/blob/master/doc_source/scheduling_tasks.md"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aws.amazon.com/AmazonECS/latest/developerguide/launch_types.html"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mazonaws.cn/en_us/AmazonECS/latest/developerguide/cloudwatch_alarm_autoscaling.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aws.amazon.com/blogs/aws/aws-ecs-cluster-auto-scaling-is-now-generally-available/" TargetMode="External"/><Relationship Id="rId4" Type="http://schemas.openxmlformats.org/officeDocument/2006/relationships/hyperlink" Target="https://docs.aws.amazon.com/AmazonECS/latest/developerguide/cluster-auto-scaling.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ws.amazon.com/cloud-map/" TargetMode="External"/><Relationship Id="rId7" Type="http://schemas.openxmlformats.org/officeDocument/2006/relationships/hyperlink" Target="https://www.youtube.com/watch?v=qTE1PbdY3hY"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aws.amazon.com/app-mesh/" TargetMode="External"/><Relationship Id="rId5" Type="http://schemas.openxmlformats.org/officeDocument/2006/relationships/hyperlink" Target="https://aws.amazon.com/about-aws/whats-new/2018/11/aws-fargate-and-amazon-ecs-now-integrate-with-aws-cloud-map/" TargetMode="External"/><Relationship Id="rId4" Type="http://schemas.openxmlformats.org/officeDocument/2006/relationships/hyperlink" Target="https://aws.amazon.com/blogs/opensource/aws-cloud-map-service-discovery-serverless-application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modern-app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amazon.com/lambda/"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aws.amazon.com/blogs/networking-and-content-delivery/adding-http-security-headers-using-lambdaedge-and-amazon-cloudfront/" TargetMode="External"/><Relationship Id="rId4" Type="http://schemas.openxmlformats.org/officeDocument/2006/relationships/hyperlink" Target="https://aws.amazon.com/lambda/edge/"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aws.amazon.com/lambda/latest/dg/lambda-runtim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aws.amazon.com/lambda/latest/dg/limits.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aws.amazon.com/lambda/pricing/"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aws.amazon.com/lambda/latest/dg/configuration-layers.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aws.amazon.com/lambda/latest/dg/gettingstarted-limit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aws.amazon.com/waf/latest/developerguide/what-is-aws-waf.html"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aws.amazon.com/api-gateway/faqs/#Security_and_Authoriza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ws.amazon.com/blogs/compute/from-poll-to-push-transform-apis-using-amazon-api-gateway-rest-apis-and-websocket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aws.amazon.com/step-function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aws.amazon.com/step-functions/latest/dg/concepts-states.html"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aws.amazon.com/step-functions/latest/dg/concepts-amazon-states-language.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aws.amazon.com/solutions/latest/video-on-demand/architecture.html"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microservic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aws.amazon.com/getting-started/projects/break-monolith-app-microservices-ecs-docker-ec2/" TargetMode="External"/><Relationship Id="rId7" Type="http://schemas.openxmlformats.org/officeDocument/2006/relationships/hyperlink" Target="https://docs.aws.amazon.com/sdk-for-javascript/v2/developer-guide/using-lambda-functions.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s://d1.awsstatic.com/whitepapers/architecture/AWS-Serverless-Applications-Lens.pdf" TargetMode="External"/><Relationship Id="rId5" Type="http://schemas.openxmlformats.org/officeDocument/2006/relationships/hyperlink" Target="https://d1.awsstatic.com/whitepapers/AWS_Serverless_Multi-Tier_Architectures.pdf" TargetMode="External"/><Relationship Id="rId4" Type="http://schemas.openxmlformats.org/officeDocument/2006/relationships/hyperlink" Target="https://d1.awsstatic.com/whitepapers/serverless-architectures-with-aws-lambda.pdf"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13: Building Microservices and Serverless Architectures</a:t>
            </a:r>
            <a:r>
              <a:rPr lang="en-US" sz="1100"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key</a:t>
            </a:r>
            <a:r>
              <a:rPr lang="en-US" baseline="0" dirty="0"/>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Microservice applications are composed of independent services that communicate over well-defined APIs</a:t>
            </a:r>
          </a:p>
          <a:p>
            <a:pPr marL="171450" indent="-171450">
              <a:buFont typeface="Arial" panose="020B0604020202020204" pitchFamily="34" charset="0"/>
              <a:buChar char="•"/>
            </a:pPr>
            <a:r>
              <a:rPr lang="en-US" dirty="0"/>
              <a:t>Microservices share the following characteristics – </a:t>
            </a:r>
          </a:p>
          <a:p>
            <a:pPr marL="628650" lvl="1" indent="-171450">
              <a:buFont typeface="Arial" panose="020B0604020202020204" pitchFamily="34" charset="0"/>
              <a:buChar char="•"/>
            </a:pPr>
            <a:r>
              <a:rPr lang="en-US" dirty="0"/>
              <a:t>Decentralized: </a:t>
            </a:r>
            <a:r>
              <a:rPr lang="en-US" b="0" i="0" u="none" strike="noStrike" kern="1200" dirty="0">
                <a:solidFill>
                  <a:schemeClr val="tx1"/>
                </a:solidFill>
                <a:effectLst/>
                <a:ea typeface="+mn-ea"/>
                <a:cs typeface="+mn-cs"/>
              </a:rPr>
              <a:t>Microservices are decentralized in the way they are developed, deployed, managed, and operated</a:t>
            </a:r>
            <a:endParaRPr lang="en-US" dirty="0"/>
          </a:p>
          <a:p>
            <a:pPr marL="628650" lvl="1" indent="-171450">
              <a:buFont typeface="Arial" panose="020B0604020202020204" pitchFamily="34" charset="0"/>
              <a:buChar char="•"/>
            </a:pPr>
            <a:r>
              <a:rPr lang="en-US" dirty="0"/>
              <a:t>Independent: Each component service in a microservices architecture can be developed, deployed, operated, and scaled without affecting the function of other services</a:t>
            </a:r>
          </a:p>
          <a:p>
            <a:pPr marL="628650" lvl="1" indent="-171450">
              <a:buFont typeface="Arial" panose="020B0604020202020204" pitchFamily="34" charset="0"/>
              <a:buChar char="•"/>
            </a:pPr>
            <a:r>
              <a:rPr lang="en-US" dirty="0"/>
              <a:t>Specialized: Each component service is designed for a set of capabilities and focuses on solving a specific problem</a:t>
            </a:r>
          </a:p>
          <a:p>
            <a:pPr marL="628650" lvl="1" indent="-171450">
              <a:buFont typeface="Arial" panose="020B0604020202020204" pitchFamily="34" charset="0"/>
              <a:buChar char="•"/>
            </a:pPr>
            <a:r>
              <a:rPr lang="en-US" dirty="0"/>
              <a:t>Polyglot: M</a:t>
            </a:r>
            <a:r>
              <a:rPr lang="en-US" b="0" i="0" u="none" strike="noStrike" kern="1200" dirty="0">
                <a:solidFill>
                  <a:schemeClr val="tx1"/>
                </a:solidFill>
                <a:effectLst/>
                <a:ea typeface="+mn-ea"/>
                <a:cs typeface="+mn-cs"/>
              </a:rPr>
              <a:t>icroservice architectures take a heterogeneous approach to operating systems, programming languages, data stores, and tools</a:t>
            </a:r>
            <a:endParaRPr lang="en-US" dirty="0"/>
          </a:p>
          <a:p>
            <a:pPr marL="628650" lvl="1" indent="-171450">
              <a:buFont typeface="Arial" panose="020B0604020202020204" pitchFamily="34" charset="0"/>
              <a:buChar char="•"/>
            </a:pPr>
            <a:r>
              <a:rPr lang="en-US" dirty="0"/>
              <a:t>Black boxes: T</a:t>
            </a:r>
            <a:r>
              <a:rPr lang="en-US" b="0" i="0" u="none" strike="noStrike" kern="1200" dirty="0">
                <a:solidFill>
                  <a:schemeClr val="tx1"/>
                </a:solidFill>
                <a:effectLst/>
                <a:ea typeface="+mn-ea"/>
                <a:cs typeface="+mn-cs"/>
              </a:rPr>
              <a:t>he details of the complexity of microservice components are hidden from other components</a:t>
            </a:r>
            <a:endParaRPr lang="en-US" dirty="0"/>
          </a:p>
          <a:p>
            <a:pPr marL="628650" lvl="1" indent="-171450">
              <a:buFont typeface="Arial" panose="020B0604020202020204" pitchFamily="34" charset="0"/>
              <a:buChar char="•"/>
            </a:pPr>
            <a:r>
              <a:rPr lang="en-US" dirty="0"/>
              <a:t>You build it, you run it: </a:t>
            </a:r>
            <a:r>
              <a:rPr lang="en-US" b="0" i="0" u="none" strike="noStrike" kern="1200" dirty="0">
                <a:solidFill>
                  <a:schemeClr val="tx1"/>
                </a:solidFill>
                <a:effectLst/>
                <a:ea typeface="+mn-ea"/>
                <a:cs typeface="+mn-cs"/>
              </a:rPr>
              <a:t>DevOps is a key organizational principle for microservices</a:t>
            </a: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111733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Building microservice applications with AWS container services.</a:t>
            </a:r>
          </a:p>
        </p:txBody>
      </p:sp>
    </p:spTree>
    <p:extLst>
      <p:ext uri="{BB962C8B-B14F-4D97-AF65-F5344CB8AC3E}">
        <p14:creationId xmlns:p14="http://schemas.microsoft.com/office/powerpoint/2010/main" val="369135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ea typeface="+mn-ea"/>
                <a:cs typeface="+mn-cs"/>
              </a:rPr>
              <a:t>When you build a microservice architecture, you can use containers for the processing power.</a:t>
            </a:r>
          </a:p>
          <a:p>
            <a:endParaRPr lang="en-US" b="0" i="0" kern="1200" dirty="0">
              <a:solidFill>
                <a:schemeClr val="tx1"/>
              </a:solidFill>
              <a:effectLst/>
              <a:ea typeface="+mn-ea"/>
              <a:cs typeface="+mn-cs"/>
            </a:endParaRPr>
          </a:p>
          <a:p>
            <a:r>
              <a:rPr lang="en-US" b="0" i="1" kern="1200" dirty="0">
                <a:solidFill>
                  <a:schemeClr val="tx1"/>
                </a:solidFill>
                <a:effectLst/>
                <a:ea typeface="+mn-ea"/>
                <a:cs typeface="+mn-cs"/>
              </a:rPr>
              <a:t>Containers</a:t>
            </a:r>
            <a:r>
              <a:rPr lang="en-US" b="0" i="0" kern="1200" dirty="0">
                <a:solidFill>
                  <a:schemeClr val="tx1"/>
                </a:solidFill>
                <a:effectLst/>
                <a:ea typeface="+mn-ea"/>
                <a:cs typeface="+mn-cs"/>
              </a:rPr>
              <a:t> are a method of operating system virtualization that enables you to run an application and its dependencies in resource-isolated processes. </a:t>
            </a:r>
            <a:r>
              <a:rPr lang="en-US" sz="1100" kern="1200" dirty="0">
                <a:solidFill>
                  <a:schemeClr val="tx1"/>
                </a:solidFill>
                <a:effectLst/>
                <a:ea typeface="+mn-ea"/>
                <a:cs typeface="+mn-cs"/>
              </a:rPr>
              <a:t>A container is a lightweight, standalone software package. It contains everything that a software application needs to run, such</a:t>
            </a:r>
            <a:r>
              <a:rPr lang="en-US" sz="1100" kern="1200" baseline="0" dirty="0">
                <a:solidFill>
                  <a:schemeClr val="tx1"/>
                </a:solidFill>
                <a:effectLst/>
                <a:ea typeface="+mn-ea"/>
                <a:cs typeface="+mn-cs"/>
              </a:rPr>
              <a:t> as</a:t>
            </a:r>
            <a:r>
              <a:rPr lang="en-US" sz="1100" kern="1200" dirty="0">
                <a:solidFill>
                  <a:schemeClr val="tx1"/>
                </a:solidFill>
                <a:effectLst/>
                <a:ea typeface="+mn-ea"/>
                <a:cs typeface="+mn-cs"/>
              </a:rPr>
              <a:t> the application code, runtime engine, system tools, system libraries, and configurations. </a:t>
            </a:r>
          </a:p>
        </p:txBody>
      </p:sp>
    </p:spTree>
    <p:extLst>
      <p:ext uri="{BB962C8B-B14F-4D97-AF65-F5344CB8AC3E}">
        <p14:creationId xmlns:p14="http://schemas.microsoft.com/office/powerpoint/2010/main" val="1378453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Containers can help ensure that applications deploy quickly, reliably, and consistently, regardless of deployment environment. Containers also give you more granular control over resources, which improves the efficiency of your infrastructure.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81258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container is created from a read-only template that is called an </a:t>
            </a:r>
            <a:r>
              <a:rPr lang="en-US" i="1" dirty="0"/>
              <a:t>image</a:t>
            </a:r>
            <a:r>
              <a:rPr lang="en-US" dirty="0"/>
              <a:t>. Images are typically built from a Dockerfile, which is a plaintext file that specifies all the components that are included in the container. </a:t>
            </a:r>
            <a:r>
              <a:rPr lang="en-US" baseline="0" dirty="0"/>
              <a:t>You can create images from scratch, or you can use images that others created and published to a public or private container registry.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container image is the snapshot of the file system that is available to the container. For example, you might have the Debian operating system as a container image. When you run this container, a Debian operating system is available to it. You can also package all your code dependencies in the container image and use it as your code artifact.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 images are stored in a </a:t>
            </a:r>
            <a:r>
              <a:rPr lang="en-US" i="1" dirty="0"/>
              <a:t>registry.</a:t>
            </a:r>
            <a:r>
              <a:rPr lang="en-US" dirty="0"/>
              <a:t> You can download the images from the registry and run them on your cluster. Registries can exist in or outside your AWS infrastructure.</a:t>
            </a:r>
          </a:p>
        </p:txBody>
      </p:sp>
    </p:spTree>
    <p:extLst>
      <p:ext uri="{BB962C8B-B14F-4D97-AF65-F5344CB8AC3E}">
        <p14:creationId xmlns:p14="http://schemas.microsoft.com/office/powerpoint/2010/main" val="3781874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run your containers on Amazon Elastic Container Service (Amazon ECS). Amazon ECS is a highly scalable, high-performance, container-management service. It supports Docker containers and enables you to easily run applications on a managed cluster of Amazon Elastic Compute Cloud (Amazon EC2) instances.</a:t>
            </a:r>
          </a:p>
          <a:p>
            <a:endParaRPr lang="en-US" dirty="0"/>
          </a:p>
          <a:p>
            <a:r>
              <a:rPr lang="en-US" dirty="0"/>
              <a:t>Amazon ECS is a</a:t>
            </a:r>
            <a:r>
              <a:rPr lang="en-US" baseline="0" dirty="0"/>
              <a:t> </a:t>
            </a:r>
            <a:r>
              <a:rPr lang="en-US" dirty="0"/>
              <a:t>scalable cluster service for hosting containers that: </a:t>
            </a:r>
          </a:p>
          <a:p>
            <a:endParaRPr lang="en-US" dirty="0"/>
          </a:p>
          <a:p>
            <a:pPr marL="171450" indent="-171450">
              <a:buFont typeface="Arial" panose="020B0604020202020204" pitchFamily="34" charset="0"/>
              <a:buChar char="•"/>
            </a:pPr>
            <a:r>
              <a:rPr lang="en-US" dirty="0"/>
              <a:t>Can scale up to thousands of Docker containers in seconds</a:t>
            </a:r>
          </a:p>
          <a:p>
            <a:pPr marL="171450" indent="-171450">
              <a:buFont typeface="Arial" panose="020B0604020202020204" pitchFamily="34" charset="0"/>
              <a:buChar char="•"/>
            </a:pPr>
            <a:r>
              <a:rPr lang="en-US" dirty="0"/>
              <a:t>Monitors container deployment</a:t>
            </a:r>
          </a:p>
          <a:p>
            <a:pPr marL="171450" indent="-171450">
              <a:buFont typeface="Arial" panose="020B0604020202020204" pitchFamily="34" charset="0"/>
              <a:buChar char="•"/>
            </a:pPr>
            <a:r>
              <a:rPr lang="en-US" dirty="0"/>
              <a:t>Manages the state of the cluster that runs the containers</a:t>
            </a:r>
          </a:p>
          <a:p>
            <a:pPr marL="171450" indent="-171450">
              <a:buFont typeface="Arial" panose="020B0604020202020204" pitchFamily="34" charset="0"/>
              <a:buChar char="•"/>
            </a:pPr>
            <a:r>
              <a:rPr lang="en-US" dirty="0"/>
              <a:t>Schedules containers by using a built-in scheduler or third-party scheduler (Apache Mesos, Blox)</a:t>
            </a:r>
          </a:p>
          <a:p>
            <a:pPr marL="171450" indent="-171450">
              <a:buFont typeface="Arial" panose="020B0604020202020204" pitchFamily="34" charset="0"/>
              <a:buChar char="•"/>
            </a:pPr>
            <a:r>
              <a:rPr lang="en-US" dirty="0"/>
              <a:t>Is</a:t>
            </a:r>
            <a:r>
              <a:rPr lang="en-US" baseline="0" dirty="0"/>
              <a:t> e</a:t>
            </a:r>
            <a:r>
              <a:rPr lang="en-US" dirty="0"/>
              <a:t>xtensible by using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be launched with either AWS Fargate or Amazon EC2 </a:t>
            </a:r>
            <a:r>
              <a:rPr lang="en-US" sz="1100" dirty="0">
                <a:ea typeface="Amazon Ember Light" panose="020B0403020204020204" pitchFamily="34" charset="0"/>
                <a:cs typeface="Amazon Ember Light" panose="020B0403020204020204" pitchFamily="34" charset="0"/>
                <a:hlinkClick r:id="rId3"/>
              </a:rPr>
              <a:t>launch types</a:t>
            </a:r>
            <a:endParaRPr lang="en-US" sz="1100" dirty="0">
              <a:ea typeface="Amazon Ember Light" panose="020B0403020204020204" pitchFamily="34" charset="0"/>
              <a:cs typeface="Amazon Ember Light" panose="020B0403020204020204" pitchFamily="34" charset="0"/>
            </a:endParaRPr>
          </a:p>
          <a:p>
            <a:endParaRPr lang="en-US" dirty="0"/>
          </a:p>
          <a:p>
            <a:r>
              <a:rPr lang="en-US" dirty="0"/>
              <a:t>You can run ECS clusters at scale by mixing Spot Instances with On-Demand Instances and Reserved Instances.</a:t>
            </a:r>
          </a:p>
        </p:txBody>
      </p:sp>
    </p:spTree>
    <p:extLst>
      <p:ext uri="{BB962C8B-B14F-4D97-AF65-F5344CB8AC3E}">
        <p14:creationId xmlns:p14="http://schemas.microsoft.com/office/powerpoint/2010/main" val="2379277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94710"/>
          </a:xfrm>
        </p:spPr>
        <p:txBody>
          <a:bodyPr/>
          <a:lstStyle/>
          <a:p>
            <a:r>
              <a:rPr lang="en-US" sz="1100" kern="1200" dirty="0">
                <a:solidFill>
                  <a:schemeClr val="tx1"/>
                </a:solidFill>
                <a:effectLst/>
                <a:latin typeface="+mn-lt"/>
                <a:ea typeface="+mn-ea"/>
                <a:cs typeface="+mn-cs"/>
              </a:rPr>
              <a:t>Amazon ECS is a regional service that simplifies running application containers in a highly available manner across multiple Availability Zones within a Region. You can create ECS </a:t>
            </a:r>
            <a:r>
              <a:rPr lang="en-US" sz="1100" i="0" kern="1200" dirty="0">
                <a:solidFill>
                  <a:schemeClr val="tx1"/>
                </a:solidFill>
                <a:effectLst/>
                <a:latin typeface="+mn-lt"/>
                <a:ea typeface="+mn-ea"/>
                <a:cs typeface="+mn-cs"/>
              </a:rPr>
              <a:t>clusters</a:t>
            </a:r>
            <a:r>
              <a:rPr lang="en-US" sz="1100" kern="1200" dirty="0">
                <a:solidFill>
                  <a:schemeClr val="tx1"/>
                </a:solidFill>
                <a:effectLst/>
                <a:latin typeface="+mn-lt"/>
                <a:ea typeface="+mn-ea"/>
                <a:cs typeface="+mn-cs"/>
              </a:rPr>
              <a:t> in a new or existing virtual private cloud (VPC). A </a:t>
            </a:r>
            <a:r>
              <a:rPr lang="en-US" sz="1100" i="1" kern="1200" dirty="0">
                <a:solidFill>
                  <a:schemeClr val="tx1"/>
                </a:solidFill>
                <a:effectLst/>
                <a:latin typeface="+mn-lt"/>
                <a:ea typeface="+mn-ea"/>
                <a:cs typeface="+mn-cs"/>
              </a:rPr>
              <a:t>cluster</a:t>
            </a:r>
            <a:r>
              <a:rPr lang="en-US" sz="1100" kern="1200" dirty="0">
                <a:solidFill>
                  <a:schemeClr val="tx1"/>
                </a:solidFill>
                <a:effectLst/>
                <a:latin typeface="+mn-lt"/>
                <a:ea typeface="+mn-ea"/>
                <a:cs typeface="+mn-cs"/>
              </a:rPr>
              <a:t> is a logical grouping of resources.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After a cluster is up and running, you can define </a:t>
            </a:r>
            <a:r>
              <a:rPr lang="en-US" sz="1100" i="0" kern="1200" dirty="0">
                <a:solidFill>
                  <a:schemeClr val="tx1"/>
                </a:solidFill>
                <a:effectLst/>
                <a:latin typeface="+mn-lt"/>
                <a:ea typeface="+mn-ea"/>
                <a:cs typeface="+mn-cs"/>
              </a:rPr>
              <a:t>task definitions and services </a:t>
            </a:r>
            <a:r>
              <a:rPr lang="en-US" sz="1100" kern="1200" dirty="0">
                <a:solidFill>
                  <a:schemeClr val="tx1"/>
                </a:solidFill>
                <a:effectLst/>
                <a:latin typeface="+mn-lt"/>
                <a:ea typeface="+mn-ea"/>
                <a:cs typeface="+mn-cs"/>
              </a:rPr>
              <a:t>that specify which Docker container images to run across your clusters. </a:t>
            </a:r>
          </a:p>
          <a:p>
            <a:endParaRPr lang="en-US" sz="1100" kern="1200" dirty="0">
              <a:solidFill>
                <a:schemeClr val="tx1"/>
              </a:solidFill>
              <a:effectLst/>
              <a:latin typeface="+mn-lt"/>
              <a:ea typeface="+mn-ea"/>
              <a:cs typeface="+mn-cs"/>
            </a:endParaRPr>
          </a:p>
          <a:p>
            <a:r>
              <a:rPr lang="en-US" sz="1100" dirty="0"/>
              <a:t>A </a:t>
            </a:r>
            <a:r>
              <a:rPr lang="en-US" sz="1100" i="1" dirty="0"/>
              <a:t>task definition </a:t>
            </a:r>
            <a:r>
              <a:rPr lang="en-US" sz="1100" dirty="0"/>
              <a:t>is a text file in </a:t>
            </a:r>
            <a:r>
              <a:rPr lang="en-US" sz="1100" b="0" i="0" u="none" strike="noStrike" kern="1200" baseline="0" dirty="0">
                <a:solidFill>
                  <a:schemeClr val="tx1"/>
                </a:solidFill>
                <a:latin typeface="+mn-lt"/>
                <a:ea typeface="+mn-ea"/>
                <a:cs typeface="+mn-cs"/>
              </a:rPr>
              <a:t>JavaScript Object Notation</a:t>
            </a:r>
            <a:r>
              <a:rPr lang="en-US" sz="1100" dirty="0"/>
              <a:t> (JSON) format. It </a:t>
            </a:r>
            <a:r>
              <a:rPr lang="en-US" sz="1100" b="0" dirty="0"/>
              <a:t>describes one or more containers</a:t>
            </a:r>
            <a:r>
              <a:rPr lang="en-US" sz="1100" dirty="0"/>
              <a:t>, up to a maximum of 10, that form your application. You can think of it as a blueprint for your application. Task definitions specify parameters for your application—for example, which containers and launch type to use. Other parameters include which ports should be opened for your application and what data volumes should be used with the containers in the task. </a:t>
            </a:r>
          </a:p>
          <a:p>
            <a:endParaRPr lang="en-US" sz="1100" dirty="0"/>
          </a:p>
          <a:p>
            <a:r>
              <a:rPr lang="en-US" dirty="0"/>
              <a:t>A </a:t>
            </a:r>
            <a:r>
              <a:rPr lang="en-US" i="1" dirty="0"/>
              <a:t>service</a:t>
            </a:r>
            <a:r>
              <a:rPr lang="en-US" dirty="0"/>
              <a:t> enables you to specify how many copies of your task definition to run and maintain in a cluster. You can optionally use an Elastic Load Balancing load balancer to distribute incoming traffic to containers in your service. Amazon ECS maintains that number of tasks and coordinates task scheduling with the load balancer.</a:t>
            </a:r>
          </a:p>
          <a:p>
            <a:endParaRPr lang="en-US" sz="1100" dirty="0"/>
          </a:p>
          <a:p>
            <a:r>
              <a:rPr lang="en-US" sz="1100" dirty="0"/>
              <a:t>After you create a task definition for your application, you can specify the number of tasks that will run on your cluster. A </a:t>
            </a:r>
            <a:r>
              <a:rPr lang="en-US" sz="1100" b="0" i="1" dirty="0"/>
              <a:t>task</a:t>
            </a:r>
            <a:r>
              <a:rPr lang="en-US" sz="1100" dirty="0"/>
              <a:t> is the instantiation of a task definition within a cluster. When you use Amazon ECS to run tasks, you place them in a </a:t>
            </a:r>
            <a:r>
              <a:rPr lang="en-US" sz="1100" i="0" dirty="0"/>
              <a:t>cluster</a:t>
            </a:r>
            <a:r>
              <a:rPr lang="en-US" sz="1100" dirty="0"/>
              <a:t>. </a:t>
            </a:r>
          </a:p>
          <a:p>
            <a:endParaRPr lang="en-US" sz="1100" dirty="0"/>
          </a:p>
          <a:p>
            <a:r>
              <a:rPr lang="en-US" sz="1100" dirty="0"/>
              <a:t>Amazon ECS downloads your container images from a registry that you specify, and runs those images within your cluster.</a:t>
            </a:r>
          </a:p>
        </p:txBody>
      </p:sp>
    </p:spTree>
    <p:extLst>
      <p:ext uri="{BB962C8B-B14F-4D97-AF65-F5344CB8AC3E}">
        <p14:creationId xmlns:p14="http://schemas.microsoft.com/office/powerpoint/2010/main" val="3115477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ECS offers two launch types for hosting your containerized applications.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 can use the Fargate launch type to host your cluster on a serverless infrastructure that Amazon ECS manages. </a:t>
            </a:r>
            <a:r>
              <a:rPr lang="en-US" sz="1100" b="0" i="0" kern="1200" dirty="0">
                <a:solidFill>
                  <a:schemeClr val="tx1"/>
                </a:solidFill>
                <a:effectLst/>
                <a:ea typeface="+mn-ea"/>
                <a:cs typeface="+mn-cs"/>
              </a:rPr>
              <a:t>You only need to package your application in containers, specify the CPU and memory requirements, define networking and AWS Identity and Access Management (IAM) policies, and launch the application. </a:t>
            </a:r>
          </a:p>
          <a:p>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Alternatively, if you want more control, you can use the EC2 launch type to host your tasks on a cluster of EC2 container instances that </a:t>
            </a:r>
            <a:r>
              <a:rPr lang="en-US" sz="1100" i="1" dirty="0"/>
              <a:t>you</a:t>
            </a:r>
            <a:r>
              <a:rPr lang="en-US" sz="1100" dirty="0"/>
              <a:t> manage. A </a:t>
            </a:r>
            <a:r>
              <a:rPr lang="en-US" sz="1100" i="1" dirty="0"/>
              <a:t>container instance</a:t>
            </a:r>
            <a:r>
              <a:rPr lang="en-US" sz="1100" dirty="0"/>
              <a:t> is an EC2 instance that is running the </a:t>
            </a:r>
            <a:r>
              <a:rPr lang="en-US" sz="1100" b="0" i="1" dirty="0"/>
              <a:t>Amazon ECS container agent</a:t>
            </a:r>
            <a:r>
              <a:rPr lang="en-US" sz="1100" dirty="0"/>
              <a:t>. You can use Amazon ECS to schedule the placement of containers across your cluster based on your resource needs, isolation policies, and availability requirements. For information about different scheduling options, see </a:t>
            </a:r>
            <a:r>
              <a:rPr lang="en-US" sz="1100" dirty="0">
                <a:ea typeface="Amazon Ember Light" panose="020B0403020204020204" pitchFamily="34" charset="0"/>
                <a:cs typeface="Amazon Ember Light" panose="020B0403020204020204" pitchFamily="34" charset="0"/>
                <a:hlinkClick r:id="rId3"/>
              </a:rPr>
              <a:t>Scheduling Amazon ECS Tasks</a:t>
            </a:r>
            <a:r>
              <a:rPr lang="en-US" sz="1100" dirty="0"/>
              <a:t>. </a:t>
            </a:r>
            <a:r>
              <a:rPr lang="en-US" sz="1100" b="0" i="0" kern="1200" dirty="0">
                <a:solidFill>
                  <a:schemeClr val="tx1"/>
                </a:solidFill>
                <a:effectLst/>
                <a:ea typeface="+mn-ea"/>
                <a:cs typeface="+mn-cs"/>
              </a:rPr>
              <a:t>Amazon ECS keeps track of all the CPU, memory, and other resources in your cluster. It also finds the best server for a container to run on based on your specified resource requirements. </a:t>
            </a:r>
            <a:endParaRPr lang="en-US" sz="1100" dirty="0"/>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about the Fargate and EC2 launch types, see </a:t>
            </a:r>
            <a:r>
              <a:rPr lang="en-US" sz="1100" dirty="0">
                <a:ea typeface="Amazon Ember Light" panose="020B0403020204020204" pitchFamily="34" charset="0"/>
                <a:cs typeface="Amazon Ember Light" panose="020B0403020204020204" pitchFamily="34" charset="0"/>
                <a:hlinkClick r:id="rId4"/>
              </a:rPr>
              <a:t>Amazon ECS Launch Types</a:t>
            </a:r>
            <a:r>
              <a:rPr lang="en-US" sz="110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462210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20540"/>
          </a:xfrm>
        </p:spPr>
        <p:txBody>
          <a:bodyPr/>
          <a:lstStyle/>
          <a:p>
            <a:r>
              <a:rPr lang="en-US" sz="1100" kern="1200" dirty="0">
                <a:solidFill>
                  <a:schemeClr val="tx1"/>
                </a:solidFill>
                <a:effectLst/>
                <a:latin typeface="+mn-lt"/>
                <a:ea typeface="+mn-ea"/>
                <a:cs typeface="+mn-cs"/>
              </a:rPr>
              <a:t>You can </a:t>
            </a:r>
            <a:r>
              <a:rPr lang="en-US" sz="1100" u="sng" kern="1200" dirty="0">
                <a:solidFill>
                  <a:schemeClr val="tx1"/>
                </a:solidFill>
                <a:effectLst/>
                <a:latin typeface="+mn-lt"/>
                <a:ea typeface="+mn-ea"/>
                <a:cs typeface="+mn-cs"/>
                <a:hlinkClick r:id="rId3"/>
              </a:rPr>
              <a:t>create an Auto Scaling group for an Amazon ECS cluster</a:t>
            </a:r>
            <a:r>
              <a:rPr lang="en-US" sz="1100" kern="1200" dirty="0">
                <a:solidFill>
                  <a:schemeClr val="tx1"/>
                </a:solidFill>
                <a:effectLst/>
                <a:latin typeface="+mn-lt"/>
                <a:ea typeface="+mn-ea"/>
                <a:cs typeface="+mn-cs"/>
              </a:rPr>
              <a:t>. The Auto Scaling group contains container instances that you can scale out (and in) by using Amazon CloudWatch alarms. If you configure your Auto Scaling group to remove container instances, any tasks that are running on the removed container instances are stopped. If your tasks are running as part of a service, Amazon ECS restarts those tasks on another instance if the required resources are available. Examples of such required resources include CPU, memory, ports. However, tasks that were started manually are not restarted automatically.</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also take advantage of </a:t>
            </a:r>
            <a:r>
              <a:rPr lang="en-US" sz="1100" u="sng" kern="1200" dirty="0">
                <a:solidFill>
                  <a:schemeClr val="tx1"/>
                </a:solidFill>
                <a:effectLst/>
                <a:latin typeface="+mn-lt"/>
                <a:ea typeface="+mn-ea"/>
                <a:cs typeface="+mn-cs"/>
                <a:hlinkClick r:id="rId4"/>
              </a:rPr>
              <a:t>Amazon ECS cluster auto scaling</a:t>
            </a:r>
            <a:r>
              <a:rPr lang="en-US" sz="1100" kern="1200" dirty="0">
                <a:solidFill>
                  <a:schemeClr val="tx1"/>
                </a:solidFill>
                <a:effectLst/>
                <a:latin typeface="+mn-lt"/>
                <a:ea typeface="+mn-ea"/>
                <a:cs typeface="+mn-cs"/>
              </a:rPr>
              <a:t>, which gives you more control over how you scale tasks in a cluster. It increases the speed and reliability of cluster scale-out. It gives you control over the amount of spare capacity that is maintained in your cluster, and automatically manages instance termination on scale-in.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With cluster auto scaling, you can configure Amazon ECS to scale your Auto Scaling group in and out automatically. Cluster auto scaling relies on capacity providers, which link your ECS cluster to the Auto Scaling groups that you want to use. Each Auto Scaling group is associated with a capacity provider, and each capacity provider has only one Auto Scaling group. However, many capacity providers can be associated with one ECS cluster. To scale the entire cluster automatically, each capacity provider manages the scaling of its associated Auto Scaling group.</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more information about cluster auto scaling, see the </a:t>
            </a:r>
            <a:r>
              <a:rPr lang="en-US" sz="1100" u="sng" kern="1200" dirty="0">
                <a:solidFill>
                  <a:schemeClr val="tx1"/>
                </a:solidFill>
                <a:effectLst/>
                <a:latin typeface="+mn-lt"/>
                <a:ea typeface="+mn-ea"/>
                <a:cs typeface="+mn-cs"/>
                <a:hlinkClick r:id="rId5"/>
              </a:rPr>
              <a:t>Amazon ECS Cluster Auto Scaling</a:t>
            </a:r>
            <a:r>
              <a:rPr lang="en-US" sz="1100" kern="1200" dirty="0">
                <a:solidFill>
                  <a:schemeClr val="tx1"/>
                </a:solidFill>
                <a:effectLst/>
                <a:latin typeface="+mn-lt"/>
                <a:ea typeface="+mn-ea"/>
                <a:cs typeface="+mn-cs"/>
              </a:rPr>
              <a:t> AWS News Blog post.</a:t>
            </a:r>
          </a:p>
        </p:txBody>
      </p:sp>
    </p:spTree>
    <p:extLst>
      <p:ext uri="{BB962C8B-B14F-4D97-AF65-F5344CB8AC3E}">
        <p14:creationId xmlns:p14="http://schemas.microsoft.com/office/powerpoint/2010/main" val="2028079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ea typeface="Amazon Ember" panose="020B0603020204020204" pitchFamily="34" charset="0"/>
                <a:cs typeface="Amazon Ember" panose="020B0603020204020204" pitchFamily="34" charset="0"/>
              </a:rPr>
              <a:t>Again, consider the monolithic forum application that you saw earlier where the entire application runs as a single service. To rearchitect this application by using a microservice architecture, you can run each application process as a separate service within its own container. With a microservice architecture, the services can scale and be updated independently of the others.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ea typeface="Amazon Ember" panose="020B0603020204020204" pitchFamily="34" charset="0"/>
                <a:cs typeface="Amazon Ember" panose="020B0603020204020204" pitchFamily="34" charset="0"/>
              </a:rPr>
              <a:t>To deploy the monolithic application as a microservice application, first build and tag an image for each service. Then, register the images with Amazon Elastic Container Registry (Amazon ECR).</a:t>
            </a:r>
            <a:endParaRPr lang="en-US" dirty="0">
              <a:latin typeface="Calibri" panose="020F0502020204030204" pitchFamily="34" charset="0"/>
            </a:endParaRPr>
          </a:p>
        </p:txBody>
      </p:sp>
    </p:spTree>
    <p:extLst>
      <p:ext uri="{BB962C8B-B14F-4D97-AF65-F5344CB8AC3E}">
        <p14:creationId xmlns:p14="http://schemas.microsoft.com/office/powerpoint/2010/main" val="98492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31970"/>
          </a:xfrm>
        </p:spPr>
        <p:txBody>
          <a:bodyPr/>
          <a:lstStyle/>
          <a:p>
            <a:r>
              <a:rPr lang="en-US" sz="1100" kern="1200" dirty="0">
                <a:solidFill>
                  <a:schemeClr val="tx1"/>
                </a:solidFill>
                <a:effectLst/>
                <a:latin typeface="+mn-lt"/>
                <a:ea typeface="+mn-ea"/>
                <a:cs typeface="+mn-cs"/>
              </a:rPr>
              <a:t>This module includes the following sections:</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Architectural need</a:t>
            </a:r>
          </a:p>
          <a:p>
            <a:pPr marL="228600" indent="-228600">
              <a:buFont typeface="+mj-lt"/>
              <a:buAutoNum type="arabicPeriod"/>
            </a:pPr>
            <a:r>
              <a:rPr lang="en-US" sz="1100" kern="1200" dirty="0">
                <a:solidFill>
                  <a:schemeClr val="tx1"/>
                </a:solidFill>
                <a:effectLst/>
                <a:latin typeface="+mn-lt"/>
                <a:ea typeface="+mn-ea"/>
                <a:cs typeface="+mn-cs"/>
              </a:rPr>
              <a:t>Introducing microservices</a:t>
            </a:r>
          </a:p>
          <a:p>
            <a:pPr marL="228600" indent="-228600">
              <a:buFont typeface="+mj-lt"/>
              <a:buAutoNum type="arabicPeriod"/>
            </a:pPr>
            <a:r>
              <a:rPr lang="en-US" sz="1100" kern="1200" dirty="0">
                <a:solidFill>
                  <a:schemeClr val="tx1"/>
                </a:solidFill>
                <a:effectLst/>
                <a:latin typeface="+mn-lt"/>
                <a:ea typeface="+mn-ea"/>
                <a:cs typeface="+mn-cs"/>
              </a:rPr>
              <a:t>Building microservice applications with AWS container services</a:t>
            </a:r>
          </a:p>
          <a:p>
            <a:pPr marL="228600" indent="-228600">
              <a:buFont typeface="+mj-lt"/>
              <a:buAutoNum type="arabicPeriod"/>
            </a:pPr>
            <a:r>
              <a:rPr lang="en-US" sz="1100" kern="1200" dirty="0">
                <a:solidFill>
                  <a:schemeClr val="tx1"/>
                </a:solidFill>
                <a:effectLst/>
                <a:latin typeface="+mn-lt"/>
                <a:ea typeface="+mn-ea"/>
                <a:cs typeface="+mn-cs"/>
              </a:rPr>
              <a:t>Introducing serverless architectures</a:t>
            </a:r>
          </a:p>
          <a:p>
            <a:pPr marL="228600" indent="-228600">
              <a:buFont typeface="+mj-lt"/>
              <a:buAutoNum type="arabicPeriod"/>
            </a:pPr>
            <a:r>
              <a:rPr lang="en-US" sz="1100" kern="1200" dirty="0">
                <a:solidFill>
                  <a:schemeClr val="tx1"/>
                </a:solidFill>
                <a:effectLst/>
                <a:latin typeface="+mn-lt"/>
                <a:ea typeface="+mn-ea"/>
                <a:cs typeface="+mn-cs"/>
              </a:rPr>
              <a:t>Building serverless architectures with AWS Lambda</a:t>
            </a:r>
          </a:p>
          <a:p>
            <a:pPr marL="228600" indent="-228600">
              <a:buFont typeface="+mj-lt"/>
              <a:buAutoNum type="arabicPeriod"/>
            </a:pPr>
            <a:r>
              <a:rPr lang="en-US" sz="1100" kern="1200" dirty="0">
                <a:solidFill>
                  <a:schemeClr val="tx1"/>
                </a:solidFill>
                <a:effectLst/>
                <a:latin typeface="+mn-lt"/>
                <a:ea typeface="+mn-ea"/>
                <a:cs typeface="+mn-cs"/>
              </a:rPr>
              <a:t>Extending serverless architectures with Amazon API Gateway</a:t>
            </a:r>
          </a:p>
          <a:p>
            <a:pPr marL="228600" indent="-228600">
              <a:buFont typeface="+mj-lt"/>
              <a:buAutoNum type="arabicPeriod"/>
            </a:pPr>
            <a:r>
              <a:rPr lang="en-US" sz="1100" kern="1200" dirty="0">
                <a:solidFill>
                  <a:schemeClr val="tx1"/>
                </a:solidFill>
                <a:effectLst/>
                <a:latin typeface="+mn-lt"/>
                <a:ea typeface="+mn-ea"/>
                <a:cs typeface="+mn-cs"/>
              </a:rPr>
              <a:t>Orchestrating microservices with AWS Step Functions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module also includes:</a:t>
            </a:r>
          </a:p>
          <a:p>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kern="1200" dirty="0">
                <a:solidFill>
                  <a:schemeClr val="tx1"/>
                </a:solidFill>
                <a:effectLst/>
                <a:latin typeface="+mn-lt"/>
                <a:ea typeface="+mn-ea"/>
                <a:cs typeface="+mn-cs"/>
              </a:rPr>
              <a:t>Two AWS Lambda demonstrations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An optional guided lab where you refactor a monolithic application into microservices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guided lab where you implement a serverless architecture on AWS with Amazon S3, AWS Lambda, Amazon DynamoDB, and Amazon SNS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challenge lab where you use AWS Lambda and Amazon Simple Notification Service (Amazon SNS) to generate and send a daily sales report for the café.</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dirty="0">
                <a:ea typeface="Amazon Ember" panose="020B0603020204020204" pitchFamily="34" charset="0"/>
                <a:cs typeface="Amazon Ember" panose="020B0603020204020204" pitchFamily="34" charset="0"/>
              </a:rPr>
              <a:t>Next, choose a launch type and create a new service for each piece of the original monolithic application. Amazon ECS deploys each service into its own container across an ECS cluster. </a:t>
            </a:r>
            <a:endParaRPr lang="en-US" dirty="0"/>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ea typeface="Amazon Ember" panose="020B0603020204020204" pitchFamily="34" charset="0"/>
              <a:cs typeface="Amazon Ember" panose="020B060302020402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ea typeface="Amazon Ember" panose="020B0603020204020204" pitchFamily="34" charset="0"/>
                <a:cs typeface="Amazon Ember" panose="020B0603020204020204" pitchFamily="34" charset="0"/>
              </a:rPr>
              <a:t>Then, create a target group for each service. The target group tracks the instances and ports of each container that is running for that service.</a:t>
            </a:r>
          </a:p>
          <a:p>
            <a:endParaRPr lang="en-US" dirty="0"/>
          </a:p>
        </p:txBody>
      </p:sp>
    </p:spTree>
    <p:extLst>
      <p:ext uri="{BB962C8B-B14F-4D97-AF65-F5344CB8AC3E}">
        <p14:creationId xmlns:p14="http://schemas.microsoft.com/office/powerpoint/2010/main" val="1263545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ea typeface="Amazon Ember" panose="020B0603020204020204" pitchFamily="34" charset="0"/>
                <a:cs typeface="Amazon Ember" panose="020B0603020204020204" pitchFamily="34" charset="0"/>
              </a:rPr>
              <a:t>Finally, create an Application Load Balancer and configure listener rules to connect to the services. The listener checks for incoming connection requests to your load balancer and uses the rules to route traffic appropriately. In the example, the listener for the Application Load Balancer listens for HTTP service requests on Port 80 and routes them to the appropriate service.</a:t>
            </a:r>
          </a:p>
        </p:txBody>
      </p:sp>
    </p:spTree>
    <p:extLst>
      <p:ext uri="{BB962C8B-B14F-4D97-AF65-F5344CB8AC3E}">
        <p14:creationId xmlns:p14="http://schemas.microsoft.com/office/powerpoint/2010/main" val="3712447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2823211"/>
          </a:xfrm>
        </p:spPr>
        <p:txBody>
          <a:bodyPr/>
          <a:lstStyle/>
          <a:p>
            <a:r>
              <a:rPr lang="en-US" dirty="0"/>
              <a:t>AWS Cloud Map and AWS App Mesh are two tools that can help you build highly available microservice architectures.</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hlinkClick r:id="rId3"/>
              </a:rPr>
              <a:t>AWS Cloud Map</a:t>
            </a:r>
            <a:r>
              <a:rPr lang="en-US" kern="1200" dirty="0">
                <a:solidFill>
                  <a:schemeClr val="tx1"/>
                </a:solidFill>
                <a:effectLst/>
                <a:ea typeface="Amazon Ember Light" panose="020B0403020204020204" pitchFamily="34" charset="0"/>
                <a:cs typeface="Amazon Ember Light" panose="020B0403020204020204" pitchFamily="34" charset="0"/>
              </a:rPr>
              <a:t> </a:t>
            </a:r>
            <a:r>
              <a:rPr lang="en-US" kern="1200" dirty="0">
                <a:solidFill>
                  <a:schemeClr val="tx1"/>
                </a:solidFill>
                <a:effectLst/>
                <a:ea typeface="+mn-ea"/>
                <a:cs typeface="+mn-cs"/>
              </a:rPr>
              <a:t>is a fully managed discovery service for cloud resources. You can use it to define custom names for your application resources (such as databases, queues, microservices, and other cloud resources). AWS Cloud Map maintains the updated location of these dynamically changing resources. This location maintenance increases the availability of your application because your web service always discovers the most up-to-date locations of its resources. You can add and register any resource with minimal manual intervention of mappings. </a:t>
            </a:r>
            <a:r>
              <a:rPr lang="en-US" dirty="0"/>
              <a:t>AWS </a:t>
            </a:r>
            <a:r>
              <a:rPr lang="en-US" kern="1200" dirty="0">
                <a:solidFill>
                  <a:schemeClr val="tx1"/>
                </a:solidFill>
                <a:effectLst/>
                <a:ea typeface="+mn-ea"/>
                <a:cs typeface="+mn-cs"/>
              </a:rPr>
              <a:t>Cloud Map assists with service discovery, continuous integration, and health monitoring of your microservices and applications.</a:t>
            </a:r>
            <a:br>
              <a:rPr lang="en-US" kern="1200" dirty="0">
                <a:solidFill>
                  <a:schemeClr val="tx1"/>
                </a:solidFill>
                <a:effectLst/>
                <a:ea typeface="+mn-ea"/>
                <a:cs typeface="+mn-cs"/>
              </a:rPr>
            </a:b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AWS Cloud Map, read this </a:t>
            </a:r>
            <a:r>
              <a:rPr lang="en-US" dirty="0">
                <a:ea typeface="Amazon Ember Light" panose="020B0403020204020204" pitchFamily="34" charset="0"/>
                <a:cs typeface="Amazon Ember Light" panose="020B0403020204020204" pitchFamily="34" charset="0"/>
                <a:hlinkClick r:id="rId4"/>
              </a:rPr>
              <a:t>AWS Open Source Blog post</a:t>
            </a:r>
            <a:r>
              <a:rPr lang="en-US" kern="1200" dirty="0">
                <a:solidFill>
                  <a:schemeClr val="tx1"/>
                </a:solidFill>
                <a:effectLst/>
                <a:ea typeface="+mn-ea"/>
                <a:cs typeface="+mn-cs"/>
              </a:rPr>
              <a:t>. To learn more about how you can use AWS Cloud Map to enable your containerized services to discover and connect with each other, read </a:t>
            </a:r>
            <a:r>
              <a:rPr lang="en-US" dirty="0">
                <a:ea typeface="Amazon Ember Light" panose="020B0403020204020204" pitchFamily="34" charset="0"/>
                <a:cs typeface="Amazon Ember Light" panose="020B0403020204020204" pitchFamily="34" charset="0"/>
                <a:hlinkClick r:id="rId5"/>
              </a:rPr>
              <a:t>AWS Fargate, Amazon EKS, and Amazon ECS now integrate with AWS Cloud Map</a:t>
            </a:r>
            <a:r>
              <a:rPr lang="en-US" kern="1200" dirty="0">
                <a:solidFill>
                  <a:schemeClr val="tx1"/>
                </a:solidFill>
                <a:effectLs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baseline="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When you create your task definitions, you can enable App Mesh integration. </a:t>
            </a:r>
            <a:r>
              <a:rPr lang="en-US" dirty="0">
                <a:ea typeface="Amazon Ember Light" panose="020B0403020204020204" pitchFamily="34" charset="0"/>
                <a:cs typeface="Amazon Ember Light" panose="020B0403020204020204" pitchFamily="34" charset="0"/>
                <a:hlinkClick r:id="rId6"/>
              </a:rPr>
              <a:t>AWS App Mesh</a:t>
            </a:r>
            <a:r>
              <a:rPr lang="en-US" kern="1200" dirty="0">
                <a:solidFill>
                  <a:schemeClr val="tx1"/>
                </a:solidFill>
                <a:effectLst/>
                <a:ea typeface="Amazon Ember Light" panose="020B0403020204020204" pitchFamily="34" charset="0"/>
                <a:cs typeface="Amazon Ember Light" panose="020B0403020204020204" pitchFamily="34" charset="0"/>
              </a:rPr>
              <a:t> </a:t>
            </a:r>
            <a:r>
              <a:rPr lang="en-US" kern="1200" dirty="0">
                <a:solidFill>
                  <a:schemeClr val="tx1"/>
                </a:solidFill>
                <a:effectLst/>
                <a:ea typeface="+mn-ea"/>
                <a:cs typeface="+mn-cs"/>
              </a:rPr>
              <a:t>captures metrics, logs, and traces from all of your microservices. You can export this data to Amazon CloudWatch, AWS X-Ray, and compatible AWS Partner Network (APN) Partner and community tools for monitoring and tracing. AWS App Mesh also </a:t>
            </a:r>
            <a:r>
              <a:rPr lang="en-US" dirty="0">
                <a:solidFill>
                  <a:schemeClr val="tx1"/>
                </a:solidFill>
              </a:rPr>
              <a:t>enables you to </a:t>
            </a:r>
            <a:r>
              <a:rPr lang="en-US" kern="1200" dirty="0">
                <a:solidFill>
                  <a:schemeClr val="tx1"/>
                </a:solidFill>
                <a:effectLst/>
                <a:ea typeface="+mn-ea"/>
                <a:cs typeface="+mn-cs"/>
              </a:rPr>
              <a:t>control how traffic flows between your microservices to make sure that every service is highly available during deployments, after failures, and as your application scales.</a:t>
            </a:r>
          </a:p>
          <a:p>
            <a:br>
              <a:rPr lang="en-US" kern="1200" dirty="0">
                <a:solidFill>
                  <a:schemeClr val="tx1"/>
                </a:solidFill>
                <a:effectLst/>
                <a:ea typeface="+mn-ea"/>
                <a:cs typeface="+mn-cs"/>
              </a:rPr>
            </a:br>
            <a:r>
              <a:rPr lang="en-US" kern="1200" dirty="0">
                <a:solidFill>
                  <a:schemeClr val="tx1"/>
                </a:solidFill>
                <a:effectLst/>
                <a:ea typeface="+mn-ea"/>
                <a:cs typeface="+mn-cs"/>
              </a:rPr>
              <a:t>App Mesh enables you to configure microservices to connect directly to each other via a proxy instead of requiring code within the application or by using a load balancer. App Mesh uses Envoy, an open source service-mesh proxy, which is deployed alongside your microservice containers. </a:t>
            </a:r>
          </a:p>
          <a:p>
            <a:endParaRPr lang="en-US" u="sng" kern="1200" dirty="0">
              <a:solidFill>
                <a:schemeClr val="tx1"/>
              </a:solidFill>
              <a:effectLst/>
              <a:ea typeface="+mn-ea"/>
              <a:cs typeface="+mn-cs"/>
            </a:endParaRPr>
          </a:p>
          <a:p>
            <a:pPr marL="0" indent="0">
              <a:buFont typeface="Arial" panose="020B0604020202020204" pitchFamily="34" charset="0"/>
              <a:buNone/>
            </a:pPr>
            <a:r>
              <a:rPr lang="en-US" kern="1200" dirty="0">
                <a:solidFill>
                  <a:schemeClr val="tx1"/>
                </a:solidFill>
                <a:effectLst/>
                <a:ea typeface="+mn-ea"/>
                <a:cs typeface="+mn-cs"/>
              </a:rPr>
              <a:t>For more</a:t>
            </a:r>
            <a:r>
              <a:rPr lang="en-US" kern="1200" baseline="0" dirty="0">
                <a:solidFill>
                  <a:schemeClr val="tx1"/>
                </a:solidFill>
                <a:effectLst/>
                <a:ea typeface="+mn-ea"/>
                <a:cs typeface="+mn-cs"/>
              </a:rPr>
              <a:t> information about AWS Cloud Map and AWS App Mesh, see this </a:t>
            </a:r>
            <a:r>
              <a:rPr lang="en-US" dirty="0">
                <a:ea typeface="Amazon Ember Light" panose="020B0403020204020204" pitchFamily="34" charset="0"/>
                <a:cs typeface="Amazon Ember Light" panose="020B0403020204020204" pitchFamily="34" charset="0"/>
                <a:hlinkClick r:id="rId7"/>
              </a:rPr>
              <a:t>AWS YouTube video</a:t>
            </a:r>
            <a:r>
              <a:rPr lang="en-US" kern="1200" baseline="0" dirty="0">
                <a:solidFill>
                  <a:schemeClr val="tx1"/>
                </a:solidFill>
                <a:effectLst/>
                <a:ea typeface="Amazon Ember Light" panose="020B0403020204020204" pitchFamily="34" charset="0"/>
                <a:cs typeface="Amazon Ember Light" panose="020B0403020204020204" pitchFamily="34" charset="0"/>
              </a:rPr>
              <a:t>.</a:t>
            </a:r>
            <a:r>
              <a:rPr lang="en-US" kern="1200" baseline="0" dirty="0">
                <a:solidFill>
                  <a:schemeClr val="tx1"/>
                </a:solidFill>
                <a:effectLst/>
                <a:ea typeface="+mn-ea"/>
                <a:cs typeface="+mn-cs"/>
              </a:rPr>
              <a:t> </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4118189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20491"/>
          </a:xfrm>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In this section, you have learned that Amazon ECS offers two launch types: EC2 and Fargate.</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a typeface="+mn-ea"/>
              <a:cs typeface="+mn-cs"/>
              <a:hlinkClick r:id="rId3"/>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hlinkClick r:id="rId3"/>
              </a:rPr>
              <a:t>AWS Fargate</a:t>
            </a:r>
            <a:r>
              <a:rPr lang="en-US" dirty="0">
                <a:ea typeface="Amazon Ember Light" panose="020B0403020204020204" pitchFamily="34" charset="0"/>
                <a:cs typeface="Amazon Ember Light" panose="020B0403020204020204" pitchFamily="34" charset="0"/>
              </a:rPr>
              <a:t> </a:t>
            </a:r>
            <a:r>
              <a:rPr lang="en-US" dirty="0"/>
              <a:t>is a fully managed container service that works with both Amazon ECS and Amazon Elastic Kubernetes Service (Amazon EKS). </a:t>
            </a:r>
            <a:r>
              <a:rPr lang="en-US" b="0" i="0" kern="1200" dirty="0">
                <a:solidFill>
                  <a:schemeClr val="tx1"/>
                </a:solidFill>
                <a:effectLst/>
                <a:ea typeface="+mn-ea"/>
                <a:cs typeface="+mn-cs"/>
              </a:rPr>
              <a:t>It enables you to run containers without needing to manage servers or clusters. With AWS Fargate, you no longer need to provision, configure, and scale clusters of virtual machines to run containers. As a result, you don’t need to choose server types, decide when to scale your clusters, or optimize cluster packing. AWS Fargate reduces the need for you to interact with or think about servers or clusters. Fargate </a:t>
            </a:r>
            <a:r>
              <a:rPr lang="en-US" kern="1200" dirty="0">
                <a:solidFill>
                  <a:schemeClr val="tx1"/>
                </a:solidFill>
                <a:effectLst/>
                <a:ea typeface="+mn-ea"/>
                <a:cs typeface="+mn-cs"/>
              </a:rPr>
              <a:t>enables you to </a:t>
            </a:r>
            <a:r>
              <a:rPr lang="en-US" b="0" i="0" kern="1200" dirty="0">
                <a:solidFill>
                  <a:schemeClr val="tx1"/>
                </a:solidFill>
                <a:effectLst/>
                <a:ea typeface="+mn-ea"/>
                <a:cs typeface="+mn-cs"/>
              </a:rPr>
              <a:t>focus on designing and building your applications instead of managing the infrastructure that runs them. </a:t>
            </a:r>
          </a:p>
        </p:txBody>
      </p:sp>
    </p:spTree>
    <p:extLst>
      <p:ext uri="{BB962C8B-B14F-4D97-AF65-F5344CB8AC3E}">
        <p14:creationId xmlns:p14="http://schemas.microsoft.com/office/powerpoint/2010/main" val="2429475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key</a:t>
            </a:r>
            <a:r>
              <a:rPr lang="en-US" baseline="0" dirty="0"/>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ea typeface="Amazon Ember" panose="020B0603020204020204" pitchFamily="34" charset="0"/>
                <a:cs typeface="Amazon Ember" panose="020B0603020204020204" pitchFamily="34" charset="0"/>
              </a:rPr>
              <a:t>Amazon ECS </a:t>
            </a:r>
            <a:r>
              <a:rPr lang="en-US" dirty="0"/>
              <a:t>is a highly scalable, high-performance container management service. It supports Docker containers and enables you to easily run applications on a managed cluster of Amazon EC2 instances.</a:t>
            </a:r>
          </a:p>
          <a:p>
            <a:pPr marL="171450" indent="-171450">
              <a:buFont typeface="Arial" panose="020B0604020202020204" pitchFamily="34" charset="0"/>
              <a:buChar char="•"/>
            </a:pPr>
            <a:r>
              <a:rPr lang="en-US" dirty="0"/>
              <a:t>Cluster auto scaling gives you more control over how you scale tasks within a cluster.</a:t>
            </a:r>
          </a:p>
          <a:p>
            <a:pPr marL="171450" indent="-171450">
              <a:buFont typeface="Arial" panose="020B0604020202020204" pitchFamily="34" charset="0"/>
              <a:buChar char="•"/>
            </a:pPr>
            <a:r>
              <a:rPr lang="en-US" dirty="0"/>
              <a:t>AWS Cloud Map </a:t>
            </a:r>
            <a:r>
              <a:rPr lang="en-US" kern="1200" dirty="0">
                <a:effectLst/>
                <a:ea typeface="+mn-ea"/>
                <a:cs typeface="+mn-cs"/>
              </a:rPr>
              <a:t>enables you to </a:t>
            </a:r>
            <a:r>
              <a:rPr lang="en-US" dirty="0"/>
              <a:t>define custom names for your application resources. It maintains the updated location of these dynamically changing resources. </a:t>
            </a:r>
          </a:p>
          <a:p>
            <a:pPr marL="171450" indent="-171450">
              <a:buFont typeface="Arial" panose="020B0604020202020204" pitchFamily="34" charset="0"/>
              <a:buChar char="•"/>
            </a:pPr>
            <a:r>
              <a:rPr lang="en-US" dirty="0"/>
              <a:t>AWS App Mesh is a service mesh that provides application-level networking to make it easy for your services to communicate with each other across multiple types of compute infrastructure. </a:t>
            </a:r>
          </a:p>
          <a:p>
            <a:pPr marL="171450" indent="-171450">
              <a:buFont typeface="Arial" panose="020B0604020202020204" pitchFamily="34" charset="0"/>
              <a:buChar char="•"/>
            </a:pPr>
            <a:r>
              <a:rPr lang="en-US" dirty="0">
                <a:ea typeface="Amazon Ember" panose="020B0603020204020204" pitchFamily="34" charset="0"/>
                <a:cs typeface="Amazon Ember" panose="020B0603020204020204" pitchFamily="34" charset="0"/>
              </a:rPr>
              <a:t>AWS App Mesh </a:t>
            </a:r>
            <a:r>
              <a:rPr lang="en-US" dirty="0"/>
              <a:t>is a service mesh that provides application-level networking. It enables your services to communicate easily with each other across multiple types of compute infrastructure.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Amazon Ember" panose="020B0603020204020204" pitchFamily="34" charset="0"/>
                <a:cs typeface="Amazon Ember" panose="020B0603020204020204" pitchFamily="34" charset="0"/>
              </a:rPr>
              <a:t>AWS Fargate </a:t>
            </a:r>
            <a:r>
              <a:rPr lang="en-US" dirty="0"/>
              <a:t>is a fully managed container service that enables you to run containers without needing to manage servers or clusters.</a:t>
            </a:r>
          </a:p>
        </p:txBody>
      </p:sp>
    </p:spTree>
    <p:extLst>
      <p:ext uri="{BB962C8B-B14F-4D97-AF65-F5344CB8AC3E}">
        <p14:creationId xmlns:p14="http://schemas.microsoft.com/office/powerpoint/2010/main" val="2840466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might choose to complete Module 13 – Guided Lab 1: Breaking a Monolithic Node.js Application into Microservices. This lab is optional.</a:t>
            </a:r>
          </a:p>
        </p:txBody>
      </p:sp>
    </p:spTree>
    <p:extLst>
      <p:ext uri="{BB962C8B-B14F-4D97-AF65-F5344CB8AC3E}">
        <p14:creationId xmlns:p14="http://schemas.microsoft.com/office/powerpoint/2010/main" val="4001958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guided lab, you will complete the following tasks:</a:t>
            </a:r>
          </a:p>
          <a:p>
            <a:endParaRPr lang="en-US" sz="1100" dirty="0"/>
          </a:p>
          <a:p>
            <a:pPr marL="228600" lvl="0" indent="-228600">
              <a:buFont typeface="+mj-lt"/>
              <a:buAutoNum type="arabicPeriod"/>
            </a:pPr>
            <a:r>
              <a:rPr lang="en-US" dirty="0">
                <a:latin typeface="+mn-lt"/>
              </a:rPr>
              <a:t>Prepare the AWS Cloud9 development environment</a:t>
            </a:r>
          </a:p>
          <a:p>
            <a:pPr marL="228600" lvl="0" indent="-228600">
              <a:buFont typeface="+mj-lt"/>
              <a:buAutoNum type="arabicPeriod"/>
            </a:pPr>
            <a:r>
              <a:rPr lang="en-US" dirty="0">
                <a:latin typeface="+mn-lt"/>
              </a:rPr>
              <a:t>Run a monolithic application on a basic Node.js server</a:t>
            </a:r>
          </a:p>
          <a:p>
            <a:pPr marL="228600" lvl="0" indent="-228600">
              <a:buFont typeface="+mj-lt"/>
              <a:buAutoNum type="arabicPeriod"/>
            </a:pPr>
            <a:r>
              <a:rPr lang="en-US" dirty="0">
                <a:latin typeface="+mn-lt"/>
              </a:rPr>
              <a:t>Containerize the monolith for Amazon ECS</a:t>
            </a:r>
          </a:p>
          <a:p>
            <a:pPr marL="228600" lvl="0" indent="-228600">
              <a:buFont typeface="+mj-lt"/>
              <a:buAutoNum type="arabicPeriod"/>
            </a:pPr>
            <a:r>
              <a:rPr lang="en-US" dirty="0">
                <a:latin typeface="+mn-lt"/>
              </a:rPr>
              <a:t>Deploy the monolith to Amazon ECS</a:t>
            </a:r>
          </a:p>
          <a:p>
            <a:pPr marL="228600" lvl="0" indent="-228600">
              <a:buFont typeface="+mj-lt"/>
              <a:buAutoNum type="arabicPeriod"/>
            </a:pPr>
            <a:r>
              <a:rPr lang="en-US" dirty="0">
                <a:latin typeface="+mn-lt"/>
              </a:rPr>
              <a:t>Refactor the monolith into containerized microservices</a:t>
            </a:r>
            <a:endParaRPr lang="en-US" sz="1100" dirty="0"/>
          </a:p>
        </p:txBody>
      </p:sp>
    </p:spTree>
    <p:extLst>
      <p:ext uri="{BB962C8B-B14F-4D97-AF65-F5344CB8AC3E}">
        <p14:creationId xmlns:p14="http://schemas.microsoft.com/office/powerpoint/2010/main" val="3133859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diagram summarizes what you will have built after you complete the lab.</a:t>
            </a:r>
          </a:p>
        </p:txBody>
      </p:sp>
    </p:spTree>
    <p:extLst>
      <p:ext uri="{BB962C8B-B14F-4D97-AF65-F5344CB8AC3E}">
        <p14:creationId xmlns:p14="http://schemas.microsoft.com/office/powerpoint/2010/main" val="638939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optional guided lab.</a:t>
            </a:r>
          </a:p>
          <a:p>
            <a:endParaRPr lang="en-US" dirty="0"/>
          </a:p>
        </p:txBody>
      </p:sp>
    </p:spTree>
    <p:extLst>
      <p:ext uri="{BB962C8B-B14F-4D97-AF65-F5344CB8AC3E}">
        <p14:creationId xmlns:p14="http://schemas.microsoft.com/office/powerpoint/2010/main" val="1501289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guided lab after you have completed it. </a:t>
            </a:r>
          </a:p>
        </p:txBody>
      </p:sp>
    </p:spTree>
    <p:extLst>
      <p:ext uri="{BB962C8B-B14F-4D97-AF65-F5344CB8AC3E}">
        <p14:creationId xmlns:p14="http://schemas.microsoft.com/office/powerpoint/2010/main" val="2134842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dirty="0">
                <a:latin typeface="+mn-lt"/>
              </a:rPr>
              <a:t>Indicate the characteristics of microservices</a:t>
            </a:r>
          </a:p>
          <a:p>
            <a:pPr marL="171450" indent="-171450">
              <a:buFont typeface="Arial" panose="020B0604020202020204" pitchFamily="34" charset="0"/>
              <a:buChar char="•"/>
            </a:pPr>
            <a:r>
              <a:rPr lang="en-US" dirty="0">
                <a:latin typeface="+mn-lt"/>
              </a:rPr>
              <a:t>Refactor a monolithic application into microservices and use Amazon ECS to deploy the containerized microservices</a:t>
            </a:r>
          </a:p>
          <a:p>
            <a:pPr marL="171450" indent="-171450">
              <a:buFont typeface="Arial" panose="020B0604020202020204" pitchFamily="34" charset="0"/>
              <a:buChar char="•"/>
            </a:pPr>
            <a:r>
              <a:rPr lang="en-US" dirty="0">
                <a:latin typeface="+mn-lt"/>
              </a:rPr>
              <a:t>Explain serverless architecture</a:t>
            </a:r>
          </a:p>
          <a:p>
            <a:pPr marL="171450" indent="-171450">
              <a:buFont typeface="Arial" panose="020B0604020202020204" pitchFamily="34" charset="0"/>
              <a:buChar char="•"/>
            </a:pPr>
            <a:r>
              <a:rPr lang="en-US" dirty="0">
                <a:latin typeface="+mn-lt"/>
              </a:rPr>
              <a:t>Implement a serverless architecture with AWS Lambda</a:t>
            </a:r>
          </a:p>
          <a:p>
            <a:pPr marL="171450" indent="-171450">
              <a:buFont typeface="Arial" panose="020B0604020202020204" pitchFamily="34" charset="0"/>
              <a:buChar char="•"/>
            </a:pPr>
            <a:r>
              <a:rPr lang="en-US" dirty="0">
                <a:latin typeface="+mn-lt"/>
              </a:rPr>
              <a:t>Describe a common architecture for Amazon API Gateway</a:t>
            </a:r>
          </a:p>
          <a:p>
            <a:pPr marL="171450" indent="-171450">
              <a:buFont typeface="Arial" panose="020B0604020202020204" pitchFamily="34" charset="0"/>
              <a:buChar char="•"/>
            </a:pPr>
            <a:r>
              <a:rPr lang="en-US" dirty="0">
                <a:latin typeface="+mn-lt"/>
              </a:rPr>
              <a:t>Describe the types of workflows that AWS Step Functions supports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Introducing serverless architectures.</a:t>
            </a:r>
          </a:p>
        </p:txBody>
      </p:sp>
    </p:spTree>
    <p:extLst>
      <p:ext uri="{BB962C8B-B14F-4D97-AF65-F5344CB8AC3E}">
        <p14:creationId xmlns:p14="http://schemas.microsoft.com/office/powerpoint/2010/main" val="624082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 far, you have learned that you can use Amazon ECS to build your microservice applications by using containers. Amazon ECS is a container orchestration service where you manage your application code, data source integrations, security configuration, updates, network configuration, firewall, and management tasks. You also learned that you</a:t>
            </a:r>
            <a:r>
              <a:rPr lang="en-US" dirty="0"/>
              <a:t> can use the Fargate launch type to host your cluster on a </a:t>
            </a:r>
            <a:r>
              <a:rPr lang="en-US" i="1" dirty="0"/>
              <a:t>serverless</a:t>
            </a:r>
            <a:r>
              <a:rPr lang="en-US" dirty="0"/>
              <a:t> infrastructure that Amazon ECS manages.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 does serverless mean?</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i="1" dirty="0"/>
              <a:t>Serverless</a:t>
            </a:r>
            <a:r>
              <a:rPr lang="en-US" dirty="0"/>
              <a:t> is the native architecture of the cloud that enables you to shift more operational responsibilities to AWS, which can increase your agility and innovation. Serverless enables you to build and run applications and services without thinking about servers. </a:t>
            </a:r>
            <a:r>
              <a:rPr lang="en-US" b="0" kern="1200" dirty="0">
                <a:solidFill>
                  <a:schemeClr val="tx1"/>
                </a:solidFill>
                <a:effectLst/>
                <a:latin typeface="+mn-lt"/>
                <a:ea typeface="+mn-ea"/>
                <a:cs typeface="+mn-cs"/>
              </a:rPr>
              <a:t>Your application still runs on servers. However, AWS does all the server management tasks, such as server or cluster provisioning, patching, operating system maintenance, and capacity provisioning.</a:t>
            </a:r>
          </a:p>
        </p:txBody>
      </p:sp>
    </p:spTree>
    <p:extLst>
      <p:ext uri="{BB962C8B-B14F-4D97-AF65-F5344CB8AC3E}">
        <p14:creationId xmlns:p14="http://schemas.microsoft.com/office/powerpoint/2010/main" val="2155460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tenets that define serverless as an operational model include:  </a:t>
            </a:r>
          </a:p>
          <a:p>
            <a:pPr marL="484172" lvl="1" indent="-228600">
              <a:buFont typeface="+mj-lt"/>
              <a:buAutoNum type="arabicPeriod"/>
            </a:pPr>
            <a:endParaRPr lang="en-US" kern="1200" dirty="0">
              <a:solidFill>
                <a:schemeClr val="tx1"/>
              </a:solidFill>
              <a:effectLst/>
              <a:ea typeface="+mn-ea"/>
              <a:cs typeface="+mn-cs"/>
            </a:endParaRPr>
          </a:p>
          <a:p>
            <a:pPr marL="541322" lvl="1" indent="-285750">
              <a:buFont typeface="Arial" panose="020B0604020202020204" pitchFamily="34" charset="0"/>
              <a:buChar char="•"/>
            </a:pPr>
            <a:r>
              <a:rPr lang="en-US" kern="1200" dirty="0">
                <a:solidFill>
                  <a:schemeClr val="tx1"/>
                </a:solidFill>
                <a:effectLst/>
                <a:ea typeface="+mn-ea"/>
                <a:cs typeface="+mn-cs"/>
              </a:rPr>
              <a:t>No infrastructure to provision or manage (no servers to provision, operate, or patch)</a:t>
            </a:r>
          </a:p>
          <a:p>
            <a:pPr marL="541322" lvl="1" indent="-285750">
              <a:buFont typeface="Arial" panose="020B0604020202020204" pitchFamily="34" charset="0"/>
              <a:buChar char="•"/>
            </a:pPr>
            <a:r>
              <a:rPr lang="en-US" kern="1200" dirty="0">
                <a:solidFill>
                  <a:schemeClr val="tx1"/>
                </a:solidFill>
                <a:effectLst/>
                <a:ea typeface="+mn-ea"/>
                <a:cs typeface="+mn-cs"/>
              </a:rPr>
              <a:t>Automatically scales by unit of consumption (scales by unit of work or consumption rather than by server unit)</a:t>
            </a:r>
          </a:p>
          <a:p>
            <a:pPr marL="541322" lvl="1" indent="-285750">
              <a:buFont typeface="Arial" panose="020B0604020202020204" pitchFamily="34" charset="0"/>
              <a:buChar char="•"/>
            </a:pPr>
            <a:r>
              <a:rPr lang="en-US" i="1" kern="1200" dirty="0">
                <a:solidFill>
                  <a:schemeClr val="tx1"/>
                </a:solidFill>
                <a:effectLst/>
                <a:ea typeface="+mn-ea"/>
                <a:cs typeface="+mn-cs"/>
              </a:rPr>
              <a:t>Pay-for-value</a:t>
            </a:r>
            <a:r>
              <a:rPr lang="en-US" kern="1200" dirty="0">
                <a:solidFill>
                  <a:schemeClr val="tx1"/>
                </a:solidFill>
                <a:effectLst/>
                <a:ea typeface="+mn-ea"/>
                <a:cs typeface="+mn-cs"/>
              </a:rPr>
              <a:t> pricing model (you pay only for the duration that a resource runs, rather than by server unit)</a:t>
            </a:r>
          </a:p>
          <a:p>
            <a:pPr marL="541322" lvl="1" indent="-285750">
              <a:buFont typeface="Arial" panose="020B0604020202020204" pitchFamily="34" charset="0"/>
              <a:buChar char="•"/>
            </a:pPr>
            <a:r>
              <a:rPr lang="en-US" kern="1200" dirty="0">
                <a:solidFill>
                  <a:schemeClr val="tx1"/>
                </a:solidFill>
                <a:effectLst/>
                <a:ea typeface="+mn-ea"/>
                <a:cs typeface="+mn-cs"/>
              </a:rPr>
              <a:t>Built-in availability and fault tolerance (no need to architect for availability because it is built into the service)</a:t>
            </a:r>
          </a:p>
          <a:p>
            <a:pPr marL="255572" lvl="1" indent="0">
              <a:buFont typeface="Arial" panose="020B0604020202020204" pitchFamily="34" charset="0"/>
              <a:buNone/>
            </a:pPr>
            <a:endParaRPr lang="en-US" kern="1200" dirty="0">
              <a:solidFill>
                <a:schemeClr val="tx1"/>
              </a:solidFill>
              <a:effectLst/>
              <a:ea typeface="+mn-ea"/>
              <a:cs typeface="+mn-cs"/>
            </a:endParaRPr>
          </a:p>
          <a:p>
            <a:pPr marL="0" lvl="0" indent="-201628">
              <a:buFont typeface="Arial" panose="020B0604020202020204" pitchFamily="34" charset="0"/>
              <a:buNone/>
            </a:pPr>
            <a:r>
              <a:rPr lang="en-US" dirty="0"/>
              <a:t>For more information about what serverless is, see </a:t>
            </a:r>
            <a:r>
              <a:rPr lang="en-US" dirty="0">
                <a:ea typeface="Amazon Ember Light" panose="020B0403020204020204" pitchFamily="34" charset="0"/>
                <a:cs typeface="Amazon Ember Light" panose="020B0403020204020204" pitchFamily="34" charset="0"/>
                <a:hlinkClick r:id="rId3"/>
              </a:rPr>
              <a:t>this AWS website</a:t>
            </a:r>
            <a:r>
              <a:rPr lang="en-US" dirty="0"/>
              <a:t>.</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3153668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Serverless enables you to build </a:t>
            </a:r>
            <a:r>
              <a:rPr lang="en-US" dirty="0">
                <a:hlinkClick r:id="rId3"/>
              </a:rPr>
              <a:t>modern applications</a:t>
            </a:r>
            <a:r>
              <a:rPr lang="en-US" dirty="0"/>
              <a:t> with increased </a:t>
            </a:r>
            <a:r>
              <a:rPr lang="en-US" b="0" dirty="0"/>
              <a:t>agility and lower total cost of ownership (TCO). </a:t>
            </a:r>
            <a:r>
              <a:rPr lang="en-US" sz="1100" b="0" kern="1200" dirty="0">
                <a:solidFill>
                  <a:schemeClr val="tx1"/>
                </a:solidFill>
                <a:effectLst/>
                <a:latin typeface="+mn-lt"/>
                <a:ea typeface="+mn-ea"/>
                <a:cs typeface="+mn-cs"/>
              </a:rPr>
              <a:t>By using a serverless architecture, you can focus on your core product. You don’t need to worry about managing and operating servers or runtimes, either in the cloud or on premises. </a:t>
            </a:r>
            <a:r>
              <a:rPr lang="en-US" b="0" dirty="0"/>
              <a:t>This reduced </a:t>
            </a:r>
            <a:r>
              <a:rPr lang="en-US" dirty="0"/>
              <a:t>overhead </a:t>
            </a:r>
            <a:r>
              <a:rPr lang="en-US" sz="1100" kern="1200" dirty="0">
                <a:solidFill>
                  <a:schemeClr val="tx1"/>
                </a:solidFill>
                <a:effectLst/>
                <a:latin typeface="+mn-lt"/>
                <a:ea typeface="+mn-ea"/>
                <a:cs typeface="+mn-cs"/>
              </a:rPr>
              <a:t>enables you to </a:t>
            </a:r>
            <a:r>
              <a:rPr lang="en-US" dirty="0"/>
              <a:t>reclaim time and energy, which you can spend on developing products that scale and are reliable. Finally, serverless architectures enable you to build microservice applications.</a:t>
            </a:r>
          </a:p>
        </p:txBody>
      </p:sp>
    </p:spTree>
    <p:extLst>
      <p:ext uri="{BB962C8B-B14F-4D97-AF65-F5344CB8AC3E}">
        <p14:creationId xmlns:p14="http://schemas.microsoft.com/office/powerpoint/2010/main" val="2955290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has many offerings that you can use to build serverless architectures on AWS. So far in this course, you have already learned about several of them.</a:t>
            </a:r>
          </a:p>
          <a:p>
            <a:endParaRPr lang="en-US" dirty="0"/>
          </a:p>
          <a:p>
            <a:r>
              <a:rPr lang="en-US" dirty="0"/>
              <a:t>The rest of this module focuses on how you can use AWS Lambda, Amazon API Gateway, and AWS Step Functions to build serverless architectures.</a:t>
            </a:r>
          </a:p>
        </p:txBody>
      </p:sp>
    </p:spTree>
    <p:extLst>
      <p:ext uri="{BB962C8B-B14F-4D97-AF65-F5344CB8AC3E}">
        <p14:creationId xmlns:p14="http://schemas.microsoft.com/office/powerpoint/2010/main" val="3107950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Serverless computing enables you to build and run applications and services without provisioning or managing servers</a:t>
            </a:r>
          </a:p>
          <a:p>
            <a:pPr marL="171450" indent="-171450">
              <a:buFont typeface="Arial" panose="020B0604020202020204" pitchFamily="34" charset="0"/>
              <a:buChar char="•"/>
            </a:pPr>
            <a:r>
              <a:rPr lang="en-US" dirty="0"/>
              <a:t>Serverless architectures offer the following benefits – </a:t>
            </a:r>
          </a:p>
          <a:p>
            <a:pPr marL="628650" lvl="1" indent="-171450">
              <a:buFont typeface="Arial" panose="020B0604020202020204" pitchFamily="34" charset="0"/>
              <a:buChar char="•"/>
            </a:pPr>
            <a:r>
              <a:rPr lang="en-US" dirty="0"/>
              <a:t>Lower TCO</a:t>
            </a:r>
          </a:p>
          <a:p>
            <a:pPr marL="628650" lvl="1" indent="-171450">
              <a:buFont typeface="Arial" panose="020B0604020202020204" pitchFamily="34" charset="0"/>
              <a:buChar char="•"/>
            </a:pPr>
            <a:r>
              <a:rPr lang="en-US" dirty="0"/>
              <a:t>You can focus on your application</a:t>
            </a:r>
          </a:p>
          <a:p>
            <a:pPr marL="628650" lvl="1" indent="-171450">
              <a:buFont typeface="Arial" panose="020B0604020202020204" pitchFamily="34" charset="0"/>
              <a:buChar char="•"/>
            </a:pPr>
            <a:r>
              <a:rPr lang="en-US" dirty="0"/>
              <a:t>You can use them to build microservice applications</a:t>
            </a:r>
          </a:p>
        </p:txBody>
      </p:sp>
    </p:spTree>
    <p:extLst>
      <p:ext uri="{BB962C8B-B14F-4D97-AF65-F5344CB8AC3E}">
        <p14:creationId xmlns:p14="http://schemas.microsoft.com/office/powerpoint/2010/main" val="342389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Building serverless architectures with AWS Lambda.</a:t>
            </a:r>
          </a:p>
        </p:txBody>
      </p:sp>
    </p:spTree>
    <p:extLst>
      <p:ext uri="{BB962C8B-B14F-4D97-AF65-F5344CB8AC3E}">
        <p14:creationId xmlns:p14="http://schemas.microsoft.com/office/powerpoint/2010/main" val="3436086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20491"/>
          </a:xfrm>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hlinkClick r:id="rId3"/>
              </a:rPr>
              <a:t>AWS Lambda</a:t>
            </a:r>
            <a:r>
              <a:rPr lang="en-US" b="0" i="0" kern="1200" dirty="0">
                <a:solidFill>
                  <a:schemeClr val="tx1"/>
                </a:solidFill>
                <a:effectLst/>
              </a:rPr>
              <a:t> is a fully managed compute service that runs your code in response to events and automatically manages the underlying compute resources for you. Lambda runs your code on a high-availability compute infrastructure and performs all administration of the compute resources, including server and operating system maintenance, capacity provisioning, automatic scaling, code monitoring, and logging.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rPr>
              <a:t>AWS Lambda natively supports Java, Go, PowerShell, Node.js, C#, Python, and Ruby code, and provides a Runtime API that enables you to use any additional programming languages to author your functions.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hlinkClick r:id="rId4"/>
              </a:rPr>
              <a:t>Lambda@Edge</a:t>
            </a:r>
            <a:r>
              <a:rPr lang="en-US" kern="1200" dirty="0">
                <a:solidFill>
                  <a:schemeClr val="tx1"/>
                </a:solidFill>
                <a:effectLst/>
                <a:ea typeface="+mn-ea"/>
                <a:cs typeface="+mn-cs"/>
              </a:rPr>
              <a:t> is a feature of Amazon CloudFront that enables you to run code closer to users of your application, which improves performance and reduces latency. Lambda@Edge runs your code in response to events that are generated by the Amazon CloudFront content delivery network (CDN). Lambda@Edge enables you to run Node.js and Python Lambda functions to customize content that Amazon CloudFront delivers. For information about how to add HTTP security response headers, read this </a:t>
            </a:r>
            <a:r>
              <a:rPr lang="en-US" dirty="0">
                <a:ea typeface="Amazon Ember Light" panose="020B0403020204020204" pitchFamily="34" charset="0"/>
                <a:cs typeface="Amazon Ember Light" panose="020B0403020204020204" pitchFamily="34" charset="0"/>
                <a:hlinkClick r:id="rId5"/>
              </a:rPr>
              <a:t>AWS Networking &amp; Content Delivery Blog post</a:t>
            </a:r>
            <a:r>
              <a:rPr lang="en-US" kern="1200" dirty="0">
                <a:solidFill>
                  <a:schemeClr val="tx1"/>
                </a:solidFill>
                <a:effectLst/>
                <a:ea typeface="+mn-ea"/>
                <a:cs typeface="+mn-cs"/>
              </a:rPr>
              <a:t>.</a:t>
            </a:r>
          </a:p>
        </p:txBody>
      </p:sp>
    </p:spTree>
    <p:extLst>
      <p:ext uri="{BB962C8B-B14F-4D97-AF65-F5344CB8AC3E}">
        <p14:creationId xmlns:p14="http://schemas.microsoft.com/office/powerpoint/2010/main" val="965348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Lambda integrates with other AWS services to invoke Lambda </a:t>
            </a:r>
            <a:r>
              <a:rPr lang="en-US" i="0" dirty="0"/>
              <a:t>functions</a:t>
            </a:r>
            <a:r>
              <a:rPr lang="en-US" dirty="0"/>
              <a:t>. A </a:t>
            </a:r>
            <a:r>
              <a:rPr lang="en-US" i="1" dirty="0"/>
              <a:t>Lambda function </a:t>
            </a:r>
            <a:r>
              <a:rPr lang="en-US" dirty="0"/>
              <a:t>is custom code that you write in one of the languages that Lambda supports. You can configure triggers to invoke a function in response to resource lifecycle events, respond to incoming HTTP requests, consume events from a queue, or run on a schedule. </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t>
            </a:r>
            <a:r>
              <a:rPr lang="en-US" i="1" dirty="0"/>
              <a:t>event source</a:t>
            </a:r>
            <a:r>
              <a:rPr lang="en-US" i="0" dirty="0"/>
              <a:t> is the entity that </a:t>
            </a:r>
            <a:r>
              <a:rPr lang="en-US" dirty="0"/>
              <a:t>publishes the event to Lambda. Your </a:t>
            </a:r>
            <a:r>
              <a:rPr lang="en-US" i="0" dirty="0"/>
              <a:t>Lambda function</a:t>
            </a:r>
            <a:r>
              <a:rPr lang="en-US" i="1" dirty="0"/>
              <a:t> </a:t>
            </a:r>
            <a:r>
              <a:rPr lang="en-US" i="0" dirty="0"/>
              <a:t>pr</a:t>
            </a:r>
            <a:r>
              <a:rPr lang="en-US" dirty="0"/>
              <a:t>ocesses the event, and Lambda runs</a:t>
            </a:r>
            <a:r>
              <a:rPr lang="en-US" baseline="0" dirty="0"/>
              <a:t> your Lambda function on your behalf.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Lambda functions are </a:t>
            </a:r>
            <a:r>
              <a:rPr lang="en-US" sz="1100" i="1" kern="1200" dirty="0">
                <a:solidFill>
                  <a:schemeClr val="tx1"/>
                </a:solidFill>
                <a:effectLst/>
                <a:latin typeface="+mn-lt"/>
                <a:ea typeface="+mn-ea"/>
                <a:cs typeface="+mn-cs"/>
              </a:rPr>
              <a:t>stateless</a:t>
            </a:r>
            <a:r>
              <a:rPr lang="en-US" sz="1100" kern="1200" dirty="0">
                <a:solidFill>
                  <a:schemeClr val="tx1"/>
                </a:solidFill>
                <a:effectLst/>
                <a:latin typeface="+mn-lt"/>
                <a:ea typeface="+mn-ea"/>
                <a:cs typeface="+mn-cs"/>
              </a:rPr>
              <a:t>, which means that they have no affinity to the underlying infrastructure. Lambda can rapidly launch as many copies of the function as needed to scale to the rate of incoming events.</a:t>
            </a:r>
            <a:endParaRPr lang="en-US" baseline="0" dirty="0"/>
          </a:p>
        </p:txBody>
      </p:sp>
    </p:spTree>
    <p:extLst>
      <p:ext uri="{BB962C8B-B14F-4D97-AF65-F5344CB8AC3E}">
        <p14:creationId xmlns:p14="http://schemas.microsoft.com/office/powerpoint/2010/main" val="2583893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you create a Lambda function, you define the permissions for the function and specify which events trigger the function. You also </a:t>
            </a:r>
            <a:r>
              <a:rPr lang="en-US" dirty="0"/>
              <a:t>create a deployment package</a:t>
            </a:r>
            <a:r>
              <a:rPr lang="en-US" baseline="0" dirty="0"/>
              <a:t> that includes your application code and any dependencies and libraries that are needed to run your code. Finally, you configure runtime parameters such as memory, time out, and concurrency. When your function is invoked, Lambda will run an environment based on the runtime and configuration options that you selected.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For more information about how AWS Lambda runs, see the </a:t>
            </a:r>
            <a:r>
              <a:rPr lang="en-US" sz="1100" dirty="0">
                <a:latin typeface="+mn-lt"/>
                <a:ea typeface="Amazon Ember Light" panose="020B0403020204020204" pitchFamily="34" charset="0"/>
                <a:cs typeface="Amazon Ember Light" panose="020B0403020204020204" pitchFamily="34" charset="0"/>
                <a:hlinkClick r:id="rId3"/>
              </a:rPr>
              <a:t>AWS Documentation</a:t>
            </a:r>
            <a:r>
              <a:rPr lang="en-US" sz="1100" dirty="0">
                <a:latin typeface="+mn-lt"/>
                <a:ea typeface="Amazon Ember Light" panose="020B0403020204020204" pitchFamily="34" charset="0"/>
                <a:cs typeface="Amazon Ember Light" panose="020B0403020204020204" pitchFamily="34" charset="0"/>
              </a:rPr>
              <a:t>.</a:t>
            </a:r>
            <a:endParaRPr lang="en-US" u="sng"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92315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Architectural need.</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86150"/>
          </a:xfrm>
        </p:spPr>
        <p:txBody>
          <a:bodyPr/>
          <a:lstStyle/>
          <a:p>
            <a:r>
              <a:rPr lang="en-US" b="0" dirty="0">
                <a:ea typeface="Amazon Ember" panose="02000000000000000000" pitchFamily="2" charset="0"/>
              </a:rPr>
              <a:t>When a Lambda function is invoked, the code begins running at the handler. The </a:t>
            </a:r>
            <a:r>
              <a:rPr lang="en-US" b="0" i="1" dirty="0">
                <a:ea typeface="Amazon Ember" panose="02000000000000000000" pitchFamily="2" charset="0"/>
              </a:rPr>
              <a:t>handler</a:t>
            </a:r>
            <a:r>
              <a:rPr lang="en-US" b="0" dirty="0">
                <a:ea typeface="Amazon Ember" panose="02000000000000000000" pitchFamily="2" charset="0"/>
              </a:rPr>
              <a:t> is a specific code method or function that you create and include in your package. You specify the handler when you create a Lambda function. Each supported language has its own requirements for how a function handler can be defined and referenced within the package. After the handler is successfully invoked inside your Lambda function, the runtime environment belongs to the code you wrote.</a:t>
            </a:r>
          </a:p>
          <a:p>
            <a:endParaRPr lang="en-US" b="0" dirty="0">
              <a:ea typeface="Amazon Ember" panose="02000000000000000000" pitchFamily="2" charset="0"/>
            </a:endParaRPr>
          </a:p>
          <a:p>
            <a:r>
              <a:rPr lang="en-US" b="0" baseline="0" dirty="0">
                <a:ea typeface="Amazon Ember" panose="02000000000000000000" pitchFamily="2" charset="0"/>
              </a:rPr>
              <a:t>The handler always takes two objects: the event object and the context object. </a:t>
            </a:r>
          </a:p>
          <a:p>
            <a:endParaRPr lang="en-US" b="0" baseline="0" dirty="0">
              <a:ea typeface="Amazon Ember" panose="02000000000000000000" pitchFamily="2" charset="0"/>
            </a:endParaRPr>
          </a:p>
          <a:p>
            <a:r>
              <a:rPr lang="en-US" b="0" baseline="0" dirty="0">
                <a:ea typeface="Amazon Ember" panose="02000000000000000000" pitchFamily="2" charset="0"/>
              </a:rPr>
              <a:t>The </a:t>
            </a:r>
            <a:r>
              <a:rPr lang="en-US" b="0" i="1" dirty="0">
                <a:ea typeface="Amazon Ember" panose="02000000000000000000" pitchFamily="2" charset="0"/>
              </a:rPr>
              <a:t>event object</a:t>
            </a:r>
            <a:r>
              <a:rPr lang="en-US" b="0" dirty="0">
                <a:ea typeface="Amazon Ember" panose="02000000000000000000" pitchFamily="2" charset="0"/>
              </a:rPr>
              <a:t> provides information about</a:t>
            </a:r>
            <a:r>
              <a:rPr lang="en-US" b="0" baseline="0" dirty="0">
                <a:ea typeface="Amazon Ember" panose="02000000000000000000" pitchFamily="2" charset="0"/>
              </a:rPr>
              <a:t> the event that triggered the Lambda function. This event might be a pre-defined object that an AWS service generates, or a custom user-defined object in the form of a serializable string. An example of such a string might be a plain old Java object (POJO) or a JSON stream.</a:t>
            </a:r>
            <a:r>
              <a:rPr lang="en-US" b="0" baseline="0" dirty="0">
                <a:ea typeface="+mn-ea"/>
              </a:rPr>
              <a:t> </a:t>
            </a:r>
          </a:p>
          <a:p>
            <a:endParaRPr lang="en-US" b="0" baseline="0" dirty="0">
              <a:ea typeface="+mn-ea"/>
            </a:endParaRPr>
          </a:p>
          <a:p>
            <a:r>
              <a:rPr lang="en-US" dirty="0"/>
              <a:t>The contents of the event object include all the data and metadata that your Lambda function </a:t>
            </a:r>
            <a:r>
              <a:rPr lang="en-US" dirty="0">
                <a:solidFill>
                  <a:srgbClr val="000000"/>
                </a:solidFill>
              </a:rPr>
              <a:t>needs to</a:t>
            </a:r>
            <a:r>
              <a:rPr lang="en-US" dirty="0"/>
              <a:t> drive its logic. The contents and structure of the event object vary, depending on which event source created it. </a:t>
            </a:r>
            <a:r>
              <a:rPr lang="en-US" dirty="0">
                <a:solidFill>
                  <a:srgbClr val="000000"/>
                </a:solidFill>
              </a:rPr>
              <a:t>For</a:t>
            </a:r>
            <a:r>
              <a:rPr lang="en-US" dirty="0"/>
              <a:t> example, an event that is created by API Gateway </a:t>
            </a:r>
            <a:r>
              <a:rPr lang="en-US" dirty="0">
                <a:solidFill>
                  <a:srgbClr val="000000"/>
                </a:solidFill>
              </a:rPr>
              <a:t>contains</a:t>
            </a:r>
            <a:r>
              <a:rPr lang="en-US" dirty="0"/>
              <a:t> details that are related to the HTTPS request that was made by the API client—</a:t>
            </a:r>
            <a:r>
              <a:rPr lang="en-US" baseline="0" dirty="0"/>
              <a:t>such as</a:t>
            </a:r>
            <a:r>
              <a:rPr lang="en-US" dirty="0"/>
              <a:t> path, query string, and request body.</a:t>
            </a:r>
            <a:r>
              <a:rPr lang="en-US" baseline="0" dirty="0"/>
              <a:t> However, </a:t>
            </a:r>
            <a:r>
              <a:rPr lang="en-US" dirty="0"/>
              <a:t>an event that is created by Amazon </a:t>
            </a:r>
            <a:r>
              <a:rPr lang="en-US" dirty="0">
                <a:solidFill>
                  <a:srgbClr val="000000"/>
                </a:solidFill>
              </a:rPr>
              <a:t>includes</a:t>
            </a:r>
            <a:r>
              <a:rPr lang="en-US" dirty="0"/>
              <a:t> details about the bucket and the new </a:t>
            </a:r>
            <a:r>
              <a:rPr lang="en-US" dirty="0">
                <a:solidFill>
                  <a:srgbClr val="000000"/>
                </a:solidFill>
              </a:rPr>
              <a:t>object</a:t>
            </a:r>
            <a:r>
              <a:rPr lang="en-US" dirty="0"/>
              <a:t>.</a:t>
            </a:r>
          </a:p>
          <a:p>
            <a:endParaRPr lang="en-US" dirty="0"/>
          </a:p>
          <a:p>
            <a:r>
              <a:rPr lang="en-US" dirty="0"/>
              <a:t>The </a:t>
            </a:r>
            <a:r>
              <a:rPr lang="en-US" b="0" i="1" dirty="0">
                <a:ea typeface="Amazon Ember" panose="02000000000000000000" pitchFamily="2" charset="0"/>
              </a:rPr>
              <a:t>context object </a:t>
            </a:r>
            <a:r>
              <a:rPr lang="en-US" b="0" dirty="0">
                <a:ea typeface="Amazon Ember" panose="02000000000000000000" pitchFamily="2" charset="0"/>
              </a:rPr>
              <a:t>is generated by</a:t>
            </a:r>
            <a:r>
              <a:rPr lang="en-US" b="0" baseline="0" dirty="0">
                <a:ea typeface="Amazon Ember" panose="02000000000000000000" pitchFamily="2" charset="0"/>
              </a:rPr>
              <a:t> AWS and provides metadata about the runtime environment. The context object </a:t>
            </a:r>
            <a:r>
              <a:rPr lang="en-US" dirty="0">
                <a:solidFill>
                  <a:srgbClr val="000000"/>
                </a:solidFill>
              </a:rPr>
              <a:t>enables</a:t>
            </a:r>
            <a:r>
              <a:rPr lang="en-US" dirty="0"/>
              <a:t> your function code to interact with the Lambda runtime environment. The contents and structure of the context object vary based on the language runtime that your Lambda function uses. </a:t>
            </a:r>
          </a:p>
          <a:p>
            <a:endParaRPr lang="en-US" dirty="0"/>
          </a:p>
          <a:p>
            <a:r>
              <a:rPr lang="en-US" dirty="0"/>
              <a:t>However, at a minimum,</a:t>
            </a:r>
            <a:r>
              <a:rPr lang="en-US" baseline="0" dirty="0"/>
              <a:t> t</a:t>
            </a:r>
            <a:r>
              <a:rPr lang="en-US" dirty="0"/>
              <a:t>he context object </a:t>
            </a:r>
            <a:r>
              <a:rPr lang="en-US" dirty="0">
                <a:solidFill>
                  <a:srgbClr val="000000"/>
                </a:solidFill>
              </a:rPr>
              <a:t>contains</a:t>
            </a:r>
            <a:r>
              <a:rPr lang="en-US" dirty="0"/>
              <a:t>:</a:t>
            </a:r>
          </a:p>
          <a:p>
            <a:endParaRPr lang="en-US" dirty="0"/>
          </a:p>
          <a:p>
            <a:pPr marL="628650" lvl="1" indent="-171450">
              <a:buFont typeface="Arial" panose="020B0604020202020204" pitchFamily="34" charset="0"/>
              <a:buChar char="•"/>
            </a:pPr>
            <a:r>
              <a:rPr lang="en-US" b="0" i="1" dirty="0"/>
              <a:t>awsRequestId</a:t>
            </a:r>
            <a:r>
              <a:rPr lang="en-US" b="1" dirty="0"/>
              <a:t> </a:t>
            </a:r>
            <a:r>
              <a:rPr lang="en-US" dirty="0"/>
              <a:t>– This property</a:t>
            </a:r>
            <a:r>
              <a:rPr lang="en-US" baseline="0" dirty="0"/>
              <a:t> is u</a:t>
            </a:r>
            <a:r>
              <a:rPr lang="en-US" dirty="0"/>
              <a:t>sed to track specific invocations of a Lambda function (important for error reporting or when contacting AWS Support)</a:t>
            </a:r>
          </a:p>
          <a:p>
            <a:pPr marL="628650" lvl="1" indent="-171450">
              <a:buFont typeface="Arial" panose="020B0604020202020204" pitchFamily="34" charset="0"/>
              <a:buChar char="•"/>
            </a:pPr>
            <a:r>
              <a:rPr lang="en-US" b="0" i="1" dirty="0"/>
              <a:t>logStreamName</a:t>
            </a:r>
            <a:r>
              <a:rPr lang="en-US" dirty="0"/>
              <a:t> – The CloudWatch log stream that your log statements </a:t>
            </a:r>
            <a:r>
              <a:rPr lang="en-US" dirty="0">
                <a:solidFill>
                  <a:srgbClr val="000000"/>
                </a:solidFill>
              </a:rPr>
              <a:t>will be sent</a:t>
            </a:r>
            <a:r>
              <a:rPr lang="en-US" dirty="0"/>
              <a:t> to</a:t>
            </a:r>
          </a:p>
          <a:p>
            <a:pPr marL="628650" lvl="1" indent="-171450">
              <a:buFont typeface="Arial" panose="020B0604020202020204" pitchFamily="34" charset="0"/>
              <a:buChar char="•"/>
            </a:pPr>
            <a:r>
              <a:rPr lang="en-US" b="0" i="1" dirty="0">
                <a:solidFill>
                  <a:srgbClr val="000000"/>
                </a:solidFill>
              </a:rPr>
              <a:t>getRemaining</a:t>
            </a:r>
            <a:r>
              <a:rPr lang="en-US" b="0" i="1" dirty="0"/>
              <a:t>TimeInMillis()</a:t>
            </a:r>
            <a:r>
              <a:rPr lang="en-US" b="1" dirty="0"/>
              <a:t> </a:t>
            </a:r>
            <a:r>
              <a:rPr lang="en-US" dirty="0"/>
              <a:t>– This</a:t>
            </a:r>
            <a:r>
              <a:rPr lang="en-US" baseline="0" dirty="0"/>
              <a:t> method r</a:t>
            </a:r>
            <a:r>
              <a:rPr lang="en-US" dirty="0"/>
              <a:t>eturns the number of milliseconds that remain before the running of your function times out</a:t>
            </a:r>
          </a:p>
        </p:txBody>
      </p:sp>
    </p:spTree>
    <p:extLst>
      <p:ext uri="{BB962C8B-B14F-4D97-AF65-F5344CB8AC3E}">
        <p14:creationId xmlns:p14="http://schemas.microsoft.com/office/powerpoint/2010/main" val="1240192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994660"/>
          </a:xfrm>
        </p:spPr>
        <p:txBody>
          <a:bodyPr/>
          <a:lstStyle/>
          <a:p>
            <a:r>
              <a:rPr lang="en-US" b="0" i="0" kern="1200" dirty="0">
                <a:solidFill>
                  <a:schemeClr val="tx1"/>
                </a:solidFill>
                <a:effectLst/>
                <a:latin typeface="+mn-lt"/>
                <a:ea typeface="+mn-ea"/>
                <a:cs typeface="+mn-cs"/>
              </a:rPr>
              <a:t>Memory</a:t>
            </a:r>
            <a:r>
              <a:rPr lang="en-US" b="0" i="0" kern="1200" baseline="0" dirty="0">
                <a:solidFill>
                  <a:schemeClr val="tx1"/>
                </a:solidFill>
                <a:effectLst/>
                <a:latin typeface="+mn-lt"/>
                <a:ea typeface="+mn-ea"/>
                <a:cs typeface="+mn-cs"/>
              </a:rPr>
              <a:t> and timeout are configurations that determine how your Lambda function performs. These configurations affect your billing. </a:t>
            </a:r>
            <a:r>
              <a:rPr lang="en-US" b="0" i="0" kern="1200" dirty="0">
                <a:solidFill>
                  <a:schemeClr val="tx1"/>
                </a:solidFill>
                <a:effectLst/>
                <a:latin typeface="+mn-lt"/>
                <a:ea typeface="+mn-ea"/>
                <a:cs typeface="+mn-cs"/>
              </a:rPr>
              <a:t>With AWS Lambda, you are charged based on the number of requests for your functions</a:t>
            </a:r>
            <a:r>
              <a:rPr lang="en-US" b="0" i="0" kern="1200" baseline="0" dirty="0">
                <a:solidFill>
                  <a:schemeClr val="tx1"/>
                </a:solidFill>
                <a:effectLst/>
                <a:latin typeface="+mn-lt"/>
                <a:ea typeface="+mn-ea"/>
                <a:cs typeface="+mn-cs"/>
              </a:rPr>
              <a:t> (the total number of requests across all your functions)</a:t>
            </a:r>
            <a:r>
              <a:rPr lang="en-US" b="0" i="0" kern="1200" dirty="0">
                <a:solidFill>
                  <a:schemeClr val="tx1"/>
                </a:solidFill>
                <a:effectLst/>
                <a:latin typeface="+mn-lt"/>
                <a:ea typeface="+mn-ea"/>
                <a:cs typeface="+mn-cs"/>
              </a:rPr>
              <a:t> and the duration</a:t>
            </a:r>
            <a:r>
              <a:rPr lang="en-US" b="0" i="0" kern="1200" baseline="0" dirty="0">
                <a:solidFill>
                  <a:schemeClr val="tx1"/>
                </a:solidFill>
                <a:effectLst/>
                <a:latin typeface="+mn-lt"/>
                <a:ea typeface="+mn-ea"/>
                <a:cs typeface="+mn-cs"/>
              </a:rPr>
              <a:t> (</a:t>
            </a:r>
            <a:r>
              <a:rPr lang="en-US" b="0" i="0" kern="1200" dirty="0">
                <a:solidFill>
                  <a:schemeClr val="tx1"/>
                </a:solidFill>
                <a:effectLst/>
                <a:latin typeface="+mn-lt"/>
                <a:ea typeface="+mn-ea"/>
                <a:cs typeface="+mn-cs"/>
              </a:rPr>
              <a:t>the time it takes for your code to run). The price depends on the amount of</a:t>
            </a:r>
            <a:r>
              <a:rPr lang="en-US" b="0" i="0" kern="1200" baseline="0" dirty="0">
                <a:solidFill>
                  <a:schemeClr val="tx1"/>
                </a:solidFill>
                <a:effectLst/>
                <a:latin typeface="+mn-lt"/>
                <a:ea typeface="+mn-ea"/>
                <a:cs typeface="+mn-cs"/>
              </a:rPr>
              <a:t> memory you allocate to your function.</a:t>
            </a:r>
          </a:p>
          <a:p>
            <a:endParaRPr lang="en-US"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Memory</a:t>
            </a:r>
            <a:r>
              <a:rPr lang="en-US" dirty="0"/>
              <a:t> – </a:t>
            </a:r>
            <a:r>
              <a:rPr lang="en-US" i="0" strike="noStrike" dirty="0"/>
              <a:t>You specify the amount of memory you want to allocate to your Lambda function. Lambda then allocates CPU power that is</a:t>
            </a:r>
            <a:r>
              <a:rPr lang="en-US" i="0" strike="noStrike" baseline="0" dirty="0"/>
              <a:t> proportional to the memory. Lambda is priced so that the cost per 100 ms of function duration increases as the memory configuration increases. </a:t>
            </a:r>
            <a:r>
              <a:rPr lang="en-US" i="0" strike="noStrike" kern="1200" dirty="0">
                <a:solidFill>
                  <a:schemeClr val="tx1"/>
                </a:solidFill>
                <a:effectLst/>
                <a:latin typeface="+mn-lt"/>
                <a:ea typeface="+mn-ea"/>
                <a:cs typeface="+mn-cs"/>
              </a:rPr>
              <a:t>For example, </a:t>
            </a:r>
            <a:r>
              <a:rPr lang="en-US" i="0" u="none" strike="noStrike" kern="1200" dirty="0">
                <a:solidFill>
                  <a:schemeClr val="tx1"/>
                </a:solidFill>
                <a:effectLst/>
                <a:latin typeface="+mn-lt"/>
                <a:ea typeface="+mn-ea"/>
                <a:cs typeface="+mn-cs"/>
              </a:rPr>
              <a:t>say that you have a Lambda function with 256 MB of memory, and it  that runs for 110 milliseconds. This function  will cost twice as much as a Lambda function with 128 MB of memory that runs for the same time. </a:t>
            </a:r>
          </a:p>
          <a:p>
            <a:pPr marL="171450" lvl="0" indent="-171450">
              <a:buFont typeface="Arial" panose="020B0604020202020204" pitchFamily="34" charset="0"/>
              <a:buChar char="•"/>
            </a:pPr>
            <a:endParaRPr lang="en-US" baseline="0" dirty="0"/>
          </a:p>
          <a:p>
            <a:pPr marL="171450" lvl="0" indent="-171450">
              <a:buFont typeface="Arial" panose="020B0604020202020204" pitchFamily="34" charset="0"/>
              <a:buChar char="•"/>
            </a:pPr>
            <a:r>
              <a:rPr lang="en-US" i="1" baseline="0" dirty="0"/>
              <a:t>Timeout</a:t>
            </a:r>
            <a:r>
              <a:rPr lang="en-US" baseline="0" dirty="0"/>
              <a:t> – You can control the maximum duration of your function by using the timeout configuration. You can set the timeout value for a function to any value up to 15 minutes. </a:t>
            </a:r>
            <a:r>
              <a:rPr lang="en-US" dirty="0"/>
              <a:t>When the specified timeout is reached, AWS Lambda stops the running of your Lambda function. </a:t>
            </a:r>
            <a:r>
              <a:rPr lang="en-US" baseline="0" dirty="0"/>
              <a:t>Using a timeout can prevent higher costs that come from long-running functions. You must find the right balance between not letting the function run too long and being able to finish under normal circumstances.</a:t>
            </a:r>
          </a:p>
          <a:p>
            <a:pPr marL="0" lvl="0" indent="0">
              <a:buFont typeface="Arial" panose="020B0604020202020204" pitchFamily="34" charset="0"/>
              <a:buNone/>
            </a:pPr>
            <a:endParaRPr lang="en-US" b="0" i="0" kern="1200" dirty="0">
              <a:solidFill>
                <a:schemeClr val="tx1"/>
              </a:solidFill>
              <a:effectLst/>
              <a:latin typeface="+mn-lt"/>
              <a:ea typeface="+mn-ea"/>
              <a:cs typeface="+mn-cs"/>
            </a:endParaRPr>
          </a:p>
          <a:p>
            <a:pPr marL="0" lvl="0" indent="0">
              <a:buFont typeface="Arial" panose="020B0604020202020204" pitchFamily="34" charset="0"/>
              <a:buNone/>
            </a:pPr>
            <a:r>
              <a:rPr lang="en-US" b="0" i="0" kern="1200" dirty="0">
                <a:solidFill>
                  <a:schemeClr val="tx1"/>
                </a:solidFill>
                <a:effectLst/>
                <a:latin typeface="+mn-lt"/>
                <a:ea typeface="+mn-ea"/>
                <a:cs typeface="+mn-cs"/>
              </a:rPr>
              <a:t>Follow these best practices:</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Test the performance of your Lambda function</a:t>
            </a:r>
            <a:r>
              <a:rPr lang="en-US" b="0" i="0" kern="1200" dirty="0">
                <a:solidFill>
                  <a:schemeClr val="tx1"/>
                </a:solidFill>
                <a:effectLst/>
                <a:latin typeface="+mn-lt"/>
                <a:ea typeface="+mn-ea"/>
                <a:cs typeface="+mn-cs"/>
              </a:rPr>
              <a:t> to make</a:t>
            </a:r>
            <a:r>
              <a:rPr lang="en-US" b="0" i="0" kern="1200" baseline="0" dirty="0">
                <a:solidFill>
                  <a:schemeClr val="tx1"/>
                </a:solidFill>
                <a:effectLst/>
                <a:latin typeface="+mn-lt"/>
                <a:ea typeface="+mn-ea"/>
                <a:cs typeface="+mn-cs"/>
              </a:rPr>
              <a:t> sure</a:t>
            </a:r>
            <a:r>
              <a:rPr lang="en-US" b="0" i="0" kern="1200" dirty="0">
                <a:solidFill>
                  <a:schemeClr val="tx1"/>
                </a:solidFill>
                <a:effectLst/>
                <a:latin typeface="+mn-lt"/>
                <a:ea typeface="+mn-ea"/>
                <a:cs typeface="+mn-cs"/>
              </a:rPr>
              <a:t> that you </a:t>
            </a:r>
            <a:r>
              <a:rPr lang="en-US" b="0" i="0" kern="1200" dirty="0">
                <a:solidFill>
                  <a:srgbClr val="000000"/>
                </a:solidFill>
                <a:effectLst/>
                <a:latin typeface="+mn-lt"/>
                <a:ea typeface="+mn-ea"/>
                <a:cs typeface="+mn-cs"/>
              </a:rPr>
              <a:t>choose</a:t>
            </a:r>
            <a:r>
              <a:rPr lang="en-US" b="0" i="0" kern="1200" dirty="0">
                <a:solidFill>
                  <a:schemeClr val="tx1"/>
                </a:solidFill>
                <a:effectLst/>
                <a:latin typeface="+mn-lt"/>
                <a:ea typeface="+mn-ea"/>
                <a:cs typeface="+mn-cs"/>
              </a:rPr>
              <a:t> the </a:t>
            </a:r>
            <a:r>
              <a:rPr lang="en-US" b="0" i="0" kern="1200" dirty="0">
                <a:solidFill>
                  <a:srgbClr val="000000"/>
                </a:solidFill>
                <a:effectLst/>
                <a:latin typeface="+mn-lt"/>
                <a:ea typeface="+mn-ea"/>
                <a:cs typeface="+mn-cs"/>
              </a:rPr>
              <a:t>optimum</a:t>
            </a:r>
            <a:r>
              <a:rPr lang="en-US" b="0" i="0" kern="1200" dirty="0">
                <a:solidFill>
                  <a:schemeClr val="tx1"/>
                </a:solidFill>
                <a:effectLst/>
                <a:latin typeface="+mn-lt"/>
                <a:ea typeface="+mn-ea"/>
                <a:cs typeface="+mn-cs"/>
              </a:rPr>
              <a:t> memory size configuration. You can view the memory usage for your function in </a:t>
            </a:r>
            <a:r>
              <a:rPr lang="en-US" b="0" i="0" kern="1200" dirty="0">
                <a:solidFill>
                  <a:srgbClr val="000000"/>
                </a:solidFill>
                <a:effectLst/>
                <a:latin typeface="+mn-lt"/>
                <a:ea typeface="+mn-ea"/>
                <a:cs typeface="+mn-cs"/>
              </a:rPr>
              <a:t>Amazon CloudWatch Logs</a:t>
            </a:r>
            <a:r>
              <a:rPr lang="en-US"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b="0" i="1" kern="1200" dirty="0">
                <a:solidFill>
                  <a:schemeClr val="tx1"/>
                </a:solidFill>
                <a:effectLst/>
                <a:latin typeface="+mn-lt"/>
                <a:ea typeface="+mn-ea"/>
                <a:cs typeface="+mn-cs"/>
              </a:rPr>
              <a:t>Load-test your Lambda function</a:t>
            </a:r>
            <a:r>
              <a:rPr lang="en-US" b="0" i="0" kern="1200" dirty="0">
                <a:solidFill>
                  <a:schemeClr val="tx1"/>
                </a:solidFill>
                <a:effectLst/>
                <a:latin typeface="+mn-lt"/>
                <a:ea typeface="+mn-ea"/>
                <a:cs typeface="+mn-cs"/>
              </a:rPr>
              <a:t> to analyze how long your function</a:t>
            </a:r>
            <a:r>
              <a:rPr lang="en-US" b="0" i="0" kern="1200" baseline="0" dirty="0">
                <a:solidFill>
                  <a:schemeClr val="tx1"/>
                </a:solidFill>
                <a:effectLst/>
                <a:latin typeface="+mn-lt"/>
                <a:ea typeface="+mn-ea"/>
                <a:cs typeface="+mn-cs"/>
              </a:rPr>
              <a:t> runs and </a:t>
            </a:r>
            <a:r>
              <a:rPr lang="en-US" b="0" i="0" kern="1200" dirty="0">
                <a:solidFill>
                  <a:schemeClr val="tx1"/>
                </a:solidFill>
                <a:effectLst/>
                <a:latin typeface="+mn-lt"/>
                <a:ea typeface="+mn-ea"/>
                <a:cs typeface="+mn-cs"/>
              </a:rPr>
              <a:t>determine the best timeout value. This is important when your Lambda function makes network calls to resources that might not be able to handle the scaling of</a:t>
            </a:r>
            <a:r>
              <a:rPr lang="en-US" b="0" i="0" kern="1200" baseline="0" dirty="0">
                <a:solidFill>
                  <a:schemeClr val="tx1"/>
                </a:solidFill>
                <a:effectLst/>
                <a:latin typeface="+mn-lt"/>
                <a:ea typeface="+mn-ea"/>
                <a:cs typeface="+mn-cs"/>
              </a:rPr>
              <a:t> Lambda functions</a:t>
            </a:r>
            <a:r>
              <a:rPr lang="en-US" b="0" i="0" kern="1200" dirty="0">
                <a:solidFill>
                  <a:schemeClr val="tx1"/>
                </a:solidFill>
                <a:effectLst/>
                <a:latin typeface="+mn-lt"/>
                <a:ea typeface="+mn-ea"/>
                <a:cs typeface="+mn-cs"/>
              </a:rPr>
              <a:t>.</a:t>
            </a:r>
          </a:p>
          <a:p>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mn-lt"/>
                <a:ea typeface="+mn-ea"/>
                <a:cs typeface="+mn-cs"/>
              </a:rPr>
              <a:t>See the following resources for information about: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AWS Lambda limits</a:t>
            </a:r>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4"/>
              </a:rPr>
              <a:t>AWS Lambda pricing</a:t>
            </a:r>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867699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the educator might choose to demonstrate how to create an AWS Lambda function.</a:t>
            </a:r>
          </a:p>
        </p:txBody>
      </p:sp>
    </p:spTree>
    <p:extLst>
      <p:ext uri="{BB962C8B-B14F-4D97-AF65-F5344CB8AC3E}">
        <p14:creationId xmlns:p14="http://schemas.microsoft.com/office/powerpoint/2010/main" val="2035392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Calibri" panose="020F0502020204030204" pitchFamily="34" charset="0"/>
                <a:ea typeface="+mn-ea"/>
                <a:cs typeface="+mn-cs"/>
              </a:rPr>
              <a:t>You can create Lambda functions to perform various tasks. This example uses a browser-based game that simulates a slot machine. The game invokes a Lambda function that generates the random results of each slot pull. The function returns those results as the file names of images that are used to display the result. The images are stored in an Amazon S3 bucket that is configured to function as a static web host for the HTML, CSS, and other assets that are needed to present the application experience.</a:t>
            </a:r>
            <a:br>
              <a:rPr lang="en-US" dirty="0">
                <a:latin typeface="Calibri" panose="020F0502020204030204" pitchFamily="34" charset="0"/>
              </a:rPr>
            </a:br>
            <a:endParaRPr lang="en-US" dirty="0">
              <a:latin typeface="Calibri" panose="020F0502020204030204" pitchFamily="34" charset="0"/>
            </a:endParaRPr>
          </a:p>
        </p:txBody>
      </p:sp>
    </p:spTree>
    <p:extLst>
      <p:ext uri="{BB962C8B-B14F-4D97-AF65-F5344CB8AC3E}">
        <p14:creationId xmlns:p14="http://schemas.microsoft.com/office/powerpoint/2010/main" val="3164392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This example shows how Lambda can be used in a solution for order processing. </a:t>
            </a:r>
          </a:p>
          <a:p>
            <a:endParaRPr lang="en-US" dirty="0">
              <a:latin typeface="Calibri" panose="020F0502020204030204" pitchFamily="34" charset="0"/>
            </a:endParaRPr>
          </a:p>
          <a:p>
            <a:r>
              <a:rPr lang="en-US" dirty="0">
                <a:latin typeface="Calibri" panose="020F0502020204030204" pitchFamily="34" charset="0"/>
              </a:rPr>
              <a:t>In this architecture:</a:t>
            </a:r>
          </a:p>
          <a:p>
            <a:endParaRPr lang="en-US" dirty="0">
              <a:latin typeface="Calibri" panose="020F0502020204030204" pitchFamily="34" charset="0"/>
            </a:endParaRPr>
          </a:p>
          <a:p>
            <a:pPr marL="228600" indent="-228600">
              <a:buAutoNum type="arabicPeriod"/>
            </a:pPr>
            <a:r>
              <a:rPr lang="en-US" dirty="0">
                <a:latin typeface="Calibri" panose="020F0502020204030204" pitchFamily="34" charset="0"/>
              </a:rPr>
              <a:t>A customer uploads a transactions file to an S3 bucket, which triggers the running of a Lambda function. </a:t>
            </a:r>
          </a:p>
          <a:p>
            <a:pPr marL="228600" indent="-228600">
              <a:buAutoNum type="arabicPeriod"/>
            </a:pPr>
            <a:r>
              <a:rPr lang="en-US" dirty="0">
                <a:latin typeface="Calibri" panose="020F0502020204030204" pitchFamily="34" charset="0"/>
              </a:rPr>
              <a:t>A Lambda function processes the transactions file and updates the </a:t>
            </a:r>
            <a:r>
              <a:rPr lang="en-US" i="1" dirty="0">
                <a:latin typeface="Calibri" panose="020F0502020204030204" pitchFamily="34" charset="0"/>
              </a:rPr>
              <a:t>Customer</a:t>
            </a:r>
            <a:r>
              <a:rPr lang="en-US" dirty="0">
                <a:latin typeface="Calibri" panose="020F0502020204030204" pitchFamily="34" charset="0"/>
              </a:rPr>
              <a:t> and </a:t>
            </a:r>
            <a:r>
              <a:rPr lang="en-US" i="1" dirty="0">
                <a:latin typeface="Calibri" panose="020F0502020204030204" pitchFamily="34" charset="0"/>
              </a:rPr>
              <a:t>Transactions</a:t>
            </a:r>
            <a:r>
              <a:rPr lang="en-US" dirty="0">
                <a:latin typeface="Calibri" panose="020F0502020204030204" pitchFamily="34" charset="0"/>
              </a:rPr>
              <a:t> DynamoDB tables. </a:t>
            </a:r>
          </a:p>
          <a:p>
            <a:pPr marL="228600" indent="-228600">
              <a:buAutoNum type="arabicPeriod"/>
            </a:pPr>
            <a:r>
              <a:rPr lang="en-US" dirty="0">
                <a:latin typeface="Calibri" panose="020F0502020204030204" pitchFamily="34" charset="0"/>
              </a:rPr>
              <a:t>Changes to the </a:t>
            </a:r>
            <a:r>
              <a:rPr lang="en-US" i="1" dirty="0">
                <a:latin typeface="Calibri" panose="020F0502020204030204" pitchFamily="34" charset="0"/>
              </a:rPr>
              <a:t>Transactions</a:t>
            </a:r>
            <a:r>
              <a:rPr lang="en-US" dirty="0">
                <a:latin typeface="Calibri" panose="020F0502020204030204" pitchFamily="34" charset="0"/>
              </a:rPr>
              <a:t> DynamoDB table trigger a second Lambda function to aggregate the transactions and update the totals in the </a:t>
            </a:r>
            <a:r>
              <a:rPr lang="en-US" i="1" dirty="0">
                <a:latin typeface="Calibri" panose="020F0502020204030204" pitchFamily="34" charset="0"/>
              </a:rPr>
              <a:t>Transaction total </a:t>
            </a:r>
            <a:r>
              <a:rPr lang="en-US" dirty="0">
                <a:latin typeface="Calibri" panose="020F0502020204030204" pitchFamily="34" charset="0"/>
              </a:rPr>
              <a:t>DynamoDB table. It also pushes a message to the </a:t>
            </a:r>
            <a:r>
              <a:rPr lang="en-US" i="1" dirty="0">
                <a:latin typeface="Calibri" panose="020F0502020204030204" pitchFamily="34" charset="0"/>
              </a:rPr>
              <a:t>HighBalancerAlert </a:t>
            </a:r>
            <a:r>
              <a:rPr lang="en-US" dirty="0">
                <a:latin typeface="Calibri" panose="020F0502020204030204" pitchFamily="34" charset="0"/>
              </a:rPr>
              <a:t>SNS topic.</a:t>
            </a:r>
          </a:p>
          <a:p>
            <a:pPr marL="228600" indent="-228600">
              <a:buAutoNum type="arabicPeriod"/>
            </a:pPr>
            <a:r>
              <a:rPr lang="en-US" dirty="0">
                <a:latin typeface="Calibri" panose="020F0502020204030204" pitchFamily="34" charset="0"/>
              </a:rPr>
              <a:t>The </a:t>
            </a:r>
            <a:r>
              <a:rPr lang="en-US" i="1" dirty="0">
                <a:latin typeface="Calibri" panose="020F0502020204030204" pitchFamily="34" charset="0"/>
              </a:rPr>
              <a:t>HighBalancerAlert </a:t>
            </a:r>
            <a:r>
              <a:rPr lang="en-US" dirty="0">
                <a:latin typeface="Calibri" panose="020F0502020204030204" pitchFamily="34" charset="0"/>
              </a:rPr>
              <a:t>SNS topic sends an email notification to the customer, and updates the </a:t>
            </a:r>
            <a:r>
              <a:rPr lang="en-US" i="1" dirty="0">
                <a:latin typeface="Calibri" panose="020F0502020204030204" pitchFamily="34" charset="0"/>
              </a:rPr>
              <a:t>CreditCollection</a:t>
            </a:r>
            <a:r>
              <a:rPr lang="en-US" dirty="0">
                <a:latin typeface="Calibri" panose="020F0502020204030204" pitchFamily="34" charset="0"/>
              </a:rPr>
              <a:t> and </a:t>
            </a:r>
            <a:r>
              <a:rPr lang="en-US" i="1" dirty="0">
                <a:latin typeface="Calibri" panose="020F0502020204030204" pitchFamily="34" charset="0"/>
              </a:rPr>
              <a:t>CustomerNotify</a:t>
            </a:r>
            <a:r>
              <a:rPr lang="en-US" dirty="0">
                <a:latin typeface="Calibri" panose="020F0502020204030204" pitchFamily="34" charset="0"/>
              </a:rPr>
              <a:t> SQS queues for payment processing.</a:t>
            </a:r>
          </a:p>
        </p:txBody>
      </p:sp>
    </p:spTree>
    <p:extLst>
      <p:ext uri="{BB962C8B-B14F-4D97-AF65-F5344CB8AC3E}">
        <p14:creationId xmlns:p14="http://schemas.microsoft.com/office/powerpoint/2010/main" val="3577827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17670"/>
          </a:xfrm>
        </p:spPr>
        <p:txBody>
          <a:bodyPr/>
          <a:lstStyle/>
          <a:p>
            <a:r>
              <a:rPr lang="en-US" dirty="0"/>
              <a:t>When you build serverless applications, it is common to have code that is shared across Lambda functions. It can be custom code that two or more functions use, or a standard library that you add to simplify the implementation of your business logic.</a:t>
            </a:r>
          </a:p>
          <a:p>
            <a:endParaRPr lang="en-US" dirty="0"/>
          </a:p>
          <a:p>
            <a:r>
              <a:rPr lang="en-US" dirty="0"/>
              <a:t>Previously, you packaged and deployed this shared code together with all the functions that used</a:t>
            </a:r>
            <a:r>
              <a:rPr lang="en-US" baseline="0" dirty="0"/>
              <a:t> </a:t>
            </a:r>
            <a:r>
              <a:rPr lang="en-US" dirty="0"/>
              <a:t>it. Now,</a:t>
            </a:r>
            <a:r>
              <a:rPr lang="en-US" baseline="0" dirty="0"/>
              <a:t> y</a:t>
            </a:r>
            <a:r>
              <a:rPr lang="en-US" dirty="0"/>
              <a:t>ou can configure your Lambda function to include </a:t>
            </a:r>
            <a:r>
              <a:rPr lang="en-US" dirty="0">
                <a:solidFill>
                  <a:srgbClr val="000000"/>
                </a:solidFill>
              </a:rPr>
              <a:t>additional code</a:t>
            </a:r>
            <a:r>
              <a:rPr lang="en-US" dirty="0"/>
              <a:t> and content </a:t>
            </a:r>
            <a:r>
              <a:rPr lang="en-US" dirty="0">
                <a:solidFill>
                  <a:srgbClr val="000000"/>
                </a:solidFill>
              </a:rPr>
              <a:t>as</a:t>
            </a:r>
            <a:r>
              <a:rPr lang="en-US" dirty="0"/>
              <a:t> layers. A </a:t>
            </a:r>
            <a:r>
              <a:rPr lang="en-US" i="1" dirty="0"/>
              <a:t>layer</a:t>
            </a:r>
            <a:r>
              <a:rPr lang="en-US" dirty="0"/>
              <a:t> is a .zip archive that contains libraries, a custom runtime, or other dependencies. </a:t>
            </a:r>
          </a:p>
          <a:p>
            <a:endParaRPr lang="en-US" dirty="0"/>
          </a:p>
          <a:p>
            <a:r>
              <a:rPr lang="en-US" dirty="0"/>
              <a:t>With Lambda layers</a:t>
            </a:r>
            <a:r>
              <a:rPr lang="en-US" baseline="0" dirty="0"/>
              <a:t>, functions can share code. Developers use layers to upload code one time and reuse it multiple times. </a:t>
            </a:r>
            <a:r>
              <a:rPr lang="en-US" dirty="0"/>
              <a:t>With layers, you can use libraries in your function without needing to include them in your deployment package.</a:t>
            </a:r>
          </a:p>
          <a:p>
            <a:endParaRPr lang="en-US" dirty="0"/>
          </a:p>
          <a:p>
            <a:r>
              <a:rPr lang="en-US" b="0" kern="1200" dirty="0">
                <a:solidFill>
                  <a:schemeClr val="tx1"/>
                </a:solidFill>
                <a:effectLst/>
                <a:ea typeface="+mn-ea"/>
                <a:cs typeface="+mn-cs"/>
              </a:rPr>
              <a:t>Sharing code this way can help promote the separation of responsibilities. One person can be responsible for managing the core library. Another person can be responsible for using and building on top of the library code to build application logic. </a:t>
            </a:r>
          </a:p>
          <a:p>
            <a:endParaRPr lang="en-US" baseline="0" dirty="0"/>
          </a:p>
          <a:p>
            <a:r>
              <a:rPr lang="en-US" dirty="0"/>
              <a:t>Layers enable you to keep your deployment package small, which makes development easier.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function can use up to </a:t>
            </a:r>
            <a:r>
              <a:rPr lang="en-US" dirty="0">
                <a:solidFill>
                  <a:srgbClr val="000000"/>
                </a:solidFill>
              </a:rPr>
              <a:t>five</a:t>
            </a:r>
            <a:r>
              <a:rPr lang="en-US" dirty="0"/>
              <a:t> layers at a time. The total unzipped size of the function and all layers can't exceed the unzipped deployment package size limit of 250 MB.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information about layers, see </a:t>
            </a:r>
            <a:r>
              <a:rPr lang="en-US" dirty="0">
                <a:ea typeface="Amazon Ember Light" panose="020B0403020204020204" pitchFamily="34" charset="0"/>
                <a:cs typeface="Amazon Ember Light" panose="020B0403020204020204" pitchFamily="34" charset="0"/>
                <a:hlinkClick r:id="rId3"/>
              </a:rPr>
              <a:t>AWS Lambda Layers</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619499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the educator might choose to demonstrate how to configure an Amazon S3 event to trigger a Lambda function.</a:t>
            </a:r>
          </a:p>
        </p:txBody>
      </p:sp>
    </p:spTree>
    <p:extLst>
      <p:ext uri="{BB962C8B-B14F-4D97-AF65-F5344CB8AC3E}">
        <p14:creationId xmlns:p14="http://schemas.microsoft.com/office/powerpoint/2010/main" val="3555368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demonstration covers the following steps:</a:t>
            </a:r>
          </a:p>
          <a:p>
            <a:endParaRPr lang="en-US" dirty="0"/>
          </a:p>
          <a:p>
            <a:pPr marL="228600" indent="-228600">
              <a:buFont typeface="+mj-lt"/>
              <a:buAutoNum type="arabicPeriod"/>
            </a:pPr>
            <a:r>
              <a:rPr lang="en-US" sz="1100" dirty="0">
                <a:ea typeface="Amazon Ember Light" panose="020B0403020204020204" pitchFamily="34" charset="0"/>
                <a:cs typeface="Amazon Ember Light" panose="020B0403020204020204" pitchFamily="34" charset="0"/>
              </a:rPr>
              <a:t>A user uploads an image to a source S3 bucket.</a:t>
            </a:r>
          </a:p>
          <a:p>
            <a:pPr marL="228600" indent="-228600">
              <a:buFont typeface="+mj-lt"/>
              <a:buAutoNum type="arabicPeriod"/>
            </a:pPr>
            <a:r>
              <a:rPr lang="en-US" sz="1100" dirty="0">
                <a:ea typeface="Amazon Ember Light" panose="020B0403020204020204" pitchFamily="34" charset="0"/>
                <a:cs typeface="Amazon Ember Light" panose="020B0403020204020204" pitchFamily="34" charset="0"/>
              </a:rPr>
              <a:t>Amazon S3 detects the object-created event.</a:t>
            </a:r>
          </a:p>
          <a:p>
            <a:pPr marL="228600" indent="-228600">
              <a:buFont typeface="+mj-lt"/>
              <a:buAutoNum type="arabicPeriod"/>
            </a:pPr>
            <a:r>
              <a:rPr lang="en-US" sz="1100" dirty="0">
                <a:ea typeface="Amazon Ember Light" panose="020B0403020204020204" pitchFamily="34" charset="0"/>
                <a:cs typeface="Amazon Ember Light" panose="020B0403020204020204" pitchFamily="34" charset="0"/>
              </a:rPr>
              <a:t>Amazon S3 publishes the event to Lambda by invoking the Lambda function and passing event data as a function parameter.</a:t>
            </a:r>
          </a:p>
          <a:p>
            <a:pPr marL="228600" indent="-228600">
              <a:buFont typeface="+mj-lt"/>
              <a:buAutoNum type="arabicPeriod"/>
            </a:pPr>
            <a:r>
              <a:rPr lang="en-US" sz="1100" dirty="0">
                <a:ea typeface="Amazon Ember Light" panose="020B0403020204020204" pitchFamily="34" charset="0"/>
                <a:cs typeface="Amazon Ember Light" panose="020B0403020204020204" pitchFamily="34" charset="0"/>
              </a:rPr>
              <a:t>Lambda assumes an IAM role that allows it to run the function, and then runs the Lambda function.</a:t>
            </a:r>
          </a:p>
          <a:p>
            <a:pPr marL="228600" indent="-228600">
              <a:buFont typeface="+mj-lt"/>
              <a:buAutoNum type="arabicPeriod"/>
            </a:pPr>
            <a:r>
              <a:rPr lang="en-US" sz="1100" dirty="0">
                <a:ea typeface="Amazon Ember Light" panose="020B0403020204020204" pitchFamily="34" charset="0"/>
                <a:cs typeface="Amazon Ember Light" panose="020B0403020204020204" pitchFamily="34" charset="0"/>
              </a:rPr>
              <a:t>From the event data it receives, the Lambda function knows the source bucket and the object key name. The Lambda function reads the object, creates a thumbnail of the original image, and saves the thumbnail to the target S3 bucket.</a:t>
            </a:r>
          </a:p>
        </p:txBody>
      </p:sp>
    </p:spTree>
    <p:extLst>
      <p:ext uri="{BB962C8B-B14F-4D97-AF65-F5344CB8AC3E}">
        <p14:creationId xmlns:p14="http://schemas.microsoft.com/office/powerpoint/2010/main" val="2603353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Lambda function </a:t>
            </a:r>
            <a:r>
              <a:rPr lang="en-US"/>
              <a:t>code performs </a:t>
            </a:r>
            <a:r>
              <a:rPr lang="en-US" dirty="0"/>
              <a:t>the following </a:t>
            </a:r>
            <a:r>
              <a:rPr lang="en-US"/>
              <a:t>steps:</a:t>
            </a:r>
          </a:p>
          <a:p>
            <a:endParaRPr lang="en-US" dirty="0"/>
          </a:p>
          <a:p>
            <a:pPr marL="171450" indent="-171450">
              <a:buFont typeface="Arial" panose="020B0604020202020204" pitchFamily="34" charset="0"/>
              <a:buChar char="•"/>
            </a:pPr>
            <a:r>
              <a:rPr lang="en-US" dirty="0"/>
              <a:t>Receives an S3 event, which contains the name of the incoming object (Bucket, Key)</a:t>
            </a:r>
          </a:p>
          <a:p>
            <a:pPr marL="171450" indent="-171450">
              <a:buFont typeface="Arial" panose="020B0604020202020204" pitchFamily="34" charset="0"/>
              <a:buChar char="•"/>
            </a:pPr>
            <a:r>
              <a:rPr lang="en-US" dirty="0"/>
              <a:t>Downloads the image to local storage</a:t>
            </a:r>
          </a:p>
          <a:p>
            <a:pPr marL="171450" indent="-171450">
              <a:buFont typeface="Arial" panose="020B0604020202020204" pitchFamily="34" charset="0"/>
              <a:buChar char="•"/>
            </a:pPr>
            <a:r>
              <a:rPr lang="en-US" dirty="0"/>
              <a:t>Resizes the image using the </a:t>
            </a:r>
            <a:r>
              <a:rPr lang="en-US" i="1" dirty="0"/>
              <a:t>Pillow</a:t>
            </a:r>
            <a:r>
              <a:rPr lang="en-US" dirty="0"/>
              <a:t> library</a:t>
            </a:r>
          </a:p>
          <a:p>
            <a:pPr marL="171450" indent="-171450">
              <a:buFont typeface="Arial" panose="020B0604020202020204" pitchFamily="34" charset="0"/>
              <a:buChar char="•"/>
            </a:pPr>
            <a:r>
              <a:rPr lang="en-US" dirty="0"/>
              <a:t>Uploads the resized image to the </a:t>
            </a:r>
            <a:r>
              <a:rPr lang="en-US" i="1" dirty="0"/>
              <a:t>–resized</a:t>
            </a:r>
            <a:r>
              <a:rPr lang="en-US" dirty="0"/>
              <a:t> S3 bucket</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847995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compute service you use to build your application depends on the level of control that you want. You share a spectrum of operational responsibility with AWS over your compute options for container and serverless architectures. </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endParaRPr lang="en-US" baseline="0" dirty="0"/>
          </a:p>
          <a:p>
            <a:endParaRPr lang="en-US" baseline="0" dirty="0"/>
          </a:p>
        </p:txBody>
      </p:sp>
    </p:spTree>
    <p:extLst>
      <p:ext uri="{BB962C8B-B14F-4D97-AF65-F5344CB8AC3E}">
        <p14:creationId xmlns:p14="http://schemas.microsoft.com/office/powerpoint/2010/main" val="2986238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Frank and Martha want to get daily reports via email about all the orders that were placed on the website. Frank wants to anticipate demand so he can bake the correct number of desserts going forward (reducing waste). Martha wants to identify any patterns in the café‘s business (analytics). Currently, Sof</a:t>
            </a:r>
            <a:r>
              <a:rPr lang="en-US" sz="1100" dirty="0">
                <a:ea typeface="Amazon Ember Light" panose="020B0403020204020204" pitchFamily="34" charset="0"/>
                <a:cs typeface="Amazon Ember Light" panose="020B0403020204020204" pitchFamily="34" charset="0"/>
              </a:rPr>
              <a:t>í</a:t>
            </a:r>
            <a:r>
              <a:rPr lang="en-US" dirty="0"/>
              <a:t>a has set up a </a:t>
            </a:r>
            <a:r>
              <a:rPr lang="en-US" dirty="0" err="1"/>
              <a:t>cron</a:t>
            </a:r>
            <a:r>
              <a:rPr lang="en-US" dirty="0"/>
              <a:t> job on the web server instance that sends these daily order report email messages to Frank and Martha. However, the </a:t>
            </a:r>
            <a:r>
              <a:rPr lang="en-US" dirty="0" err="1"/>
              <a:t>cron</a:t>
            </a:r>
            <a:r>
              <a:rPr lang="en-US" dirty="0"/>
              <a:t> job is resource-intensive and reduces web server performance. </a:t>
            </a:r>
            <a:br>
              <a:rPr lang="en-US" dirty="0"/>
            </a:br>
            <a:br>
              <a:rPr lang="en-US" dirty="0"/>
            </a:br>
            <a:r>
              <a:rPr lang="en-US" dirty="0"/>
              <a:t>Olivia advises Sof</a:t>
            </a:r>
            <a:r>
              <a:rPr lang="en-US" sz="1100" dirty="0">
                <a:ea typeface="Amazon Ember Light" panose="020B0403020204020204" pitchFamily="34" charset="0"/>
                <a:cs typeface="Amazon Ember Light" panose="020B0403020204020204" pitchFamily="34" charset="0"/>
              </a:rPr>
              <a:t>í</a:t>
            </a:r>
            <a:r>
              <a:rPr lang="en-US" dirty="0"/>
              <a:t>a and Nikhil that non-business-critical reporting tasks should be kept separate. Sof</a:t>
            </a:r>
            <a:r>
              <a:rPr lang="en-US" sz="1100" dirty="0">
                <a:ea typeface="Amazon Ember Light" panose="020B0403020204020204" pitchFamily="34" charset="0"/>
                <a:cs typeface="Amazon Ember Light" panose="020B0403020204020204" pitchFamily="34" charset="0"/>
              </a:rPr>
              <a:t>í</a:t>
            </a:r>
            <a:r>
              <a:rPr lang="en-US" dirty="0"/>
              <a:t>a and Nikhil want to further decouple the architecture and move the </a:t>
            </a:r>
            <a:r>
              <a:rPr lang="en-US" dirty="0" err="1"/>
              <a:t>cron</a:t>
            </a:r>
            <a:r>
              <a:rPr lang="en-US" dirty="0"/>
              <a:t> job into a managed, serverless environment that will scale well and reduce costs.</a:t>
            </a:r>
          </a:p>
        </p:txBody>
      </p:sp>
    </p:spTree>
    <p:extLst>
      <p:ext uri="{BB962C8B-B14F-4D97-AF65-F5344CB8AC3E}">
        <p14:creationId xmlns:p14="http://schemas.microsoft.com/office/powerpoint/2010/main" val="507424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displays a rough guideline for selecting your compute platform. The recommendation is based on </a:t>
            </a:r>
            <a:r>
              <a:rPr lang="en-US" sz="1100" dirty="0">
                <a:ea typeface="Amazon Ember Light" panose="020B0403020204020204" pitchFamily="34" charset="0"/>
                <a:cs typeface="Amazon Ember Light" panose="020B0403020204020204" pitchFamily="34" charset="0"/>
                <a:hlinkClick r:id="rId3"/>
              </a:rPr>
              <a:t>AWS Lambda limits</a:t>
            </a:r>
            <a:r>
              <a:rPr lang="en-US" dirty="0"/>
              <a:t> (memory limitation, time limitation).</a:t>
            </a:r>
          </a:p>
        </p:txBody>
      </p:sp>
    </p:spTree>
    <p:extLst>
      <p:ext uri="{BB962C8B-B14F-4D97-AF65-F5344CB8AC3E}">
        <p14:creationId xmlns:p14="http://schemas.microsoft.com/office/powerpoint/2010/main" val="36462364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Lambda is a serverless compute service that provides built-in fault tolerance and automatic scaling.</a:t>
            </a:r>
          </a:p>
          <a:p>
            <a:pPr marL="171450" indent="-171450">
              <a:buFont typeface="Arial" panose="020B0604020202020204" pitchFamily="34" charset="0"/>
              <a:buChar char="•"/>
            </a:pPr>
            <a:r>
              <a:rPr lang="en-US" dirty="0"/>
              <a:t>A Lambda function is custom code that you write that processes events.</a:t>
            </a:r>
          </a:p>
          <a:p>
            <a:pPr marL="171450" indent="-171450">
              <a:buFont typeface="Arial" panose="020B0604020202020204" pitchFamily="34" charset="0"/>
              <a:buChar char="•"/>
            </a:pPr>
            <a:r>
              <a:rPr lang="en-US" dirty="0"/>
              <a:t>A Lambda function is invoked by a handler, which takes an event object and context object as parameters.</a:t>
            </a:r>
          </a:p>
          <a:p>
            <a:pPr marL="171450" indent="-171450">
              <a:buFont typeface="Arial" panose="020B0604020202020204" pitchFamily="34" charset="0"/>
              <a:buChar char="•"/>
            </a:pPr>
            <a:r>
              <a:rPr lang="en-US" dirty="0"/>
              <a:t>An event source is an AWS service or developer-created application that triggers a Lambda function to run. </a:t>
            </a:r>
          </a:p>
          <a:p>
            <a:pPr marL="171450" indent="-171450">
              <a:buFont typeface="Arial" panose="020B0604020202020204" pitchFamily="34" charset="0"/>
              <a:buChar char="•"/>
            </a:pPr>
            <a:r>
              <a:rPr lang="en-US" dirty="0"/>
              <a:t>Lambda layers </a:t>
            </a:r>
            <a:r>
              <a:rPr lang="en-US" dirty="0">
                <a:latin typeface="+mn-lt"/>
              </a:rPr>
              <a:t>enable functions to </a:t>
            </a:r>
            <a:r>
              <a:rPr lang="en-US" dirty="0"/>
              <a:t>share code and keep deployment packages small.</a:t>
            </a:r>
          </a:p>
        </p:txBody>
      </p:sp>
    </p:spTree>
    <p:extLst>
      <p:ext uri="{BB962C8B-B14F-4D97-AF65-F5344CB8AC3E}">
        <p14:creationId xmlns:p14="http://schemas.microsoft.com/office/powerpoint/2010/main" val="3190527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13 – Guided Lab 2: Implementing a Serverless Architecture on AWS.</a:t>
            </a:r>
          </a:p>
        </p:txBody>
      </p:sp>
    </p:spTree>
    <p:extLst>
      <p:ext uri="{BB962C8B-B14F-4D97-AF65-F5344CB8AC3E}">
        <p14:creationId xmlns:p14="http://schemas.microsoft.com/office/powerpoint/2010/main" val="3175352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guided lab, you will complete the following tasks:</a:t>
            </a:r>
          </a:p>
          <a:p>
            <a:endParaRPr lang="en-US" sz="1100" dirty="0"/>
          </a:p>
          <a:p>
            <a:pPr marL="228600" indent="-228600">
              <a:buFont typeface="+mj-lt"/>
              <a:buAutoNum type="arabicPeriod"/>
            </a:pPr>
            <a:r>
              <a:rPr lang="en-US" dirty="0">
                <a:latin typeface="+mn-lt"/>
              </a:rPr>
              <a:t>Create a Lambda function to load data</a:t>
            </a:r>
          </a:p>
          <a:p>
            <a:pPr marL="228600" indent="-228600">
              <a:buFont typeface="+mj-lt"/>
              <a:buAutoNum type="arabicPeriod"/>
            </a:pPr>
            <a:r>
              <a:rPr lang="en-US" dirty="0">
                <a:latin typeface="+mn-lt"/>
              </a:rPr>
              <a:t>Configure an Amazon S3 event</a:t>
            </a:r>
          </a:p>
          <a:p>
            <a:pPr marL="228600" indent="-228600">
              <a:buFont typeface="+mj-lt"/>
              <a:buAutoNum type="arabicPeriod"/>
            </a:pPr>
            <a:r>
              <a:rPr lang="en-US" dirty="0">
                <a:latin typeface="+mn-lt"/>
              </a:rPr>
              <a:t>Test the loading process</a:t>
            </a:r>
          </a:p>
          <a:p>
            <a:pPr marL="228600" indent="-228600">
              <a:buFont typeface="+mj-lt"/>
              <a:buAutoNum type="arabicPeriod"/>
            </a:pPr>
            <a:r>
              <a:rPr lang="en-US" dirty="0">
                <a:latin typeface="+mn-lt"/>
              </a:rPr>
              <a:t>Configure notifications</a:t>
            </a:r>
          </a:p>
          <a:p>
            <a:pPr marL="228600" indent="-228600">
              <a:buFont typeface="+mj-lt"/>
              <a:buAutoNum type="arabicPeriod"/>
            </a:pPr>
            <a:r>
              <a:rPr lang="en-US" dirty="0">
                <a:latin typeface="+mn-lt"/>
              </a:rPr>
              <a:t>Create a Lambda function to send notifications</a:t>
            </a:r>
          </a:p>
          <a:p>
            <a:pPr marL="228600" indent="-228600">
              <a:buFont typeface="+mj-lt"/>
              <a:buAutoNum type="arabicPeriod"/>
            </a:pPr>
            <a:r>
              <a:rPr lang="en-US" dirty="0">
                <a:latin typeface="+mn-lt"/>
              </a:rPr>
              <a:t>Test the system</a:t>
            </a:r>
          </a:p>
        </p:txBody>
      </p:sp>
    </p:spTree>
    <p:extLst>
      <p:ext uri="{BB962C8B-B14F-4D97-AF65-F5344CB8AC3E}">
        <p14:creationId xmlns:p14="http://schemas.microsoft.com/office/powerpoint/2010/main" val="790642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summarizes what you will have built after you complete the lab. </a:t>
            </a:r>
          </a:p>
        </p:txBody>
      </p:sp>
    </p:spTree>
    <p:extLst>
      <p:ext uri="{BB962C8B-B14F-4D97-AF65-F5344CB8AC3E}">
        <p14:creationId xmlns:p14="http://schemas.microsoft.com/office/powerpoint/2010/main" val="36183669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guided lab.</a:t>
            </a:r>
          </a:p>
          <a:p>
            <a:endParaRPr lang="en-US" dirty="0"/>
          </a:p>
        </p:txBody>
      </p:sp>
    </p:spTree>
    <p:extLst>
      <p:ext uri="{BB962C8B-B14F-4D97-AF65-F5344CB8AC3E}">
        <p14:creationId xmlns:p14="http://schemas.microsoft.com/office/powerpoint/2010/main" val="15012897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guided lab after you have completed it. </a:t>
            </a:r>
          </a:p>
        </p:txBody>
      </p:sp>
    </p:spTree>
    <p:extLst>
      <p:ext uri="{BB962C8B-B14F-4D97-AF65-F5344CB8AC3E}">
        <p14:creationId xmlns:p14="http://schemas.microsoft.com/office/powerpoint/2010/main" val="3381513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6: Extending serverless architectures with Amazon API Gateway.</a:t>
            </a:r>
          </a:p>
        </p:txBody>
      </p:sp>
    </p:spTree>
    <p:extLst>
      <p:ext uri="{BB962C8B-B14F-4D97-AF65-F5344CB8AC3E}">
        <p14:creationId xmlns:p14="http://schemas.microsoft.com/office/powerpoint/2010/main" val="6794823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mn-lt"/>
                <a:ea typeface="+mn-ea"/>
                <a:cs typeface="+mn-cs"/>
              </a:rPr>
              <a:t>Amazon API Gateway is a fully managed service that enables you to create, publish, maintain, monitor, and secure APIs at any scale. You can use it to create Representational State Transfer (RESTful) and WebSocket APIs that act as an entry point for applications so they can access backend resources. Applications can then access data, business logic, or functionality from your backend services. Such services include applications that run on Amazon EC2, code that runs on Lambda, any web application, or real-time communication applications. </a:t>
            </a:r>
          </a:p>
          <a:p>
            <a:endParaRPr lang="en-US" sz="1100" b="0" kern="1200" dirty="0">
              <a:solidFill>
                <a:schemeClr val="tx1"/>
              </a:solidFill>
              <a:effectLst/>
              <a:latin typeface="+mn-lt"/>
              <a:ea typeface="+mn-ea"/>
              <a:cs typeface="+mn-cs"/>
            </a:endParaRPr>
          </a:p>
          <a:p>
            <a:r>
              <a:rPr lang="en-US" sz="1100" b="0" kern="1200" dirty="0">
                <a:solidFill>
                  <a:schemeClr val="tx1"/>
                </a:solidFill>
                <a:effectLst/>
                <a:latin typeface="+mn-lt"/>
                <a:ea typeface="+mn-ea"/>
                <a:cs typeface="+mn-cs"/>
              </a:rPr>
              <a:t>API Gateway handles all the tasks that are involved in accepting and processing up to hundreds of thousands of concurrent API calls. Such calls might include traffic management, authorization and access control, monitoring, and API version management. API Gateway has no minimum fees or startup costs. You pay only for the API calls you receive and the amount of data that is transferred out. With the API Gateway tiered-pricing model, you can reduce your cost as your API usage scales.</a:t>
            </a:r>
          </a:p>
          <a:p>
            <a:endParaRPr lang="en-US" dirty="0"/>
          </a:p>
          <a:p>
            <a:r>
              <a:rPr lang="en-US" i="0" dirty="0"/>
              <a:t>You can use API Gateway to host multiple versions and stages of your APIs.</a:t>
            </a:r>
            <a:endParaRPr lang="en-US" dirty="0"/>
          </a:p>
        </p:txBody>
      </p:sp>
    </p:spTree>
    <p:extLst>
      <p:ext uri="{BB962C8B-B14F-4D97-AF65-F5344CB8AC3E}">
        <p14:creationId xmlns:p14="http://schemas.microsoft.com/office/powerpoint/2010/main" val="2386605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80460"/>
          </a:xfrm>
        </p:spPr>
        <p:txBody>
          <a:bodyPr/>
          <a:lstStyle/>
          <a:p>
            <a:r>
              <a:rPr lang="en-US" dirty="0"/>
              <a:t>When you make your APIs publicly available, you are exposed to attackers that try to exploit your services. With Amazon API Gateway, you can protect your APIs in several ways.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Amazon API Gateway, you can optionally set your API methods to require authorization. When you set up a method to require authorization, you can use AWS Signature Version 4 or Lambda authorizers to support your own bearer token authentication strategy. </a:t>
            </a:r>
            <a:r>
              <a:rPr lang="en-US" i="1" dirty="0"/>
              <a:t>AWS Signature Version 4 </a:t>
            </a:r>
            <a:r>
              <a:rPr lang="en-US" dirty="0"/>
              <a:t>is the process to add authentication information to AWS requests sent through HTTP. For security, most requests to AWS must be signed with an access key, which consists of an access key ID and secret access key. You use these AWS credentials to sign requests to your service and authorize access, like other AWS services. You can retrieve temporary credentials that are associated with a role in your AWS account by using Amazon Cognito. A </a:t>
            </a:r>
            <a:r>
              <a:rPr lang="en-US" i="1" dirty="0"/>
              <a:t>Lambda authorizer </a:t>
            </a:r>
            <a:r>
              <a:rPr lang="en-US" dirty="0"/>
              <a:t>is a Lambda function that authorizes access to APIs by using a bearer token authentication strategy like OAuth.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apply a resource policy to an API to restrict access to a specific Amazon VPC or VPC endpoint. You can give an Amazon VPC or VPC endpoint from a different account access to the private API by using a resource policy.</a:t>
            </a:r>
          </a:p>
          <a:p>
            <a:endParaRPr lang="en-US" dirty="0"/>
          </a:p>
          <a:p>
            <a:r>
              <a:rPr lang="en-US" dirty="0"/>
              <a:t>Amazon API Gateway supports throttling settings for each method or route in your APIs. You can set a standard rate limit and a burst rate limit per second for each method in your REST APIs and each route in WebSocket APIs.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you can use AWS WAF to secure your API Gateway APIs. </a:t>
            </a:r>
            <a:r>
              <a:rPr lang="en-US" sz="1100" dirty="0">
                <a:ea typeface="Amazon Ember Light" panose="020B0403020204020204" pitchFamily="34" charset="0"/>
                <a:cs typeface="Amazon Ember Light" panose="020B0403020204020204" pitchFamily="34" charset="0"/>
                <a:hlinkClick r:id="rId3"/>
              </a:rPr>
              <a:t>AWS WAF</a:t>
            </a:r>
            <a:r>
              <a:rPr lang="en-US" sz="1100" dirty="0">
                <a:ea typeface="Amazon Ember Light" panose="020B0403020204020204" pitchFamily="34" charset="0"/>
                <a:cs typeface="Amazon Ember Light" panose="020B0403020204020204" pitchFamily="34" charset="0"/>
              </a:rPr>
              <a:t> </a:t>
            </a:r>
            <a:r>
              <a:rPr lang="en-US" dirty="0"/>
              <a:t>is a web application firewall that helps protect your web applications from common web exploits that could affect availability, compromise security, or consume excessive resources.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information about how to secure your APIs with Amazon API Gateway, see the </a:t>
            </a:r>
            <a:r>
              <a:rPr lang="en-US" sz="1100" dirty="0">
                <a:ea typeface="Amazon Ember Light" panose="020B0403020204020204" pitchFamily="34" charset="0"/>
                <a:cs typeface="Amazon Ember Light" panose="020B0403020204020204" pitchFamily="34" charset="0"/>
                <a:hlinkClick r:id="rId4"/>
              </a:rPr>
              <a:t>Security &amp; Authorization section</a:t>
            </a:r>
            <a:r>
              <a:rPr lang="en-US" sz="1100" dirty="0">
                <a:ea typeface="Amazon Ember Light" panose="020B0403020204020204" pitchFamily="34" charset="0"/>
                <a:cs typeface="Amazon Ember Light" panose="020B0403020204020204" pitchFamily="34" charset="0"/>
              </a:rPr>
              <a:t> of Amazon API Gateway FAQs.</a:t>
            </a:r>
          </a:p>
        </p:txBody>
      </p:sp>
    </p:spTree>
    <p:extLst>
      <p:ext uri="{BB962C8B-B14F-4D97-AF65-F5344CB8AC3E}">
        <p14:creationId xmlns:p14="http://schemas.microsoft.com/office/powerpoint/2010/main" val="2873090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Introducing microservices.</a:t>
            </a:r>
          </a:p>
        </p:txBody>
      </p:sp>
    </p:spTree>
    <p:extLst>
      <p:ext uri="{BB962C8B-B14F-4D97-AF65-F5344CB8AC3E}">
        <p14:creationId xmlns:p14="http://schemas.microsoft.com/office/powerpoint/2010/main" val="18906542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You can use Amazon API Gateway to provide the API layer for your applications. </a:t>
            </a:r>
            <a:r>
              <a:rPr lang="en-US" dirty="0"/>
              <a:t>Here is an example of </a:t>
            </a:r>
            <a:r>
              <a:rPr lang="en-US" baseline="0" dirty="0"/>
              <a:t>a common architecture with Amazon API Gateway. </a:t>
            </a:r>
          </a:p>
          <a:p>
            <a:pPr marL="0" indent="0">
              <a:buFontTx/>
              <a:buNone/>
            </a:pPr>
            <a:endParaRPr lang="en-US" baseline="0" dirty="0"/>
          </a:p>
          <a:p>
            <a:r>
              <a:rPr lang="en-US" sz="1100" b="0" kern="1200" dirty="0">
                <a:solidFill>
                  <a:schemeClr val="tx1"/>
                </a:solidFill>
                <a:effectLst/>
                <a:ea typeface="+mn-ea"/>
                <a:cs typeface="+mn-cs"/>
              </a:rPr>
              <a:t>In this example, front-end client applications and application services send traffic to API Gateway over the internet. Often, Amazon CloudFront is used to cache static content. API Gateway abstracts and exposes APIs that can call various backend applications. These applications include Lambda functions, Docker containers running on EC2 instances, virtual private clouds (VPCs), or any publicly accessible endpoint. If necessary, API Gateway can cache the response. Finally, all the API calls can be monitored with Amazon CloudWatch.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sz="1100" kern="1200" dirty="0">
                <a:solidFill>
                  <a:schemeClr val="tx1"/>
                </a:solidFill>
                <a:effectLst/>
                <a:ea typeface="+mn-ea"/>
                <a:cs typeface="+mn-cs"/>
              </a:rPr>
              <a:t>You can use API Gateway with other AWS managed services to build serverless backends for your applications. For example, API Gateway can proxy requests to Lambda functions that run </a:t>
            </a:r>
            <a:r>
              <a:rPr lang="en-US" sz="1100" b="0" kern="1200" dirty="0">
                <a:solidFill>
                  <a:schemeClr val="tx1"/>
                </a:solidFill>
                <a:effectLst/>
                <a:ea typeface="+mn-ea"/>
                <a:cs typeface="+mn-cs"/>
              </a:rPr>
              <a:t>your code and generate responses. You can even create APIs that proxy requests to other AWS services, such as Amazon Simple Storage Service (Amazon S3), without having to write any code. You can get production-scale backends running more quickly because you have less code to write, and you also offloaded operational burden to the AWS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an example of how to use API Gateway with AWS Lambda, see this </a:t>
            </a:r>
            <a:r>
              <a:rPr lang="en-US" sz="1100" dirty="0">
                <a:ea typeface="Amazon Ember Light" panose="020B0403020204020204" pitchFamily="34" charset="0"/>
                <a:cs typeface="Amazon Ember Light" panose="020B0403020204020204" pitchFamily="34" charset="0"/>
                <a:hlinkClick r:id="rId3"/>
              </a:rPr>
              <a:t>AWS blog post</a:t>
            </a:r>
            <a:r>
              <a:rPr lang="en-US" baseline="0" dirty="0"/>
              <a:t>. </a:t>
            </a:r>
            <a:endParaRPr lang="en-US" dirty="0"/>
          </a:p>
        </p:txBody>
      </p:sp>
    </p:spTree>
    <p:extLst>
      <p:ext uri="{BB962C8B-B14F-4D97-AF65-F5344CB8AC3E}">
        <p14:creationId xmlns:p14="http://schemas.microsoft.com/office/powerpoint/2010/main" val="9853672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Amazon API Gateway is deeply integrated with AWS Lambda. This example shows how the two services can be used together in an architecture for a RESTful microservice application.</a:t>
            </a:r>
          </a:p>
          <a:p>
            <a:endParaRPr lang="en-US" dirty="0">
              <a:latin typeface="Calibri" panose="020F0502020204030204" pitchFamily="34" charset="0"/>
            </a:endParaRPr>
          </a:p>
          <a:p>
            <a:r>
              <a:rPr lang="en-US" dirty="0">
                <a:latin typeface="Calibri" panose="020F0502020204030204" pitchFamily="34" charset="0"/>
              </a:rPr>
              <a:t>In this example, customers can use your microservice by making HTTP API calls. Amazon API Gateway hosts RESTful HTTP requests from and responses to your customers. In this scenario, API Gateway provides built-in authorization, throttling, security, fault tolerance, request-response mapping, and performance optimizations. AWS Lambda contains the business logic to process incoming API calls and uses DynamoDB as a persistent storage. Amazon DynamoDB persistently stores microservice data and scales based on demand. Because microservices are designed to do one thing well, a schemaless NoSQL data store is regularly incorporated.</a:t>
            </a:r>
          </a:p>
        </p:txBody>
      </p:sp>
    </p:spTree>
    <p:extLst>
      <p:ext uri="{BB962C8B-B14F-4D97-AF65-F5344CB8AC3E}">
        <p14:creationId xmlns:p14="http://schemas.microsoft.com/office/powerpoint/2010/main" val="2120971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Consider yet another example of how Amazon API Gateway can be used with Lambda in a serverless architecture as the gateway to the backend for a mobile application. Mobile apps are expected to have a fast, consistent, and feature-rich user experience, and they often have a global footprint. Further, mobile user patterns are dynamic, with unpredictable peak usage. Mobile apps require a rich set of mobile services that work together seamlessly without sacrificing control and flexibility of the backend infrastructure.</a:t>
            </a:r>
          </a:p>
          <a:p>
            <a:endParaRPr lang="en-US" dirty="0">
              <a:latin typeface="Calibri" panose="020F0502020204030204" pitchFamily="34" charset="0"/>
            </a:endParaRPr>
          </a:p>
          <a:p>
            <a:r>
              <a:rPr lang="en-US" dirty="0">
                <a:latin typeface="Calibri" panose="020F0502020204030204" pitchFamily="34" charset="0"/>
              </a:rPr>
              <a:t>In this example, a mobile app sends a request to Amazon API Gateway, which forwards the request to a Lambda function that calls Amazon Cognito and AWS Security Token Service (AWS STS) to manage identity. Amazon Cognito authenticates users of your mobile app through external identity providers (IdPs) that support Security Assertion Markup Language (SAML) or OpenID Connect, social IdPs (for example, Facebook, Twitter, Amazon), and custom IdPs. After the identity of the mobile user is confirmed, another Lambda function runs the core business logic of the app.</a:t>
            </a:r>
          </a:p>
        </p:txBody>
      </p:sp>
    </p:spTree>
    <p:extLst>
      <p:ext uri="{BB962C8B-B14F-4D97-AF65-F5344CB8AC3E}">
        <p14:creationId xmlns:p14="http://schemas.microsoft.com/office/powerpoint/2010/main" val="5691406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Amazon API Gateway is a fully managed service that enables you to create, publish, maintain, monitor, and secure APIs at any scale. </a:t>
            </a:r>
          </a:p>
          <a:p>
            <a:pPr marL="171450" indent="-171450">
              <a:buFont typeface="Arial" panose="020B0604020202020204" pitchFamily="34" charset="0"/>
              <a:buChar char="•"/>
            </a:pPr>
            <a:r>
              <a:rPr lang="en-US" dirty="0"/>
              <a:t>Amazon API Gateway acts as an entry point to backend resources for your applications. It abstracts and exposes APIs that can call various backend applications. These applications include Lambda functions, Docker containers that run on EC2 instances, VPCs, or any publicly accessible endpoint. </a:t>
            </a:r>
          </a:p>
          <a:p>
            <a:pPr marL="171450" indent="-171450">
              <a:buFont typeface="Arial" panose="020B0604020202020204" pitchFamily="34" charset="0"/>
              <a:buChar char="•"/>
            </a:pPr>
            <a:r>
              <a:rPr lang="en-US" dirty="0"/>
              <a:t>Amazon API Gateway is deeply integrated with Lambda.</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7449570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7: Orchestrating microservices with AWS Step Functions.</a:t>
            </a:r>
          </a:p>
        </p:txBody>
      </p:sp>
    </p:spTree>
    <p:extLst>
      <p:ext uri="{BB962C8B-B14F-4D97-AF65-F5344CB8AC3E}">
        <p14:creationId xmlns:p14="http://schemas.microsoft.com/office/powerpoint/2010/main" val="1547646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0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application grows in size, the number of components increases, and many patterns of which tasks to run and in which order are possible. Consider a microservice application that is built by using Lambda functions, for example. You might want to invoke a Lambda function immediately after another function, and only if the first function runs successfully. You might want two functions to be invoked in parallel and then feed the combined results into a third function. Or you might want to choose which of two functions is invoked based on the output of another function.</a:t>
            </a:r>
            <a:endParaRPr lang="en-US" dirty="0"/>
          </a:p>
          <a:p>
            <a:endParaRPr lang="en-US" dirty="0"/>
          </a:p>
          <a:p>
            <a:r>
              <a:rPr lang="en-US" dirty="0"/>
              <a:t>Function invocation can result in an error for several reasons. Your code might raise an exception, time out, or run out of memory. The runtime that runs your code might encounter an error and stop. When an error occurs, your code might have run completely, partially, or not at all. In most cases, the client or service that invokes your function retries if it encounters an error, so your code must be able to process the same event repeatedly without unwanted effects. If your function manages resources or writes to a database, you must handle cases where the same request is made several times. </a:t>
            </a:r>
          </a:p>
          <a:p>
            <a:endParaRPr lang="en-US" b="0" i="0" u="none" strike="noStrike" kern="1200" baseline="0" dirty="0">
              <a:solidFill>
                <a:schemeClr val="tx1"/>
              </a:solidFill>
              <a:latin typeface="+mn-lt"/>
              <a:ea typeface="+mn-ea"/>
              <a:cs typeface="+mn-cs"/>
            </a:endParaRPr>
          </a:p>
          <a:p>
            <a:r>
              <a:rPr lang="en-US" b="0" i="0" u="none" strike="noStrike" kern="1200" baseline="0" dirty="0">
                <a:solidFill>
                  <a:schemeClr val="tx1"/>
                </a:solidFill>
                <a:latin typeface="+mn-lt"/>
                <a:ea typeface="+mn-ea"/>
                <a:cs typeface="+mn-cs"/>
              </a:rPr>
              <a:t>You need a way to coordinate the components of your application. This coordination layer must be able to scale automatically in response to changing workloads, and handle errors and timeouts. It must also </a:t>
            </a:r>
            <a:r>
              <a:rPr lang="en-US" dirty="0"/>
              <a:t>maintain the state of your application while it is running, such as tracking which step is currently running and storing data that is moving between the steps of your workflow</a:t>
            </a:r>
            <a:r>
              <a:rPr lang="en-US" b="0" i="0" u="none" strike="noStrike" kern="1200" baseline="0" dirty="0">
                <a:solidFill>
                  <a:schemeClr val="tx1"/>
                </a:solidFill>
                <a:latin typeface="+mn-lt"/>
                <a:ea typeface="+mn-ea"/>
                <a:cs typeface="+mn-cs"/>
              </a:rPr>
              <a:t>. These features help you build and operate your applications. You also want visibility into your application so that you can troubleshoot errors and track performance.</a:t>
            </a:r>
          </a:p>
        </p:txBody>
      </p:sp>
    </p:spTree>
    <p:extLst>
      <p:ext uri="{BB962C8B-B14F-4D97-AF65-F5344CB8AC3E}">
        <p14:creationId xmlns:p14="http://schemas.microsoft.com/office/powerpoint/2010/main" val="217593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Amazon Ember Light" panose="020B0403020204020204" pitchFamily="34" charset="0"/>
                <a:cs typeface="Amazon Ember Light" panose="020B0403020204020204" pitchFamily="34" charset="0"/>
                <a:hlinkClick r:id="rId3"/>
              </a:rPr>
              <a:t>AWS Step Functions</a:t>
            </a:r>
            <a:r>
              <a:rPr lang="en-US" baseline="0" dirty="0"/>
              <a:t> is a web service that enables you to coordinate components of distributed applications and microservices by using visual workflows. Step Functions provides a reliable way to coordinate components and step through the functions of your application. Step Functions offers a graphical console so that you can visualize the components of your application as a series of steps. It automatically triggers and tracks each step, and it also retries when there are errors, so your </a:t>
            </a:r>
            <a:r>
              <a:rPr lang="en-US" baseline="0"/>
              <a:t>application runs </a:t>
            </a:r>
            <a:r>
              <a:rPr lang="en-US" baseline="0" dirty="0"/>
              <a:t>in order and as expected. Step Functions logs the state of each step, so you can diagnose and debug problems quickly.</a:t>
            </a:r>
          </a:p>
        </p:txBody>
      </p:sp>
    </p:spTree>
    <p:extLst>
      <p:ext uri="{BB962C8B-B14F-4D97-AF65-F5344CB8AC3E}">
        <p14:creationId xmlns:p14="http://schemas.microsoft.com/office/powerpoint/2010/main" val="25857017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Step Functions manages the logic of your application for you.</a:t>
            </a:r>
            <a:r>
              <a:rPr lang="en-US" baseline="0" dirty="0"/>
              <a:t> It</a:t>
            </a:r>
            <a:r>
              <a:rPr lang="en-US" dirty="0"/>
              <a:t> implements basic primitives, such as running tasks sequentially or in parallel, branching, and timeouts. This technique removes extra code that might be repeated in your microservices and functions.</a:t>
            </a:r>
            <a:r>
              <a:rPr lang="en-US" baseline="0" dirty="0"/>
              <a:t> </a:t>
            </a:r>
            <a:r>
              <a:rPr lang="en-US" dirty="0"/>
              <a:t>AWS Step Functions automatically handles errors and exceptions with built-in try-catch and retry, whether the task takes seconds or months to complete. You can automatically retry failed or timed-out tasks. You can respond differently to different types of errors and recover gracefully by falling back to designated cleanup and recovery code.</a:t>
            </a:r>
            <a:endParaRPr lang="en-US" baseline="0" dirty="0"/>
          </a:p>
        </p:txBody>
      </p:sp>
    </p:spTree>
    <p:extLst>
      <p:ext uri="{BB962C8B-B14F-4D97-AF65-F5344CB8AC3E}">
        <p14:creationId xmlns:p14="http://schemas.microsoft.com/office/powerpoint/2010/main" val="10957791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AWS Step Functions enables you to create and automate your own state machines within the AWS environment by using the JSON-based Amazon States Language. This language contains a structure that is made of various states, tasks, choices, error handling and more.</a:t>
            </a:r>
          </a:p>
          <a:p>
            <a:endParaRPr lang="en-US" kern="1200" dirty="0">
              <a:solidFill>
                <a:schemeClr val="tx1"/>
              </a:solidFill>
              <a:effectLst/>
              <a:ea typeface="+mn-ea"/>
              <a:cs typeface="+mn-cs"/>
            </a:endParaRPr>
          </a:p>
          <a:p>
            <a:r>
              <a:rPr lang="en-US" kern="1200" dirty="0">
                <a:solidFill>
                  <a:schemeClr val="tx1"/>
                </a:solidFill>
                <a:effectLst/>
                <a:ea typeface="+mn-ea"/>
                <a:cs typeface="+mn-cs"/>
              </a:rPr>
              <a:t>A </a:t>
            </a:r>
            <a:r>
              <a:rPr lang="en-US" i="1" kern="1200" dirty="0">
                <a:solidFill>
                  <a:schemeClr val="tx1"/>
                </a:solidFill>
                <a:effectLst/>
                <a:ea typeface="+mn-ea"/>
                <a:cs typeface="+mn-cs"/>
              </a:rPr>
              <a:t>state machine </a:t>
            </a:r>
            <a:r>
              <a:rPr lang="en-US" kern="1200" dirty="0">
                <a:solidFill>
                  <a:schemeClr val="tx1"/>
                </a:solidFill>
                <a:effectLst/>
                <a:ea typeface="+mn-ea"/>
                <a:cs typeface="+mn-cs"/>
              </a:rPr>
              <a:t>is collection of states that can do work. </a:t>
            </a:r>
          </a:p>
          <a:p>
            <a:r>
              <a:rPr lang="en-US" kern="1200" dirty="0">
                <a:solidFill>
                  <a:schemeClr val="tx1"/>
                </a:solidFill>
                <a:effectLs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 common example of a state machine</a:t>
            </a:r>
            <a:r>
              <a:rPr lang="en-US" kern="1200" baseline="0" dirty="0">
                <a:solidFill>
                  <a:schemeClr val="tx1"/>
                </a:solidFill>
                <a:effectLst/>
                <a:ea typeface="+mn-ea"/>
                <a:cs typeface="+mn-cs"/>
              </a:rPr>
              <a:t> </a:t>
            </a:r>
            <a:r>
              <a:rPr lang="en-US" kern="1200" dirty="0">
                <a:solidFill>
                  <a:schemeClr val="tx1"/>
                </a:solidFill>
                <a:effectLst/>
                <a:ea typeface="+mn-ea"/>
                <a:cs typeface="+mn-cs"/>
              </a:rPr>
              <a:t>is a soda vending </a:t>
            </a:r>
            <a:r>
              <a:rPr lang="en-US" b="0" kern="1200" dirty="0">
                <a:solidFill>
                  <a:schemeClr val="tx1"/>
                </a:solidFill>
                <a:effectLst/>
                <a:ea typeface="+mn-ea"/>
                <a:cs typeface="+mn-cs"/>
              </a:rPr>
              <a:t>machine. </a:t>
            </a:r>
            <a:r>
              <a:rPr lang="en-US" sz="1100" b="0" kern="1200" dirty="0">
                <a:solidFill>
                  <a:schemeClr val="tx1"/>
                </a:solidFill>
                <a:effectLst/>
                <a:ea typeface="+mn-ea"/>
                <a:cs typeface="+mn-cs"/>
              </a:rPr>
              <a:t>The machine starts in the operating state (waiting for a transaction), and then moves to soda selection when money is added. Next, it enters a vending state, where soda is deployed to the customer. After completion, the state returns back to operating.</a:t>
            </a: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2221524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 finite state machine can express an algorithm as a number of states, their relationships, and their input and output. </a:t>
            </a:r>
            <a:r>
              <a:rPr lang="en-US" sz="1100" b="0" i="1" kern="1200" dirty="0">
                <a:solidFill>
                  <a:schemeClr val="tx1"/>
                </a:solidFill>
                <a:effectLst/>
                <a:latin typeface="+mn-lt"/>
                <a:ea typeface="+mn-ea"/>
                <a:cs typeface="+mn-cs"/>
              </a:rPr>
              <a:t>States</a:t>
            </a:r>
            <a:r>
              <a:rPr lang="en-US" sz="1100" b="0" i="0" kern="1200" dirty="0">
                <a:solidFill>
                  <a:schemeClr val="tx1"/>
                </a:solidFill>
                <a:effectLst/>
                <a:latin typeface="+mn-lt"/>
                <a:ea typeface="+mn-ea"/>
                <a:cs typeface="+mn-cs"/>
              </a:rPr>
              <a:t> are elements in your state machine. Individual states can make decisions based on their input, perform actions, and pass output to other states. </a:t>
            </a:r>
          </a:p>
          <a:p>
            <a:endParaRPr lang="en-US" sz="1100" b="0" i="0" kern="1200" dirty="0">
              <a:solidFill>
                <a:schemeClr val="tx1"/>
              </a:solidFill>
              <a:effectLst/>
            </a:endParaRPr>
          </a:p>
        </p:txBody>
      </p:sp>
    </p:spTree>
    <p:extLst>
      <p:ext uri="{BB962C8B-B14F-4D97-AF65-F5344CB8AC3E}">
        <p14:creationId xmlns:p14="http://schemas.microsoft.com/office/powerpoint/2010/main" val="369798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effectLst/>
                <a:latin typeface="+mn-lt"/>
                <a:ea typeface="+mn-ea"/>
                <a:cs typeface="+mn-cs"/>
              </a:rPr>
              <a:t>Microservices are an architectural and organizational approach to software development where applications are composed of independent services that communicate over well-defined application programming interfaces (APIs). This approach is designed to speed up deployment cycles.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effectLst/>
                <a:latin typeface="+mn-lt"/>
                <a:ea typeface="+mn-ea"/>
                <a:cs typeface="+mn-cs"/>
              </a:rPr>
              <a:t>The microservices approach fosters innovation and ownership, and improves the maintainability and scalability of software applications. </a:t>
            </a:r>
          </a:p>
        </p:txBody>
      </p:sp>
    </p:spTree>
    <p:extLst>
      <p:ext uri="{BB962C8B-B14F-4D97-AF65-F5344CB8AC3E}">
        <p14:creationId xmlns:p14="http://schemas.microsoft.com/office/powerpoint/2010/main" val="35817978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rPr>
              <a:t>States can perform various functions in your state machine:</a:t>
            </a:r>
          </a:p>
          <a:p>
            <a:endParaRPr lang="en-US" sz="1100" b="0" i="0" kern="1200" dirty="0">
              <a:solidFill>
                <a:schemeClr val="tx1"/>
              </a:solidFill>
              <a:effectLst/>
            </a:endParaRPr>
          </a:p>
          <a:p>
            <a:pPr marL="171450" indent="-171450">
              <a:buFont typeface="Arial" panose="020B0604020202020204" pitchFamily="34" charset="0"/>
              <a:buChar char="•"/>
            </a:pPr>
            <a:r>
              <a:rPr lang="en-US" sz="1100" b="0" i="0" kern="1200" dirty="0">
                <a:solidFill>
                  <a:schemeClr val="tx1"/>
                </a:solidFill>
                <a:effectLst/>
              </a:rPr>
              <a:t>Do some work in your state machine (a </a:t>
            </a:r>
            <a:r>
              <a:rPr lang="en-US" sz="1100" b="0" i="1" kern="1200" dirty="0">
                <a:solidFill>
                  <a:schemeClr val="tx1"/>
                </a:solidFill>
                <a:effectLst/>
              </a:rPr>
              <a:t>Task</a:t>
            </a:r>
            <a:r>
              <a:rPr lang="en-US" sz="1100" b="0" i="0" kern="1200" dirty="0">
                <a:solidFill>
                  <a:schemeClr val="tx1"/>
                </a:solidFill>
                <a:effectLst/>
              </a:rPr>
              <a:t> state)</a:t>
            </a:r>
          </a:p>
          <a:p>
            <a:pPr marL="171450" indent="-171450">
              <a:buFont typeface="Arial" panose="020B0604020202020204" pitchFamily="34" charset="0"/>
              <a:buChar char="•"/>
            </a:pPr>
            <a:r>
              <a:rPr lang="en-US" sz="1100" b="0" i="0" kern="1200" dirty="0">
                <a:solidFill>
                  <a:schemeClr val="tx1"/>
                </a:solidFill>
                <a:effectLst/>
              </a:rPr>
              <a:t>Make a choice between branches of state machines to run (a </a:t>
            </a:r>
            <a:r>
              <a:rPr lang="en-US" sz="1100" b="0" i="1" kern="1200" dirty="0">
                <a:solidFill>
                  <a:schemeClr val="tx1"/>
                </a:solidFill>
                <a:effectLst/>
              </a:rPr>
              <a:t>Choice</a:t>
            </a:r>
            <a:r>
              <a:rPr lang="en-US" sz="1100" b="0" i="0" kern="1200" dirty="0">
                <a:solidFill>
                  <a:schemeClr val="tx1"/>
                </a:solidFill>
                <a:effectLst/>
              </a:rPr>
              <a:t> state)</a:t>
            </a:r>
          </a:p>
          <a:p>
            <a:pPr marL="171450" indent="-171450">
              <a:buFont typeface="Arial" panose="020B0604020202020204" pitchFamily="34" charset="0"/>
              <a:buChar char="•"/>
            </a:pPr>
            <a:r>
              <a:rPr lang="en-US" sz="1100" b="0" i="0" kern="1200" dirty="0">
                <a:solidFill>
                  <a:schemeClr val="tx1"/>
                </a:solidFill>
                <a:effectLst/>
              </a:rPr>
              <a:t>Stop an running state machine with a failure or success (a </a:t>
            </a:r>
            <a:r>
              <a:rPr lang="en-US" sz="1100" b="0" i="1" kern="1200" dirty="0">
                <a:solidFill>
                  <a:schemeClr val="tx1"/>
                </a:solidFill>
                <a:effectLst/>
              </a:rPr>
              <a:t>Fail</a:t>
            </a:r>
            <a:r>
              <a:rPr lang="en-US" sz="1100" b="0" i="0" kern="1200" dirty="0">
                <a:solidFill>
                  <a:schemeClr val="tx1"/>
                </a:solidFill>
                <a:effectLst/>
              </a:rPr>
              <a:t> state or </a:t>
            </a:r>
            <a:r>
              <a:rPr lang="en-US" sz="1100" b="0" i="1" kern="1200" dirty="0">
                <a:solidFill>
                  <a:schemeClr val="tx1"/>
                </a:solidFill>
                <a:effectLst/>
              </a:rPr>
              <a:t>Succeed</a:t>
            </a:r>
            <a:r>
              <a:rPr lang="en-US" sz="1100" b="0" i="0" kern="1200" dirty="0">
                <a:solidFill>
                  <a:schemeClr val="tx1"/>
                </a:solidFill>
                <a:effectLst/>
              </a:rPr>
              <a:t> state)</a:t>
            </a:r>
          </a:p>
          <a:p>
            <a:pPr marL="171450" indent="-171450">
              <a:buFont typeface="Arial" panose="020B0604020202020204" pitchFamily="34" charset="0"/>
              <a:buChar char="•"/>
            </a:pPr>
            <a:r>
              <a:rPr lang="en-US" sz="1100" b="0" i="0" kern="1200" dirty="0">
                <a:solidFill>
                  <a:schemeClr val="tx1"/>
                </a:solidFill>
                <a:effectLst/>
              </a:rPr>
              <a:t>Pass its input to its output or inject some fixed data (a </a:t>
            </a:r>
            <a:r>
              <a:rPr lang="en-US" sz="1100" b="0" i="1" kern="1200" dirty="0">
                <a:solidFill>
                  <a:schemeClr val="tx1"/>
                </a:solidFill>
                <a:effectLst/>
              </a:rPr>
              <a:t>Pass</a:t>
            </a:r>
            <a:r>
              <a:rPr lang="en-US" sz="1100" b="0" i="0" kern="1200" dirty="0">
                <a:solidFill>
                  <a:schemeClr val="tx1"/>
                </a:solidFill>
                <a:effectLst/>
              </a:rPr>
              <a:t> state)</a:t>
            </a:r>
          </a:p>
          <a:p>
            <a:pPr marL="171450" indent="-171450">
              <a:buFont typeface="Arial" panose="020B0604020202020204" pitchFamily="34" charset="0"/>
              <a:buChar char="•"/>
            </a:pPr>
            <a:r>
              <a:rPr lang="en-US" sz="1100" b="0" i="0" kern="1200" dirty="0">
                <a:solidFill>
                  <a:schemeClr val="tx1"/>
                </a:solidFill>
                <a:effectLst/>
              </a:rPr>
              <a:t>Provide a delay for a certain amount of time or until a specified time</a:t>
            </a:r>
            <a:r>
              <a:rPr lang="en-US" sz="1100" b="0" i="0" kern="1200" baseline="0" dirty="0">
                <a:solidFill>
                  <a:schemeClr val="tx1"/>
                </a:solidFill>
                <a:effectLst/>
              </a:rPr>
              <a:t> and </a:t>
            </a:r>
            <a:r>
              <a:rPr lang="en-US" sz="1100" b="0" i="0" kern="1200" dirty="0">
                <a:solidFill>
                  <a:schemeClr val="tx1"/>
                </a:solidFill>
                <a:effectLst/>
              </a:rPr>
              <a:t>date (a </a:t>
            </a:r>
            <a:r>
              <a:rPr lang="en-US" sz="1100" b="0" i="1" kern="1200" dirty="0">
                <a:solidFill>
                  <a:schemeClr val="tx1"/>
                </a:solidFill>
                <a:effectLst/>
              </a:rPr>
              <a:t>Wait</a:t>
            </a:r>
            <a:r>
              <a:rPr lang="en-US" sz="1100" b="0" i="0" kern="1200" dirty="0">
                <a:solidFill>
                  <a:schemeClr val="tx1"/>
                </a:solidFill>
                <a:effectLst/>
              </a:rPr>
              <a:t> state)</a:t>
            </a:r>
          </a:p>
          <a:p>
            <a:pPr marL="171450" indent="-171450">
              <a:buFont typeface="Arial" panose="020B0604020202020204" pitchFamily="34" charset="0"/>
              <a:buChar char="•"/>
            </a:pPr>
            <a:r>
              <a:rPr lang="en-US" sz="1100" b="0" i="0" kern="1200" dirty="0">
                <a:solidFill>
                  <a:schemeClr val="tx1"/>
                </a:solidFill>
                <a:effectLst/>
              </a:rPr>
              <a:t>Begin parallel branches to run in your state machine (a </a:t>
            </a:r>
            <a:r>
              <a:rPr lang="en-US" sz="1100" b="0" i="1" kern="1200" dirty="0">
                <a:solidFill>
                  <a:schemeClr val="tx1"/>
                </a:solidFill>
                <a:effectLst/>
              </a:rPr>
              <a:t>Parallel</a:t>
            </a:r>
            <a:r>
              <a:rPr lang="en-US" sz="1100" b="0" i="0" kern="1200" dirty="0">
                <a:solidFill>
                  <a:schemeClr val="tx1"/>
                </a:solidFill>
                <a:effectLst/>
              </a:rPr>
              <a:t> state)</a:t>
            </a:r>
          </a:p>
          <a:p>
            <a:pPr marL="171450" indent="-171450">
              <a:buFont typeface="Arial" panose="020B0604020202020204" pitchFamily="34" charset="0"/>
              <a:buChar char="•"/>
            </a:pPr>
            <a:r>
              <a:rPr lang="en-US" sz="1100" b="0" i="0" kern="1200" dirty="0">
                <a:solidFill>
                  <a:schemeClr val="tx1"/>
                </a:solidFill>
                <a:effectLst/>
              </a:rPr>
              <a:t>Dynamically iterate steps (a </a:t>
            </a:r>
            <a:r>
              <a:rPr lang="en-US" sz="1100" b="0" i="1" kern="1200" dirty="0">
                <a:solidFill>
                  <a:schemeClr val="tx1"/>
                </a:solidFill>
                <a:effectLst/>
              </a:rPr>
              <a:t>Map</a:t>
            </a:r>
            <a:r>
              <a:rPr lang="en-US" sz="1100" b="0" i="0" kern="1200" dirty="0">
                <a:solidFill>
                  <a:schemeClr val="tx1"/>
                </a:solidFill>
                <a:effectLst/>
              </a:rPr>
              <a:t> state)</a:t>
            </a:r>
          </a:p>
          <a:p>
            <a:pPr marL="171450" indent="-171450">
              <a:buFont typeface="Arial" panose="020B0604020202020204" pitchFamily="34" charset="0"/>
              <a:buChar char="•"/>
            </a:pPr>
            <a:endParaRPr lang="en-US" sz="11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a:solidFill>
                  <a:schemeClr val="tx1"/>
                </a:solidFill>
                <a:effectLst/>
              </a:rPr>
              <a:t>For more information about state types, see </a:t>
            </a:r>
            <a:r>
              <a:rPr lang="en-US" sz="1100" dirty="0">
                <a:ea typeface="Amazon Ember Light" panose="020B0403020204020204" pitchFamily="34" charset="0"/>
                <a:cs typeface="Amazon Ember Light" panose="020B0403020204020204" pitchFamily="34" charset="0"/>
                <a:hlinkClick r:id="rId3"/>
              </a:rPr>
              <a:t>States</a:t>
            </a:r>
            <a:r>
              <a:rPr lang="en-US" sz="1100" b="0" i="0" kern="1200" dirty="0">
                <a:solidFill>
                  <a:schemeClr val="tx1"/>
                </a:solidFill>
                <a:effectLst/>
                <a:ea typeface="Amazon Ember Light" panose="020B0403020204020204" pitchFamily="34" charset="0"/>
                <a:cs typeface="Amazon Ember Light" panose="020B0403020204020204" pitchFamily="34" charset="0"/>
              </a:rPr>
              <a:t> </a:t>
            </a:r>
            <a:r>
              <a:rPr lang="en-US" sz="1100" b="0" i="0" kern="1200" dirty="0">
                <a:solidFill>
                  <a:schemeClr val="tx1"/>
                </a:solidFill>
                <a:effectLst/>
              </a:rPr>
              <a:t>in the AWS Documentation.</a:t>
            </a:r>
            <a:endParaRPr lang="en-US" dirty="0"/>
          </a:p>
        </p:txBody>
      </p:sp>
    </p:spTree>
    <p:extLst>
      <p:ext uri="{BB962C8B-B14F-4D97-AF65-F5344CB8AC3E}">
        <p14:creationId xmlns:p14="http://schemas.microsoft.com/office/powerpoint/2010/main" val="1855784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rPr>
              <a:t>You define state machines by using the Amazon States Language.</a:t>
            </a:r>
            <a:r>
              <a:rPr lang="en-US" sz="1100" kern="1200" baseline="0" dirty="0">
                <a:solidFill>
                  <a:schemeClr val="tx1"/>
                </a:solidFill>
                <a:effectLst/>
              </a:rPr>
              <a:t> The Amazon States Language is a JSON-based, structured language. </a:t>
            </a:r>
            <a:r>
              <a:rPr lang="en-US" dirty="0"/>
              <a:t>AWS Step Functions then represents the JSON structure in a real-time graphical view. In this way, you can</a:t>
            </a:r>
            <a:r>
              <a:rPr lang="en-US" sz="1100" kern="1200" baseline="0" dirty="0">
                <a:solidFill>
                  <a:schemeClr val="tx1"/>
                </a:solidFill>
                <a:effectLst/>
              </a:rPr>
              <a:t> visualize your state machine directly in the Step Functions console.</a:t>
            </a:r>
          </a:p>
          <a:p>
            <a:endParaRPr lang="en-US" sz="1100" b="0" kern="1200" baseline="0" dirty="0">
              <a:solidFill>
                <a:schemeClr val="tx1"/>
              </a:solidFill>
              <a:effectLst/>
              <a:ea typeface="+mn-ea"/>
              <a:cs typeface="+mn-cs"/>
            </a:endParaRPr>
          </a:p>
          <a:p>
            <a:r>
              <a:rPr lang="en-US" sz="1100" b="0" kern="1200" baseline="0" dirty="0">
                <a:solidFill>
                  <a:schemeClr val="tx1"/>
                </a:solidFill>
                <a:effectLst/>
                <a:ea typeface="+mn-ea"/>
                <a:cs typeface="+mn-cs"/>
              </a:rPr>
              <a:t>Here, you see an example of a state machine with two task state types. </a:t>
            </a:r>
          </a:p>
          <a:p>
            <a:endParaRPr lang="en-US" sz="1100" b="0" kern="1200" baseline="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baseline="0" dirty="0">
                <a:solidFill>
                  <a:schemeClr val="tx1"/>
                </a:solidFill>
                <a:effectLst/>
                <a:ea typeface="+mn-ea"/>
                <a:cs typeface="+mn-cs"/>
              </a:rPr>
              <a:t>For more information about the Amazon States Language, see the </a:t>
            </a:r>
            <a:r>
              <a:rPr lang="en-US" sz="1100" dirty="0">
                <a:ea typeface="Amazon Ember Light" panose="020B0403020204020204" pitchFamily="34" charset="0"/>
                <a:cs typeface="Amazon Ember Light" panose="020B0403020204020204" pitchFamily="34" charset="0"/>
                <a:hlinkClick r:id="rId3"/>
              </a:rPr>
              <a:t>AWS Documentation</a:t>
            </a:r>
            <a:r>
              <a:rPr lang="en-US" sz="1100" b="0" kern="1200" baseline="0" dirty="0">
                <a:solidFill>
                  <a:schemeClr val="tx1"/>
                </a:solidFill>
                <a:effectLst/>
                <a:ea typeface="+mn-ea"/>
                <a:cs typeface="+mn-cs"/>
              </a:rPr>
              <a:t>.</a:t>
            </a:r>
          </a:p>
        </p:txBody>
      </p:sp>
    </p:spTree>
    <p:extLst>
      <p:ext uri="{BB962C8B-B14F-4D97-AF65-F5344CB8AC3E}">
        <p14:creationId xmlns:p14="http://schemas.microsoft.com/office/powerpoint/2010/main" val="34106002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This architecture diagram shows an example use case for AWS Step Functions in a video-on-demand (VOD) solution. Another key component in this architecture is</a:t>
            </a:r>
            <a:r>
              <a:rPr lang="en-US" dirty="0"/>
              <a:t> AWS Elemental MediaConvert, which is a file-based video transcoding service with broadcast-grade features. It enables you to create VOD content for broadcast and multiscreen delivery at scale.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In this solution, source videos and metadata files are ingested and processed for playback on a wide range of devices.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a typeface="+mn-ea"/>
              <a:cs typeface="+mn-cs"/>
            </a:endParaRP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Step Functions creates </a:t>
            </a:r>
            <a:r>
              <a:rPr lang="en-US" b="1" dirty="0"/>
              <a:t>Ingest</a:t>
            </a:r>
            <a:r>
              <a:rPr lang="en-US" dirty="0"/>
              <a:t>, </a:t>
            </a:r>
            <a:r>
              <a:rPr lang="en-US" b="1" dirty="0"/>
              <a:t>Process</a:t>
            </a:r>
            <a:r>
              <a:rPr lang="en-US" dirty="0"/>
              <a:t>, and </a:t>
            </a:r>
            <a:r>
              <a:rPr lang="en-US" b="1" dirty="0"/>
              <a:t>Publish</a:t>
            </a:r>
            <a:r>
              <a:rPr lang="en-US" dirty="0"/>
              <a:t> step functions.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Lambda functions perform the work of each step and process error messages.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S3 buckets store source and destination media files.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CloudWatch is used for logging.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CloudWatch event rules for AWS Elemental MediaConvert notifications.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Amazon DynamoDB table stores data captured through the workflow.</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SNS topics send encoding, publishing, and error notifications. </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ea typeface="+mn-ea"/>
                <a:cs typeface="+mn-cs"/>
              </a:rPr>
              <a:t>The transcoded media files are stored for on-demand delivery to users through Amazon CloudFront.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For more information about this architecture, see </a:t>
            </a:r>
            <a:r>
              <a:rPr lang="en-US" sz="1100" dirty="0">
                <a:ea typeface="Amazon Ember Light" panose="020B0403020204020204" pitchFamily="34" charset="0"/>
                <a:cs typeface="Amazon Ember Light" panose="020B0403020204020204" pitchFamily="34" charset="0"/>
                <a:hlinkClick r:id="rId3"/>
              </a:rPr>
              <a:t>Architecture Overview</a:t>
            </a:r>
            <a:r>
              <a:rPr lang="en-US" b="0" i="0" kern="1200" dirty="0">
                <a:solidFill>
                  <a:schemeClr val="tx1"/>
                </a:solidFill>
                <a:effectLst/>
                <a:ea typeface="+mn-ea"/>
                <a:cs typeface="+mn-cs"/>
              </a:rPr>
              <a:t>.</a:t>
            </a:r>
          </a:p>
          <a:p>
            <a:endParaRPr lang="en-US" dirty="0"/>
          </a:p>
        </p:txBody>
      </p:sp>
    </p:spTree>
    <p:extLst>
      <p:ext uri="{BB962C8B-B14F-4D97-AF65-F5344CB8AC3E}">
        <p14:creationId xmlns:p14="http://schemas.microsoft.com/office/powerpoint/2010/main" val="28499323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AWS Step Functions is a web service that enables you to coordinate components of distributed applications and microservices by using visual workflows</a:t>
            </a:r>
          </a:p>
          <a:p>
            <a:pPr marL="171450" indent="-171450">
              <a:buFont typeface="Arial" panose="020B0604020202020204" pitchFamily="34" charset="0"/>
              <a:buChar char="•"/>
            </a:pPr>
            <a:r>
              <a:rPr lang="en-US" dirty="0"/>
              <a:t>AWS Step Functions enables you to create and automate your own state machines within the AWS environment</a:t>
            </a:r>
          </a:p>
          <a:p>
            <a:pPr marL="171450" indent="-171450">
              <a:buFont typeface="Arial" panose="020B0604020202020204" pitchFamily="34" charset="0"/>
              <a:buChar char="•"/>
            </a:pPr>
            <a:r>
              <a:rPr lang="en-US" dirty="0"/>
              <a:t>AWS Step Functions manages the logic of your application for you, and it implements basic primitives, such as sequential or parallel branches, and timeouts</a:t>
            </a:r>
          </a:p>
          <a:p>
            <a:pPr marL="171450" indent="-171450">
              <a:buFont typeface="Arial" panose="020B0604020202020204" pitchFamily="34" charset="0"/>
              <a:buChar char="•"/>
            </a:pPr>
            <a:r>
              <a:rPr lang="en-US" dirty="0"/>
              <a:t>You define state machines by using the Amazon States Language</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3784029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13 – Challenge Lab: </a:t>
            </a:r>
            <a:r>
              <a:rPr lang="en-US" sz="1100" dirty="0">
                <a:latin typeface="+mn-lt"/>
              </a:rPr>
              <a:t>Implementing a Serverless Architecture for the Café</a:t>
            </a:r>
            <a:r>
              <a:rPr lang="en-US" sz="1100" dirty="0"/>
              <a:t>.</a:t>
            </a:r>
          </a:p>
        </p:txBody>
      </p:sp>
    </p:spTree>
    <p:extLst>
      <p:ext uri="{BB962C8B-B14F-4D97-AF65-F5344CB8AC3E}">
        <p14:creationId xmlns:p14="http://schemas.microsoft.com/office/powerpoint/2010/main" val="2605919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Frank and Martha want to get daily reports via email about all the orders that were placed on the website. Frank wants to anticipate demand so he can bake the correct number of desserts going forward (reducing waste). Martha wants to identify any patterns in the café‘s business (analytics). Currently, Sof</a:t>
            </a:r>
            <a:r>
              <a:rPr lang="en-US" sz="1100" dirty="0">
                <a:ea typeface="Amazon Ember Light" panose="020B0403020204020204" pitchFamily="34" charset="0"/>
                <a:cs typeface="Amazon Ember Light" panose="020B0403020204020204" pitchFamily="34" charset="0"/>
              </a:rPr>
              <a:t>í</a:t>
            </a:r>
            <a:r>
              <a:rPr lang="en-US" dirty="0"/>
              <a:t>a has set up a </a:t>
            </a:r>
            <a:r>
              <a:rPr lang="en-US" dirty="0" err="1"/>
              <a:t>cron</a:t>
            </a:r>
            <a:r>
              <a:rPr lang="en-US" dirty="0"/>
              <a:t> job on the web server instance that sends these daily order report email messages to Frank and Martha. However, the </a:t>
            </a:r>
            <a:r>
              <a:rPr lang="en-US" dirty="0" err="1"/>
              <a:t>cron</a:t>
            </a:r>
            <a:r>
              <a:rPr lang="en-US" dirty="0"/>
              <a:t> job is resource-intensive and reduces the performance of the web server. </a:t>
            </a:r>
            <a:br>
              <a:rPr lang="en-US" dirty="0"/>
            </a:br>
            <a:br>
              <a:rPr lang="en-US" dirty="0"/>
            </a:br>
            <a:r>
              <a:rPr lang="en-US" dirty="0"/>
              <a:t>Olivia advises Sof</a:t>
            </a:r>
            <a:r>
              <a:rPr lang="en-US" sz="1100" dirty="0">
                <a:ea typeface="Amazon Ember Light" panose="020B0403020204020204" pitchFamily="34" charset="0"/>
                <a:cs typeface="Amazon Ember Light" panose="020B0403020204020204" pitchFamily="34" charset="0"/>
              </a:rPr>
              <a:t>í</a:t>
            </a:r>
            <a:r>
              <a:rPr lang="en-US" dirty="0"/>
              <a:t>a and Nikhil that non-business-critical reporting tasks should be kept separate. Sof</a:t>
            </a:r>
            <a:r>
              <a:rPr lang="en-US" sz="1100" dirty="0">
                <a:ea typeface="Amazon Ember Light" panose="020B0403020204020204" pitchFamily="34" charset="0"/>
                <a:cs typeface="Amazon Ember Light" panose="020B0403020204020204" pitchFamily="34" charset="0"/>
              </a:rPr>
              <a:t>í</a:t>
            </a:r>
            <a:r>
              <a:rPr lang="en-US" dirty="0"/>
              <a:t>a and Nikhil want to further decouple the architecture and move the </a:t>
            </a:r>
            <a:r>
              <a:rPr lang="en-US" dirty="0" err="1"/>
              <a:t>cron</a:t>
            </a:r>
            <a:r>
              <a:rPr lang="en-US" dirty="0"/>
              <a:t> job into a managed, serverless environment that will scale well and reduce costs.</a:t>
            </a:r>
          </a:p>
        </p:txBody>
      </p:sp>
    </p:spTree>
    <p:extLst>
      <p:ext uri="{BB962C8B-B14F-4D97-AF65-F5344CB8AC3E}">
        <p14:creationId xmlns:p14="http://schemas.microsoft.com/office/powerpoint/2010/main" val="41114051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challenge lab, you will complete the following tasks:</a:t>
            </a:r>
          </a:p>
          <a:p>
            <a:endParaRPr lang="en-US" sz="1100" dirty="0"/>
          </a:p>
          <a:p>
            <a:pPr marL="228600" indent="-228600">
              <a:buFont typeface="+mj-lt"/>
              <a:buAutoNum type="arabicPeriod"/>
            </a:pPr>
            <a:r>
              <a:rPr lang="en-US" dirty="0"/>
              <a:t>Downloading the source code</a:t>
            </a:r>
          </a:p>
          <a:p>
            <a:pPr marL="228600" indent="-228600">
              <a:buFont typeface="+mj-lt"/>
              <a:buAutoNum type="arabicPeriod"/>
            </a:pPr>
            <a:r>
              <a:rPr lang="en-US" dirty="0"/>
              <a:t>Creating the </a:t>
            </a:r>
            <a:r>
              <a:rPr lang="en-US" i="1" dirty="0" err="1"/>
              <a:t>DataExtractor</a:t>
            </a:r>
            <a:r>
              <a:rPr lang="en-US" dirty="0"/>
              <a:t> Lambda function in the VPC</a:t>
            </a:r>
          </a:p>
          <a:p>
            <a:pPr marL="228600" indent="-228600">
              <a:buFont typeface="+mj-lt"/>
              <a:buAutoNum type="arabicPeriod"/>
            </a:pPr>
            <a:r>
              <a:rPr lang="en-US" dirty="0"/>
              <a:t>Creating the </a:t>
            </a:r>
            <a:r>
              <a:rPr lang="en-US" i="1" dirty="0" err="1"/>
              <a:t>salesAnalysisReport</a:t>
            </a:r>
            <a:r>
              <a:rPr lang="en-US" dirty="0"/>
              <a:t> Lambda function</a:t>
            </a:r>
          </a:p>
          <a:p>
            <a:pPr marL="228600" indent="-228600">
              <a:buFont typeface="+mj-lt"/>
              <a:buAutoNum type="arabicPeriod"/>
            </a:pPr>
            <a:r>
              <a:rPr lang="en-US" dirty="0"/>
              <a:t>Creating an SNS topic</a:t>
            </a:r>
          </a:p>
          <a:p>
            <a:pPr marL="228600" indent="-228600">
              <a:buFont typeface="+mj-lt"/>
              <a:buAutoNum type="arabicPeriod"/>
            </a:pPr>
            <a:r>
              <a:rPr lang="en-US" dirty="0"/>
              <a:t>Creating an email subscription to the SNS topic</a:t>
            </a:r>
          </a:p>
          <a:p>
            <a:pPr marL="228600" indent="-228600">
              <a:buFont typeface="+mj-lt"/>
              <a:buAutoNum type="arabicPeriod"/>
            </a:pPr>
            <a:r>
              <a:rPr lang="en-US" dirty="0"/>
              <a:t>Testing the </a:t>
            </a:r>
            <a:r>
              <a:rPr lang="en-US" i="1" dirty="0" err="1"/>
              <a:t>salesAnalysisReport</a:t>
            </a:r>
            <a:r>
              <a:rPr lang="en-US" dirty="0"/>
              <a:t> Lambda function</a:t>
            </a:r>
          </a:p>
          <a:p>
            <a:pPr marL="228600" indent="-228600">
              <a:buFont typeface="+mj-lt"/>
              <a:buAutoNum type="arabicPeriod"/>
            </a:pPr>
            <a:r>
              <a:rPr lang="en-US" dirty="0"/>
              <a:t>Setting up an Amazon </a:t>
            </a:r>
            <a:r>
              <a:rPr lang="en-US" dirty="0" err="1"/>
              <a:t>EventBridge</a:t>
            </a:r>
            <a:r>
              <a:rPr lang="en-US" dirty="0"/>
              <a:t> event to trigger the Lambda function each day</a:t>
            </a:r>
            <a:endParaRPr lang="en-US" sz="1100" dirty="0"/>
          </a:p>
        </p:txBody>
      </p:sp>
    </p:spTree>
    <p:extLst>
      <p:ext uri="{BB962C8B-B14F-4D97-AF65-F5344CB8AC3E}">
        <p14:creationId xmlns:p14="http://schemas.microsoft.com/office/powerpoint/2010/main" val="7906422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summarizes what you will have built after you complete the lab. </a:t>
            </a:r>
          </a:p>
        </p:txBody>
      </p:sp>
    </p:spTree>
    <p:extLst>
      <p:ext uri="{BB962C8B-B14F-4D97-AF65-F5344CB8AC3E}">
        <p14:creationId xmlns:p14="http://schemas.microsoft.com/office/powerpoint/2010/main" val="2306670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challenge lab.</a:t>
            </a:r>
          </a:p>
          <a:p>
            <a:endParaRPr lang="en-US" dirty="0"/>
          </a:p>
        </p:txBody>
      </p:sp>
    </p:spTree>
    <p:extLst>
      <p:ext uri="{BB962C8B-B14F-4D97-AF65-F5344CB8AC3E}">
        <p14:creationId xmlns:p14="http://schemas.microsoft.com/office/powerpoint/2010/main" val="5140712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challenge lab after you have completed it. </a:t>
            </a:r>
          </a:p>
        </p:txBody>
      </p:sp>
    </p:spTree>
    <p:extLst>
      <p:ext uri="{BB962C8B-B14F-4D97-AF65-F5344CB8AC3E}">
        <p14:creationId xmlns:p14="http://schemas.microsoft.com/office/powerpoint/2010/main" val="3381513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baseline="0" dirty="0">
                <a:solidFill>
                  <a:schemeClr val="tx1"/>
                </a:solidFill>
                <a:effectLst/>
                <a:ea typeface="+mn-ea"/>
                <a:cs typeface="+mn-cs"/>
              </a:rPr>
              <a:t>To understand the benefits of microservices, consider first a monolithic application. </a:t>
            </a:r>
          </a:p>
          <a:p>
            <a:endParaRPr lang="en-US" sz="1100" kern="1200" baseline="0" dirty="0">
              <a:solidFill>
                <a:schemeClr val="tx1"/>
              </a:solidFill>
              <a:effectLst/>
              <a:ea typeface="+mn-ea"/>
              <a:cs typeface="+mn-cs"/>
            </a:endParaRPr>
          </a:p>
          <a:p>
            <a:r>
              <a:rPr lang="en-US" sz="1100" kern="1200" baseline="0" dirty="0">
                <a:solidFill>
                  <a:schemeClr val="tx1"/>
                </a:solidFill>
                <a:effectLst/>
                <a:ea typeface="+mn-ea"/>
                <a:cs typeface="+mn-cs"/>
              </a:rPr>
              <a:t>In the example on the left, the three processes (users, topics, and messages) of a monolithic forum application are tightly coupled. They run as a single service. If one process of the application experiences a spike in demand, the entire architecture must be scaled. Adding or improving features becomes more complex as the code base grows, which limits experimentation and makes it difficult to implement new ideas. The availability of monolithic applications is also at risk because many dependent and tightly coupled processes increase the impact of a single process failure. </a:t>
            </a:r>
          </a:p>
          <a:p>
            <a:endParaRPr lang="en-US" sz="1100" kern="1200" baseline="0" dirty="0">
              <a:solidFill>
                <a:schemeClr val="tx1"/>
              </a:solidFill>
              <a:effectLst/>
              <a:ea typeface="+mn-ea"/>
              <a:cs typeface="+mn-cs"/>
            </a:endParaRPr>
          </a:p>
          <a:p>
            <a:r>
              <a:rPr lang="en-US" sz="1100" kern="1200" baseline="0" dirty="0">
                <a:solidFill>
                  <a:schemeClr val="tx1"/>
                </a:solidFill>
                <a:effectLst/>
                <a:ea typeface="+mn-ea"/>
                <a:cs typeface="+mn-cs"/>
              </a:rPr>
              <a:t>Now, suppose that the same application runs in a microservice architecture. Each process of the application is built as an independent component that runs as a service. The services communicate by using lightweight API operations. Each service performs a single function that can support multiple applications. Because the services run independently, they can be updated, deployed, and scaled to meet the demand for specific functions of an application.</a:t>
            </a:r>
          </a:p>
          <a:p>
            <a:endParaRPr lang="en-US" sz="1100" kern="1200" baseline="0" dirty="0">
              <a:solidFill>
                <a:schemeClr val="tx1"/>
              </a:solidFill>
              <a:effectLst/>
              <a:ea typeface="+mn-ea"/>
              <a:cs typeface="+mn-cs"/>
            </a:endParaRPr>
          </a:p>
          <a:p>
            <a:r>
              <a:rPr lang="en-US" sz="1100" kern="1200" baseline="0" dirty="0">
                <a:solidFill>
                  <a:schemeClr val="tx1"/>
                </a:solidFill>
                <a:effectLst/>
                <a:ea typeface="+mn-ea"/>
                <a:cs typeface="+mn-cs"/>
              </a:rPr>
              <a:t>A microservice architecture provides much quicker iteration, automation, and overall agility. Start fast, fail fast, and recover fast. </a:t>
            </a:r>
          </a:p>
          <a:p>
            <a:endParaRPr lang="en-US" sz="1100" kern="1200" baseline="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overview of microservices</a:t>
            </a:r>
            <a:r>
              <a:rPr lang="en-US" baseline="0" dirty="0"/>
              <a:t> on AWS, see </a:t>
            </a:r>
            <a:r>
              <a:rPr lang="en-US" sz="1100" dirty="0">
                <a:ea typeface="Amazon Ember Light" panose="020B0403020204020204" pitchFamily="34" charset="0"/>
                <a:cs typeface="Amazon Ember Light" panose="020B0403020204020204" pitchFamily="34" charset="0"/>
                <a:hlinkClick r:id="rId3"/>
              </a:rPr>
              <a:t>What are Microservices?</a:t>
            </a:r>
            <a:endParaRPr lang="en-US"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7743117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indent="-171450">
              <a:buFont typeface="Arial" panose="020B0604020202020204" pitchFamily="34" charset="0"/>
              <a:buChar char="•"/>
            </a:pPr>
            <a:r>
              <a:rPr lang="en-US" dirty="0">
                <a:latin typeface="+mn-lt"/>
              </a:rPr>
              <a:t>Indicate the characteristics of microservices</a:t>
            </a:r>
          </a:p>
          <a:p>
            <a:pPr marL="171450" indent="-171450">
              <a:buFont typeface="Arial" panose="020B0604020202020204" pitchFamily="34" charset="0"/>
              <a:buChar char="•"/>
            </a:pPr>
            <a:r>
              <a:rPr lang="en-US" dirty="0">
                <a:latin typeface="+mn-lt"/>
              </a:rPr>
              <a:t>Refactor a monolithic application into microservices and use Amazon ECS to deploy the containerized microservices</a:t>
            </a:r>
          </a:p>
          <a:p>
            <a:pPr marL="171450" indent="-171450">
              <a:buFont typeface="Arial" panose="020B0604020202020204" pitchFamily="34" charset="0"/>
              <a:buChar char="•"/>
            </a:pPr>
            <a:r>
              <a:rPr lang="en-US" dirty="0">
                <a:latin typeface="+mn-lt"/>
              </a:rPr>
              <a:t>Explain serverless architecture</a:t>
            </a:r>
          </a:p>
          <a:p>
            <a:pPr marL="171450" indent="-171450">
              <a:buFont typeface="Arial" panose="020B0604020202020204" pitchFamily="34" charset="0"/>
              <a:buChar char="•"/>
            </a:pPr>
            <a:r>
              <a:rPr lang="en-US" dirty="0">
                <a:latin typeface="+mn-lt"/>
              </a:rPr>
              <a:t>Implement a serverless architecture with AWS Lambda</a:t>
            </a:r>
          </a:p>
          <a:p>
            <a:pPr marL="171450" indent="-171450">
              <a:buFont typeface="Arial" panose="020B0604020202020204" pitchFamily="34" charset="0"/>
              <a:buChar char="•"/>
            </a:pPr>
            <a:r>
              <a:rPr lang="en-US" dirty="0">
                <a:latin typeface="+mn-lt"/>
              </a:rPr>
              <a:t>Describe a common architecture for Amazon API Gateway</a:t>
            </a:r>
          </a:p>
          <a:p>
            <a:pPr marL="171450" indent="-171450">
              <a:buFont typeface="Arial" panose="020B0604020202020204" pitchFamily="34" charset="0"/>
              <a:buChar char="•"/>
            </a:pPr>
            <a:r>
              <a:rPr lang="en-US" dirty="0">
                <a:latin typeface="+mn-lt"/>
              </a:rPr>
              <a:t>Describe the types of workflows that AWS Step Functions supports</a:t>
            </a:r>
            <a:endParaRPr lang="en-US" sz="1100" dirty="0"/>
          </a:p>
        </p:txBody>
      </p:sp>
    </p:spTree>
    <p:extLst>
      <p:ext uri="{BB962C8B-B14F-4D97-AF65-F5344CB8AC3E}">
        <p14:creationId xmlns:p14="http://schemas.microsoft.com/office/powerpoint/2010/main" val="7185447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the answer</a:t>
            </a:r>
            <a:r>
              <a:rPr lang="en-US" baseline="0" dirty="0"/>
              <a:t> choices and rule them out based on the keywords that were previously highlighted.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kern="1200" dirty="0">
                <a:solidFill>
                  <a:schemeClr val="tx1"/>
                </a:solidFill>
                <a:effectLst/>
                <a:latin typeface="+mn-lt"/>
                <a:ea typeface="+mn-ea"/>
                <a:cs typeface="+mn-cs"/>
              </a:rPr>
              <a:t>The correct answer is D</a:t>
            </a:r>
            <a:r>
              <a:rPr lang="en-US" i="1" kern="1200" dirty="0">
                <a:solidFill>
                  <a:schemeClr val="tx1"/>
                </a:solidFill>
                <a:effectLst/>
                <a:latin typeface="+mn-lt"/>
                <a:ea typeface="+mn-ea"/>
                <a:cs typeface="+mn-cs"/>
              </a:rPr>
              <a:t>: “Replace the Classic Load Balancers with a single Application Load Balancer.” </a:t>
            </a:r>
            <a:r>
              <a:rPr lang="en-US" kern="1200" dirty="0">
                <a:solidFill>
                  <a:schemeClr val="tx1"/>
                </a:solidFill>
                <a:effectLst/>
                <a:latin typeface="+mn-lt"/>
                <a:ea typeface="+mn-ea"/>
                <a:cs typeface="+mn-cs"/>
              </a:rPr>
              <a:t>Choice A can be eliminated—Because the EC2 instances are running at optimal load, they will become overloaded if you reduce their number. Choice B can be eliminated—You will not reduce costs if you choose a larger instance size. Alternatively, if you decrease the instance size, the EC2 instances will become overloaded because they are already running at optimal load. Choice C can also be eliminated—Costs will remain the same or increase if you increase the maximum size and keep the desired capacity. By process of elimination, choice D is correct. You can also use a single Application Load Balancer to route requests to all the services for your application instead of using a single Classic Load Balancer for each microservice.</a:t>
            </a:r>
            <a:endParaRPr lang="en-US" dirty="0"/>
          </a:p>
          <a:p>
            <a:endParaRPr lang="en-US" dirty="0"/>
          </a:p>
        </p:txBody>
      </p:sp>
    </p:spTree>
    <p:extLst>
      <p:ext uri="{BB962C8B-B14F-4D97-AF65-F5344CB8AC3E}">
        <p14:creationId xmlns:p14="http://schemas.microsoft.com/office/powerpoint/2010/main" val="34588781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dirty="0">
                <a:latin typeface="+mn-lt"/>
                <a:hlinkClick r:id="rId3"/>
              </a:rPr>
              <a:t>Break a Monolith Application into Microservices</a:t>
            </a:r>
            <a:r>
              <a:rPr lang="en-US" dirty="0">
                <a:latin typeface="+mn-lt"/>
              </a:rPr>
              <a:t> project</a:t>
            </a:r>
          </a:p>
          <a:p>
            <a:pPr marL="171450" indent="-171450">
              <a:buFont typeface="Arial" panose="020B0604020202020204" pitchFamily="34" charset="0"/>
              <a:buChar char="•"/>
            </a:pPr>
            <a:r>
              <a:rPr lang="en-US" dirty="0">
                <a:latin typeface="+mn-lt"/>
                <a:hlinkClick r:id="rId4"/>
              </a:rPr>
              <a:t>Serverless Architectures with AWS Lambda</a:t>
            </a:r>
            <a:r>
              <a:rPr lang="en-US" dirty="0">
                <a:latin typeface="+mn-lt"/>
              </a:rPr>
              <a:t> whitepaper</a:t>
            </a:r>
          </a:p>
          <a:p>
            <a:pPr marL="171450" indent="-171450">
              <a:buFont typeface="Arial" panose="020B0604020202020204" pitchFamily="34" charset="0"/>
              <a:buChar char="•"/>
            </a:pPr>
            <a:r>
              <a:rPr lang="en-US" dirty="0">
                <a:latin typeface="+mn-lt"/>
                <a:hlinkClick r:id="rId5"/>
              </a:rPr>
              <a:t>AWS Serverless Multi-Tier Architectures with Amazon API Gateway and AWS Lambda</a:t>
            </a:r>
            <a:r>
              <a:rPr lang="en-US" dirty="0">
                <a:latin typeface="+mn-lt"/>
              </a:rPr>
              <a:t> whitepaper</a:t>
            </a:r>
          </a:p>
          <a:p>
            <a:pPr marL="171450" indent="-171450">
              <a:buFont typeface="Arial" panose="020B0604020202020204" pitchFamily="34" charset="0"/>
              <a:buChar char="•"/>
            </a:pPr>
            <a:r>
              <a:rPr lang="en-US" dirty="0">
                <a:latin typeface="+mn-lt"/>
                <a:hlinkClick r:id="rId6"/>
              </a:rPr>
              <a:t>AWS Well-Architected Framework: Serverless Application Lens</a:t>
            </a:r>
            <a:r>
              <a:rPr lang="en-US" dirty="0">
                <a:latin typeface="+mn-lt"/>
              </a:rPr>
              <a:t> whitepaper</a:t>
            </a:r>
          </a:p>
          <a:p>
            <a:pPr marL="171450" indent="-171450">
              <a:buFont typeface="Arial" panose="020B0604020202020204" pitchFamily="34" charset="0"/>
              <a:buChar char="•"/>
            </a:pPr>
            <a:r>
              <a:rPr lang="en-US" dirty="0">
                <a:latin typeface="+mn-lt"/>
                <a:hlinkClick r:id="rId7"/>
              </a:rPr>
              <a:t>Creating and Using Lambda Functions</a:t>
            </a:r>
            <a:r>
              <a:rPr lang="en-US" dirty="0"/>
              <a:t> tutorial</a:t>
            </a:r>
          </a:p>
        </p:txBody>
      </p:sp>
    </p:spTree>
    <p:extLst>
      <p:ext uri="{BB962C8B-B14F-4D97-AF65-F5344CB8AC3E}">
        <p14:creationId xmlns:p14="http://schemas.microsoft.com/office/powerpoint/2010/main" val="42438234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40480"/>
          </a:xfrm>
        </p:spPr>
        <p:txBody>
          <a:bodyPr/>
          <a:lstStyle/>
          <a:p>
            <a:r>
              <a:rPr lang="en-US" b="0" i="0" u="none" strike="noStrike" kern="1200" dirty="0">
                <a:solidFill>
                  <a:schemeClr val="tx1"/>
                </a:solidFill>
                <a:effectLst/>
                <a:latin typeface="Calibri" panose="020F0502020204030204" pitchFamily="34" charset="0"/>
                <a:ea typeface="+mn-ea"/>
                <a:cs typeface="+mn-cs"/>
              </a:rPr>
              <a:t>Microservices share some common characteristics:</a:t>
            </a:r>
          </a:p>
          <a:p>
            <a:endParaRPr lang="en-US" b="0" i="0" u="none" strike="noStrike"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b="0" i="0" u="none" strike="noStrike" kern="1200" dirty="0">
                <a:solidFill>
                  <a:schemeClr val="tx1"/>
                </a:solidFill>
                <a:effectLst/>
                <a:latin typeface="Calibri" panose="020F0502020204030204" pitchFamily="34" charset="0"/>
                <a:ea typeface="+mn-ea"/>
                <a:cs typeface="+mn-cs"/>
              </a:rPr>
              <a:t>Decentralized – Microservice architectures are distributed systems with decentralized data management. They don’t rely on a unifying schema in a central database. Each microservice has its own view about data models. Microservices are also decentralized in the way they are developed, deployed, managed, and operated.</a:t>
            </a:r>
          </a:p>
          <a:p>
            <a:pPr marL="171450" indent="-171450">
              <a:buFont typeface="Arial" panose="020B0604020202020204" pitchFamily="34" charset="0"/>
              <a:buChar char="•"/>
            </a:pPr>
            <a:endParaRPr lang="en-US" b="0" i="0" u="none" strike="noStrike"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b="0" i="0" u="none" strike="noStrike" kern="1200" dirty="0">
                <a:solidFill>
                  <a:schemeClr val="tx1"/>
                </a:solidFill>
                <a:effectLst/>
                <a:latin typeface="Calibri" panose="020F0502020204030204" pitchFamily="34" charset="0"/>
                <a:ea typeface="+mn-ea"/>
                <a:cs typeface="+mn-cs"/>
              </a:rPr>
              <a:t>Independent – Each component service in a microservice architecture can be changed, upgraded, or replaced independently without affecting the function of other services. Services do not need to share any of their code or implementation with other services. Similarly, the teams responsible for different microservices can act independently from each other.</a:t>
            </a:r>
          </a:p>
          <a:p>
            <a:pPr marL="171450" indent="-171450">
              <a:buFont typeface="Arial" panose="020B0604020202020204" pitchFamily="34" charset="0"/>
              <a:buChar char="•"/>
            </a:pPr>
            <a:endParaRPr lang="en-US" b="0" i="0" u="none" strike="noStrike"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b="0" i="0" u="none" strike="noStrike" kern="1200" dirty="0">
                <a:solidFill>
                  <a:schemeClr val="tx1"/>
                </a:solidFill>
                <a:effectLst/>
                <a:latin typeface="Calibri" panose="020F0502020204030204" pitchFamily="34" charset="0"/>
                <a:ea typeface="+mn-ea"/>
                <a:cs typeface="+mn-cs"/>
              </a:rPr>
              <a:t>Specialized – Each component service is designed for a set of capabilities and focuses on a specific domain. If the code for a particular component service reaches a certain level of complexity, then the service can be split into two or more services.</a:t>
            </a:r>
          </a:p>
          <a:p>
            <a:pPr marL="171450" indent="-171450">
              <a:buFont typeface="Arial" panose="020B0604020202020204" pitchFamily="34" charset="0"/>
              <a:buChar char="•"/>
            </a:pPr>
            <a:endParaRPr lang="en-US" b="0" i="0" u="none" strike="noStrike"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b="0" i="0" u="none" strike="noStrike" kern="1200" dirty="0">
                <a:solidFill>
                  <a:schemeClr val="tx1"/>
                </a:solidFill>
                <a:effectLst/>
                <a:latin typeface="Calibri" panose="020F0502020204030204" pitchFamily="34" charset="0"/>
                <a:ea typeface="+mn-ea"/>
                <a:cs typeface="+mn-cs"/>
              </a:rPr>
              <a:t>Polyglot – Microservices don’t follow a single approach. Teams have the freedom to choose the best tool for their specific problem. As a consequence, microservice architectures take a heterogeneous approach to operating systems, programming languages, data stores, and tools. This approach is called polyglot persistence and programming.</a:t>
            </a:r>
          </a:p>
          <a:p>
            <a:pPr marL="171450" indent="-171450">
              <a:buFont typeface="Arial" panose="020B0604020202020204" pitchFamily="34" charset="0"/>
              <a:buChar char="•"/>
            </a:pPr>
            <a:endParaRPr lang="en-US" b="0" i="0" u="none" strike="noStrike"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b="0" i="0" u="none" strike="noStrike" kern="1200" dirty="0">
                <a:solidFill>
                  <a:schemeClr val="tx1"/>
                </a:solidFill>
                <a:effectLst/>
                <a:latin typeface="Calibri" panose="020F0502020204030204" pitchFamily="34" charset="0"/>
                <a:ea typeface="+mn-ea"/>
                <a:cs typeface="+mn-cs"/>
              </a:rPr>
              <a:t>Black boxes – Individual component services are designed as black boxes, which mean that the details of their complexity are hidden from other components. Any communication between services happens through well-defined APIs to prevent implicit and hidden dependencies.</a:t>
            </a:r>
          </a:p>
          <a:p>
            <a:pPr marL="171450" indent="-171450">
              <a:buFont typeface="Arial" panose="020B0604020202020204" pitchFamily="34" charset="0"/>
              <a:buChar char="•"/>
            </a:pPr>
            <a:endParaRPr lang="en-US" b="0" i="0" u="none" strike="noStrike"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b="0" i="0" u="none" strike="noStrike" kern="1200" dirty="0">
                <a:solidFill>
                  <a:schemeClr val="tx1"/>
                </a:solidFill>
                <a:effectLst/>
                <a:latin typeface="Calibri" panose="020F0502020204030204" pitchFamily="34" charset="0"/>
                <a:ea typeface="+mn-ea"/>
                <a:cs typeface="+mn-cs"/>
              </a:rPr>
              <a:t>You build it, you run it – DevOps is a key organizational principle for microservices, where the team responsible for building a service is also responsible for operating and maintaining it in production. </a:t>
            </a:r>
          </a:p>
        </p:txBody>
      </p:sp>
    </p:spTree>
    <p:extLst>
      <p:ext uri="{BB962C8B-B14F-4D97-AF65-F5344CB8AC3E}">
        <p14:creationId xmlns:p14="http://schemas.microsoft.com/office/powerpoint/2010/main" val="39349607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8.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5227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12574695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698708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86479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163068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61365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4359073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56623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070271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952597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212723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94588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65514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0308365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1961443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07401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4267681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6695983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2695983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6632261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11782316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6306656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6373149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26982" y="6089839"/>
            <a:ext cx="1772656" cy="449073"/>
          </a:xfrm>
          <a:prstGeom prst="rect">
            <a:avLst/>
          </a:prstGeom>
        </p:spPr>
      </p:pic>
    </p:spTree>
    <p:custDataLst>
      <p:tags r:id="rId1"/>
    </p:custDataLst>
    <p:extLst>
      <p:ext uri="{BB962C8B-B14F-4D97-AF65-F5344CB8AC3E}">
        <p14:creationId xmlns:p14="http://schemas.microsoft.com/office/powerpoint/2010/main" val="348233907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ags" Target="../tags/tag26.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6"/>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705"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25"/>
    </p:custDataLst>
    <p:extLst>
      <p:ext uri="{BB962C8B-B14F-4D97-AF65-F5344CB8AC3E}">
        <p14:creationId xmlns:p14="http://schemas.microsoft.com/office/powerpoint/2010/main" val="350702865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61.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notesSlide" Target="../notesSlides/notesSlide14.xml"/><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slideLayout" Target="../slideLayouts/slideLayout18.xml"/><Relationship Id="rId1" Type="http://schemas.openxmlformats.org/officeDocument/2006/relationships/tags" Target="../tags/tag6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15.xml"/><Relationship Id="rId7" Type="http://schemas.openxmlformats.org/officeDocument/2006/relationships/image" Target="../media/image34.png"/><Relationship Id="rId2"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notesSlide" Target="../notesSlides/notesSlide16.xml"/><Relationship Id="rId21" Type="http://schemas.openxmlformats.org/officeDocument/2006/relationships/image" Target="../media/image45.svg"/><Relationship Id="rId7" Type="http://schemas.openxmlformats.org/officeDocument/2006/relationships/image" Target="../media/image39.svg"/><Relationship Id="rId12" Type="http://schemas.openxmlformats.org/officeDocument/2006/relationships/image" Target="../media/image23.png"/><Relationship Id="rId17" Type="http://schemas.openxmlformats.org/officeDocument/2006/relationships/image" Target="../media/image43.svg"/><Relationship Id="rId2" Type="http://schemas.openxmlformats.org/officeDocument/2006/relationships/slideLayout" Target="../slideLayouts/slideLayout29.xml"/><Relationship Id="rId16" Type="http://schemas.openxmlformats.org/officeDocument/2006/relationships/image" Target="../media/image42.png"/><Relationship Id="rId20" Type="http://schemas.openxmlformats.org/officeDocument/2006/relationships/image" Target="../media/image44.png"/><Relationship Id="rId1" Type="http://schemas.openxmlformats.org/officeDocument/2006/relationships/tags" Target="../tags/tag65.xml"/><Relationship Id="rId6" Type="http://schemas.openxmlformats.org/officeDocument/2006/relationships/image" Target="../media/image38.png"/><Relationship Id="rId11" Type="http://schemas.openxmlformats.org/officeDocument/2006/relationships/image" Target="../media/image32.svg"/><Relationship Id="rId5" Type="http://schemas.openxmlformats.org/officeDocument/2006/relationships/image" Target="../media/image37.svg"/><Relationship Id="rId15" Type="http://schemas.openxmlformats.org/officeDocument/2006/relationships/image" Target="../media/image26.svg"/><Relationship Id="rId10" Type="http://schemas.openxmlformats.org/officeDocument/2006/relationships/image" Target="../media/image31.png"/><Relationship Id="rId19" Type="http://schemas.openxmlformats.org/officeDocument/2006/relationships/image" Target="../media/image30.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svg"/><Relationship Id="rId3" Type="http://schemas.openxmlformats.org/officeDocument/2006/relationships/notesSlide" Target="../notesSlides/notesSlide17.xml"/><Relationship Id="rId7" Type="http://schemas.openxmlformats.org/officeDocument/2006/relationships/image" Target="../media/image32.svg"/><Relationship Id="rId12" Type="http://schemas.openxmlformats.org/officeDocument/2006/relationships/image" Target="../media/image48.png"/><Relationship Id="rId2" Type="http://schemas.openxmlformats.org/officeDocument/2006/relationships/slideLayout" Target="../slideLayouts/slideLayout42.xml"/><Relationship Id="rId1" Type="http://schemas.openxmlformats.org/officeDocument/2006/relationships/tags" Target="../tags/tag66.xml"/><Relationship Id="rId6" Type="http://schemas.openxmlformats.org/officeDocument/2006/relationships/image" Target="../media/image31.png"/><Relationship Id="rId11" Type="http://schemas.openxmlformats.org/officeDocument/2006/relationships/image" Target="../media/image43.svg"/><Relationship Id="rId5" Type="http://schemas.openxmlformats.org/officeDocument/2006/relationships/image" Target="../media/image39.sv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7.sv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8.xml"/><Relationship Id="rId7" Type="http://schemas.openxmlformats.org/officeDocument/2006/relationships/image" Target="../media/image51.svg"/><Relationship Id="rId2" Type="http://schemas.openxmlformats.org/officeDocument/2006/relationships/slideLayout" Target="../slideLayouts/slideLayout5.xml"/><Relationship Id="rId1" Type="http://schemas.openxmlformats.org/officeDocument/2006/relationships/tags" Target="../tags/tag67.xml"/><Relationship Id="rId6" Type="http://schemas.openxmlformats.org/officeDocument/2006/relationships/image" Target="../media/image50.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43.sv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9.xml"/><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68.xml"/><Relationship Id="rId6" Type="http://schemas.openxmlformats.org/officeDocument/2006/relationships/image" Target="../media/image12.png"/><Relationship Id="rId5" Type="http://schemas.openxmlformats.org/officeDocument/2006/relationships/image" Target="../media/image53.svg"/><Relationship Id="rId10" Type="http://schemas.openxmlformats.org/officeDocument/2006/relationships/image" Target="../media/image26.svg"/><Relationship Id="rId4" Type="http://schemas.openxmlformats.org/officeDocument/2006/relationships/image" Target="../media/image52.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5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notesSlide" Target="../notesSlides/notesSlide20.xml"/><Relationship Id="rId7"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69.xml"/><Relationship Id="rId6"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43.svg"/><Relationship Id="rId4" Type="http://schemas.openxmlformats.org/officeDocument/2006/relationships/image" Target="../media/image12.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21.xml"/><Relationship Id="rId7" Type="http://schemas.openxmlformats.org/officeDocument/2006/relationships/image" Target="../media/image14.png"/><Relationship Id="rId12" Type="http://schemas.openxmlformats.org/officeDocument/2006/relationships/image" Target="../media/image43.svg"/><Relationship Id="rId2" Type="http://schemas.openxmlformats.org/officeDocument/2006/relationships/slideLayout" Target="../slideLayouts/slideLayout5.xml"/><Relationship Id="rId1" Type="http://schemas.openxmlformats.org/officeDocument/2006/relationships/tags" Target="../tags/tag70.xml"/><Relationship Id="rId6" Type="http://schemas.openxmlformats.org/officeDocument/2006/relationships/image" Target="../media/image12.png"/><Relationship Id="rId11" Type="http://schemas.openxmlformats.org/officeDocument/2006/relationships/image" Target="../media/image42.png"/><Relationship Id="rId5" Type="http://schemas.openxmlformats.org/officeDocument/2006/relationships/image" Target="../media/image55.svg"/><Relationship Id="rId10" Type="http://schemas.openxmlformats.org/officeDocument/2006/relationships/image" Target="../media/image32.svg"/><Relationship Id="rId4" Type="http://schemas.openxmlformats.org/officeDocument/2006/relationships/image" Target="../media/image54.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9.svg"/><Relationship Id="rId2" Type="http://schemas.openxmlformats.org/officeDocument/2006/relationships/slideLayout" Target="../slideLayouts/slideLayout5.xml"/><Relationship Id="rId1" Type="http://schemas.openxmlformats.org/officeDocument/2006/relationships/tags" Target="../tags/tag71.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72.xml"/><Relationship Id="rId5" Type="http://schemas.openxmlformats.org/officeDocument/2006/relationships/image" Target="../media/image47.sv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74.xml"/><Relationship Id="rId4" Type="http://schemas.openxmlformats.org/officeDocument/2006/relationships/image" Target="../media/image60.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27.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24.svg"/><Relationship Id="rId3" Type="http://schemas.openxmlformats.org/officeDocument/2006/relationships/image" Target="../media/image38.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23.png"/><Relationship Id="rId2" Type="http://schemas.openxmlformats.org/officeDocument/2006/relationships/notesSlide" Target="../notesSlides/notesSlide27.xml"/><Relationship Id="rId16" Type="http://schemas.openxmlformats.org/officeDocument/2006/relationships/image" Target="../media/image70.svg"/><Relationship Id="rId1" Type="http://schemas.openxmlformats.org/officeDocument/2006/relationships/slideLayout" Target="../slideLayouts/slideLayout18.xml"/><Relationship Id="rId6" Type="http://schemas.openxmlformats.org/officeDocument/2006/relationships/image" Target="../media/image28.svg"/><Relationship Id="rId11" Type="http://schemas.openxmlformats.org/officeDocument/2006/relationships/image" Target="../media/image65.png"/><Relationship Id="rId5" Type="http://schemas.openxmlformats.org/officeDocument/2006/relationships/image" Target="../media/image27.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39.svg"/><Relationship Id="rId9" Type="http://schemas.openxmlformats.org/officeDocument/2006/relationships/image" Target="../media/image63.png"/><Relationship Id="rId14" Type="http://schemas.openxmlformats.org/officeDocument/2006/relationships/image" Target="../media/image68.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tags" Target="../tags/tag76.xml"/><Relationship Id="rId5" Type="http://schemas.openxmlformats.org/officeDocument/2006/relationships/image" Target="../media/image72.png"/><Relationship Id="rId4" Type="http://schemas.openxmlformats.org/officeDocument/2006/relationships/image" Target="../media/image7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77.xml"/><Relationship Id="rId4" Type="http://schemas.openxmlformats.org/officeDocument/2006/relationships/image" Target="../media/image73.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7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77.png"/><Relationship Id="rId2" Type="http://schemas.openxmlformats.org/officeDocument/2006/relationships/slideLayout" Target="../slideLayouts/slideLayout18.xml"/><Relationship Id="rId1" Type="http://schemas.openxmlformats.org/officeDocument/2006/relationships/tags" Target="../tags/tag80.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1.png"/><Relationship Id="rId2" Type="http://schemas.openxmlformats.org/officeDocument/2006/relationships/slideLayout" Target="../slideLayouts/slideLayout5.xml"/><Relationship Id="rId1" Type="http://schemas.openxmlformats.org/officeDocument/2006/relationships/tags" Target="../tags/tag8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 Type="http://schemas.openxmlformats.org/officeDocument/2006/relationships/notesSlide" Target="../notesSlides/notesSlide34.xml"/><Relationship Id="rId21" Type="http://schemas.openxmlformats.org/officeDocument/2006/relationships/image" Target="../media/image97.svg"/><Relationship Id="rId7" Type="http://schemas.openxmlformats.org/officeDocument/2006/relationships/image" Target="../media/image47.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2" Type="http://schemas.openxmlformats.org/officeDocument/2006/relationships/slideLayout" Target="../slideLayouts/slideLayout5.xml"/><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image" Target="../media/image105.svg"/><Relationship Id="rId1" Type="http://schemas.openxmlformats.org/officeDocument/2006/relationships/tags" Target="../tags/tag82.xml"/><Relationship Id="rId6" Type="http://schemas.openxmlformats.org/officeDocument/2006/relationships/image" Target="../media/image46.pn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5" Type="http://schemas.openxmlformats.org/officeDocument/2006/relationships/image" Target="../media/image83.sv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10" Type="http://schemas.openxmlformats.org/officeDocument/2006/relationships/image" Target="../media/image86.png"/><Relationship Id="rId19" Type="http://schemas.openxmlformats.org/officeDocument/2006/relationships/image" Target="../media/image95.svg"/><Relationship Id="rId31" Type="http://schemas.openxmlformats.org/officeDocument/2006/relationships/image" Target="../media/image107.svg"/><Relationship Id="rId4" Type="http://schemas.openxmlformats.org/officeDocument/2006/relationships/image" Target="../media/image82.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8"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83.xml"/><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85.xml"/><Relationship Id="rId5" Type="http://schemas.openxmlformats.org/officeDocument/2006/relationships/image" Target="../media/image83.sv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5.png"/><Relationship Id="rId3" Type="http://schemas.openxmlformats.org/officeDocument/2006/relationships/notesSlide" Target="../notesSlides/notesSlide38.xml"/><Relationship Id="rId7" Type="http://schemas.openxmlformats.org/officeDocument/2006/relationships/image" Target="../media/image111.png"/><Relationship Id="rId12" Type="http://schemas.openxmlformats.org/officeDocument/2006/relationships/image" Target="../media/image114.svg"/><Relationship Id="rId2" Type="http://schemas.openxmlformats.org/officeDocument/2006/relationships/slideLayout" Target="../slideLayouts/slideLayout18.xml"/><Relationship Id="rId16" Type="http://schemas.openxmlformats.org/officeDocument/2006/relationships/image" Target="../media/image117.png"/><Relationship Id="rId1" Type="http://schemas.openxmlformats.org/officeDocument/2006/relationships/tags" Target="../tags/tag86.xml"/><Relationship Id="rId6" Type="http://schemas.openxmlformats.org/officeDocument/2006/relationships/image" Target="../media/image110.emf"/><Relationship Id="rId11" Type="http://schemas.openxmlformats.org/officeDocument/2006/relationships/image" Target="../media/image113.png"/><Relationship Id="rId5" Type="http://schemas.openxmlformats.org/officeDocument/2006/relationships/image" Target="../media/image37.svg"/><Relationship Id="rId15" Type="http://schemas.openxmlformats.org/officeDocument/2006/relationships/image" Target="../media/image74.png"/><Relationship Id="rId10" Type="http://schemas.openxmlformats.org/officeDocument/2006/relationships/image" Target="../media/image83.svg"/><Relationship Id="rId4" Type="http://schemas.openxmlformats.org/officeDocument/2006/relationships/image" Target="../media/image36.png"/><Relationship Id="rId9" Type="http://schemas.openxmlformats.org/officeDocument/2006/relationships/image" Target="../media/image82.png"/><Relationship Id="rId14" Type="http://schemas.openxmlformats.org/officeDocument/2006/relationships/image" Target="../media/image116.svg"/></Relationships>
</file>

<file path=ppt/slides/_rels/slide3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39.xml"/><Relationship Id="rId7" Type="http://schemas.openxmlformats.org/officeDocument/2006/relationships/image" Target="../media/image83.svg"/><Relationship Id="rId12" Type="http://schemas.openxmlformats.org/officeDocument/2006/relationships/image" Target="../media/image120.png"/><Relationship Id="rId2" Type="http://schemas.openxmlformats.org/officeDocument/2006/relationships/slideLayout" Target="../slideLayouts/slideLayout18.xml"/><Relationship Id="rId1" Type="http://schemas.openxmlformats.org/officeDocument/2006/relationships/tags" Target="../tags/tag87.xml"/><Relationship Id="rId6" Type="http://schemas.openxmlformats.org/officeDocument/2006/relationships/image" Target="../media/image82.png"/><Relationship Id="rId11" Type="http://schemas.openxmlformats.org/officeDocument/2006/relationships/image" Target="../media/image17.png"/><Relationship Id="rId5" Type="http://schemas.openxmlformats.org/officeDocument/2006/relationships/image" Target="../media/image119.svg"/><Relationship Id="rId10" Type="http://schemas.openxmlformats.org/officeDocument/2006/relationships/image" Target="../media/image22.png"/><Relationship Id="rId4" Type="http://schemas.openxmlformats.org/officeDocument/2006/relationships/image" Target="../media/image118.png"/><Relationship Id="rId9" Type="http://schemas.openxmlformats.org/officeDocument/2006/relationships/image" Target="../media/image112.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tags" Target="../tags/tag8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8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121.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91.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29.png"/><Relationship Id="rId3" Type="http://schemas.openxmlformats.org/officeDocument/2006/relationships/notesSlide" Target="../notesSlides/notesSlide44.xml"/><Relationship Id="rId7" Type="http://schemas.openxmlformats.org/officeDocument/2006/relationships/image" Target="../media/image111.png"/><Relationship Id="rId12" Type="http://schemas.openxmlformats.org/officeDocument/2006/relationships/image" Target="../media/image128.svg"/><Relationship Id="rId2" Type="http://schemas.openxmlformats.org/officeDocument/2006/relationships/slideLayout" Target="../slideLayouts/slideLayout5.xml"/><Relationship Id="rId16" Type="http://schemas.openxmlformats.org/officeDocument/2006/relationships/image" Target="../media/image132.svg"/><Relationship Id="rId1" Type="http://schemas.openxmlformats.org/officeDocument/2006/relationships/tags" Target="../tags/tag92.xml"/><Relationship Id="rId6" Type="http://schemas.openxmlformats.org/officeDocument/2006/relationships/image" Target="../media/image126.svg"/><Relationship Id="rId11" Type="http://schemas.openxmlformats.org/officeDocument/2006/relationships/image" Target="../media/image127.png"/><Relationship Id="rId5" Type="http://schemas.openxmlformats.org/officeDocument/2006/relationships/image" Target="../media/image125.png"/><Relationship Id="rId15" Type="http://schemas.openxmlformats.org/officeDocument/2006/relationships/image" Target="../media/image131.png"/><Relationship Id="rId10" Type="http://schemas.openxmlformats.org/officeDocument/2006/relationships/image" Target="../media/image116.svg"/><Relationship Id="rId4" Type="http://schemas.openxmlformats.org/officeDocument/2006/relationships/image" Target="../media/image124.tiff"/><Relationship Id="rId9" Type="http://schemas.openxmlformats.org/officeDocument/2006/relationships/image" Target="../media/image115.png"/><Relationship Id="rId14" Type="http://schemas.openxmlformats.org/officeDocument/2006/relationships/image" Target="../media/image130.sv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93.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3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94.xml"/><Relationship Id="rId4" Type="http://schemas.openxmlformats.org/officeDocument/2006/relationships/image" Target="../media/image121.tiff"/></Relationships>
</file>

<file path=ppt/slides/_rels/slide47.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85.svg"/><Relationship Id="rId18" Type="http://schemas.openxmlformats.org/officeDocument/2006/relationships/image" Target="../media/image136.png"/><Relationship Id="rId3" Type="http://schemas.openxmlformats.org/officeDocument/2006/relationships/notesSlide" Target="../notesSlides/notesSlide47.xml"/><Relationship Id="rId21" Type="http://schemas.openxmlformats.org/officeDocument/2006/relationships/image" Target="../media/image119.svg"/><Relationship Id="rId7" Type="http://schemas.openxmlformats.org/officeDocument/2006/relationships/image" Target="../media/image26.svg"/><Relationship Id="rId12" Type="http://schemas.openxmlformats.org/officeDocument/2006/relationships/image" Target="../media/image84.png"/><Relationship Id="rId17" Type="http://schemas.openxmlformats.org/officeDocument/2006/relationships/image" Target="../media/image112.svg"/><Relationship Id="rId2" Type="http://schemas.openxmlformats.org/officeDocument/2006/relationships/slideLayout" Target="../slideLayouts/slideLayout18.xml"/><Relationship Id="rId16" Type="http://schemas.openxmlformats.org/officeDocument/2006/relationships/image" Target="../media/image111.png"/><Relationship Id="rId20" Type="http://schemas.openxmlformats.org/officeDocument/2006/relationships/image" Target="../media/image138.png"/><Relationship Id="rId1" Type="http://schemas.openxmlformats.org/officeDocument/2006/relationships/tags" Target="../tags/tag95.xml"/><Relationship Id="rId6" Type="http://schemas.openxmlformats.org/officeDocument/2006/relationships/image" Target="../media/image25.png"/><Relationship Id="rId11" Type="http://schemas.openxmlformats.org/officeDocument/2006/relationships/image" Target="../media/image126.svg"/><Relationship Id="rId5" Type="http://schemas.openxmlformats.org/officeDocument/2006/relationships/image" Target="../media/image37.svg"/><Relationship Id="rId15" Type="http://schemas.openxmlformats.org/officeDocument/2006/relationships/image" Target="../media/image83.svg"/><Relationship Id="rId10" Type="http://schemas.openxmlformats.org/officeDocument/2006/relationships/image" Target="../media/image125.png"/><Relationship Id="rId19" Type="http://schemas.openxmlformats.org/officeDocument/2006/relationships/image" Target="../media/image137.svg"/><Relationship Id="rId4" Type="http://schemas.openxmlformats.org/officeDocument/2006/relationships/image" Target="../media/image36.png"/><Relationship Id="rId9" Type="http://schemas.openxmlformats.org/officeDocument/2006/relationships/image" Target="../media/image135.svg"/><Relationship Id="rId1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9.xml"/><Relationship Id="rId1" Type="http://schemas.openxmlformats.org/officeDocument/2006/relationships/tags" Target="../tags/tag9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8.xml"/><Relationship Id="rId1" Type="http://schemas.openxmlformats.org/officeDocument/2006/relationships/tags" Target="../tags/tag9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4.xml"/><Relationship Id="rId5" Type="http://schemas.openxmlformats.org/officeDocument/2006/relationships/image" Target="../media/image11.tiff"/><Relationship Id="rId4" Type="http://schemas.openxmlformats.org/officeDocument/2006/relationships/image" Target="../media/image10.tiff"/></Relationships>
</file>

<file path=ppt/slides/_rels/slide50.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31.png"/><Relationship Id="rId7"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18.xml"/><Relationship Id="rId6" Type="http://schemas.openxmlformats.org/officeDocument/2006/relationships/image" Target="../media/image140.svg"/><Relationship Id="rId5" Type="http://schemas.openxmlformats.org/officeDocument/2006/relationships/image" Target="../media/image139.png"/><Relationship Id="rId10" Type="http://schemas.openxmlformats.org/officeDocument/2006/relationships/image" Target="../media/image47.svg"/><Relationship Id="rId4" Type="http://schemas.openxmlformats.org/officeDocument/2006/relationships/image" Target="../media/image32.svg"/><Relationship Id="rId9"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98.xml"/><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99.xml"/><Relationship Id="rId4" Type="http://schemas.openxmlformats.org/officeDocument/2006/relationships/image" Target="../media/image60.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100.xml"/></Relationships>
</file>

<file path=ppt/slides/_rels/slide54.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44.svg"/><Relationship Id="rId3" Type="http://schemas.openxmlformats.org/officeDocument/2006/relationships/notesSlide" Target="../notesSlides/notesSlide54.xml"/><Relationship Id="rId7" Type="http://schemas.openxmlformats.org/officeDocument/2006/relationships/image" Target="../media/image112.svg"/><Relationship Id="rId12" Type="http://schemas.openxmlformats.org/officeDocument/2006/relationships/image" Target="../media/image143.png"/><Relationship Id="rId17" Type="http://schemas.openxmlformats.org/officeDocument/2006/relationships/image" Target="../media/image28.svg"/><Relationship Id="rId2" Type="http://schemas.openxmlformats.org/officeDocument/2006/relationships/slideLayout" Target="../slideLayouts/slideLayout18.xml"/><Relationship Id="rId16" Type="http://schemas.openxmlformats.org/officeDocument/2006/relationships/image" Target="../media/image27.png"/><Relationship Id="rId1" Type="http://schemas.openxmlformats.org/officeDocument/2006/relationships/tags" Target="../tags/tag101.xml"/><Relationship Id="rId6" Type="http://schemas.openxmlformats.org/officeDocument/2006/relationships/image" Target="../media/image111.png"/><Relationship Id="rId11" Type="http://schemas.openxmlformats.org/officeDocument/2006/relationships/image" Target="../media/image132.svg"/><Relationship Id="rId5" Type="http://schemas.openxmlformats.org/officeDocument/2006/relationships/image" Target="../media/image142.svg"/><Relationship Id="rId15" Type="http://schemas.openxmlformats.org/officeDocument/2006/relationships/image" Target="../media/image146.svg"/><Relationship Id="rId10" Type="http://schemas.openxmlformats.org/officeDocument/2006/relationships/image" Target="../media/image131.png"/><Relationship Id="rId4" Type="http://schemas.openxmlformats.org/officeDocument/2006/relationships/image" Target="../media/image141.png"/><Relationship Id="rId9" Type="http://schemas.openxmlformats.org/officeDocument/2006/relationships/image" Target="../media/image116.svg"/><Relationship Id="rId14" Type="http://schemas.openxmlformats.org/officeDocument/2006/relationships/image" Target="../media/image14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9.xml"/><Relationship Id="rId1" Type="http://schemas.openxmlformats.org/officeDocument/2006/relationships/tags" Target="../tags/tag102.xml"/><Relationship Id="rId5" Type="http://schemas.openxmlformats.org/officeDocument/2006/relationships/image" Target="../media/image72.png"/><Relationship Id="rId4" Type="http://schemas.openxmlformats.org/officeDocument/2006/relationships/image" Target="../media/image71.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103.xml"/><Relationship Id="rId4" Type="http://schemas.openxmlformats.org/officeDocument/2006/relationships/image" Target="../media/image73.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105.xml"/><Relationship Id="rId5" Type="http://schemas.openxmlformats.org/officeDocument/2006/relationships/image" Target="../media/image95.sv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59.xml"/><Relationship Id="rId7"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106.xml"/><Relationship Id="rId6" Type="http://schemas.openxmlformats.org/officeDocument/2006/relationships/image" Target="../media/image119.svg"/><Relationship Id="rId5" Type="http://schemas.openxmlformats.org/officeDocument/2006/relationships/image" Target="../media/image138.png"/><Relationship Id="rId4" Type="http://schemas.openxmlformats.org/officeDocument/2006/relationships/image" Target="../media/image14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6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53.png"/><Relationship Id="rId18" Type="http://schemas.openxmlformats.org/officeDocument/2006/relationships/image" Target="../media/image28.svg"/><Relationship Id="rId26" Type="http://schemas.openxmlformats.org/officeDocument/2006/relationships/image" Target="../media/image160.svg"/><Relationship Id="rId3" Type="http://schemas.openxmlformats.org/officeDocument/2006/relationships/notesSlide" Target="../notesSlides/notesSlide60.xml"/><Relationship Id="rId21" Type="http://schemas.openxmlformats.org/officeDocument/2006/relationships/image" Target="../media/image155.png"/><Relationship Id="rId7" Type="http://schemas.openxmlformats.org/officeDocument/2006/relationships/image" Target="../media/image37.svg"/><Relationship Id="rId12" Type="http://schemas.openxmlformats.org/officeDocument/2006/relationships/image" Target="../media/image152.png"/><Relationship Id="rId17" Type="http://schemas.openxmlformats.org/officeDocument/2006/relationships/image" Target="../media/image27.png"/><Relationship Id="rId25" Type="http://schemas.openxmlformats.org/officeDocument/2006/relationships/image" Target="../media/image159.png"/><Relationship Id="rId2" Type="http://schemas.openxmlformats.org/officeDocument/2006/relationships/slideLayout" Target="../slideLayouts/slideLayout18.xml"/><Relationship Id="rId16" Type="http://schemas.openxmlformats.org/officeDocument/2006/relationships/image" Target="../media/image144.svg"/><Relationship Id="rId20" Type="http://schemas.openxmlformats.org/officeDocument/2006/relationships/image" Target="../media/image112.svg"/><Relationship Id="rId29" Type="http://schemas.openxmlformats.org/officeDocument/2006/relationships/image" Target="../media/image163.png"/><Relationship Id="rId1" Type="http://schemas.openxmlformats.org/officeDocument/2006/relationships/tags" Target="../tags/tag107.xml"/><Relationship Id="rId6" Type="http://schemas.openxmlformats.org/officeDocument/2006/relationships/image" Target="../media/image36.png"/><Relationship Id="rId11" Type="http://schemas.microsoft.com/office/2007/relationships/hdphoto" Target="../media/hdphoto1.wdp"/><Relationship Id="rId24" Type="http://schemas.openxmlformats.org/officeDocument/2006/relationships/image" Target="../media/image158.svg"/><Relationship Id="rId5" Type="http://schemas.openxmlformats.org/officeDocument/2006/relationships/image" Target="../media/image150.svg"/><Relationship Id="rId15" Type="http://schemas.openxmlformats.org/officeDocument/2006/relationships/image" Target="../media/image143.png"/><Relationship Id="rId23" Type="http://schemas.openxmlformats.org/officeDocument/2006/relationships/image" Target="../media/image157.png"/><Relationship Id="rId28" Type="http://schemas.openxmlformats.org/officeDocument/2006/relationships/image" Target="../media/image162.svg"/><Relationship Id="rId10" Type="http://schemas.openxmlformats.org/officeDocument/2006/relationships/image" Target="../media/image151.png"/><Relationship Id="rId19" Type="http://schemas.openxmlformats.org/officeDocument/2006/relationships/image" Target="../media/image111.png"/><Relationship Id="rId4" Type="http://schemas.openxmlformats.org/officeDocument/2006/relationships/image" Target="../media/image149.png"/><Relationship Id="rId9" Type="http://schemas.openxmlformats.org/officeDocument/2006/relationships/image" Target="../media/image95.svg"/><Relationship Id="rId14" Type="http://schemas.openxmlformats.org/officeDocument/2006/relationships/image" Target="../media/image154.svg"/><Relationship Id="rId22" Type="http://schemas.openxmlformats.org/officeDocument/2006/relationships/image" Target="../media/image156.svg"/><Relationship Id="rId27" Type="http://schemas.openxmlformats.org/officeDocument/2006/relationships/image" Target="../media/image161.png"/></Relationships>
</file>

<file path=ppt/slides/_rels/slide6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3.svg"/><Relationship Id="rId3" Type="http://schemas.openxmlformats.org/officeDocument/2006/relationships/notesSlide" Target="../notesSlides/notesSlide61.xml"/><Relationship Id="rId7" Type="http://schemas.openxmlformats.org/officeDocument/2006/relationships/image" Target="../media/image95.svg"/><Relationship Id="rId12" Type="http://schemas.openxmlformats.org/officeDocument/2006/relationships/image" Target="../media/image82.png"/><Relationship Id="rId2" Type="http://schemas.openxmlformats.org/officeDocument/2006/relationships/slideLayout" Target="../slideLayouts/slideLayout18.xml"/><Relationship Id="rId1" Type="http://schemas.openxmlformats.org/officeDocument/2006/relationships/tags" Target="../tags/tag108.xml"/><Relationship Id="rId6" Type="http://schemas.openxmlformats.org/officeDocument/2006/relationships/image" Target="../media/image94.png"/><Relationship Id="rId11" Type="http://schemas.openxmlformats.org/officeDocument/2006/relationships/image" Target="../media/image28.svg"/><Relationship Id="rId5" Type="http://schemas.openxmlformats.org/officeDocument/2006/relationships/image" Target="../media/image89.svg"/><Relationship Id="rId10" Type="http://schemas.openxmlformats.org/officeDocument/2006/relationships/image" Target="../media/image27.png"/><Relationship Id="rId4" Type="http://schemas.openxmlformats.org/officeDocument/2006/relationships/image" Target="../media/image88.png"/><Relationship Id="rId9" Type="http://schemas.openxmlformats.org/officeDocument/2006/relationships/image" Target="../media/image37.svg"/></Relationships>
</file>

<file path=ppt/slides/_rels/slide6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93.svg"/><Relationship Id="rId18" Type="http://schemas.openxmlformats.org/officeDocument/2006/relationships/image" Target="../media/image166.png"/><Relationship Id="rId3" Type="http://schemas.openxmlformats.org/officeDocument/2006/relationships/notesSlide" Target="../notesSlides/notesSlide62.xml"/><Relationship Id="rId21" Type="http://schemas.openxmlformats.org/officeDocument/2006/relationships/image" Target="../media/image95.svg"/><Relationship Id="rId7" Type="http://schemas.openxmlformats.org/officeDocument/2006/relationships/image" Target="../media/image89.svg"/><Relationship Id="rId12" Type="http://schemas.openxmlformats.org/officeDocument/2006/relationships/image" Target="../media/image92.png"/><Relationship Id="rId17" Type="http://schemas.openxmlformats.org/officeDocument/2006/relationships/image" Target="../media/image146.svg"/><Relationship Id="rId25" Type="http://schemas.openxmlformats.org/officeDocument/2006/relationships/image" Target="../media/image144.svg"/><Relationship Id="rId2" Type="http://schemas.openxmlformats.org/officeDocument/2006/relationships/slideLayout" Target="../slideLayouts/slideLayout18.xml"/><Relationship Id="rId16" Type="http://schemas.openxmlformats.org/officeDocument/2006/relationships/image" Target="../media/image145.png"/><Relationship Id="rId20" Type="http://schemas.openxmlformats.org/officeDocument/2006/relationships/image" Target="../media/image94.png"/><Relationship Id="rId1" Type="http://schemas.openxmlformats.org/officeDocument/2006/relationships/tags" Target="../tags/tag109.xml"/><Relationship Id="rId6" Type="http://schemas.openxmlformats.org/officeDocument/2006/relationships/image" Target="../media/image88.png"/><Relationship Id="rId11" Type="http://schemas.openxmlformats.org/officeDocument/2006/relationships/image" Target="../media/image112.svg"/><Relationship Id="rId24" Type="http://schemas.openxmlformats.org/officeDocument/2006/relationships/image" Target="../media/image143.png"/><Relationship Id="rId5" Type="http://schemas.openxmlformats.org/officeDocument/2006/relationships/image" Target="../media/image39.svg"/><Relationship Id="rId15" Type="http://schemas.openxmlformats.org/officeDocument/2006/relationships/image" Target="../media/image165.svg"/><Relationship Id="rId23" Type="http://schemas.openxmlformats.org/officeDocument/2006/relationships/image" Target="../media/image37.svg"/><Relationship Id="rId10" Type="http://schemas.openxmlformats.org/officeDocument/2006/relationships/image" Target="../media/image111.png"/><Relationship Id="rId19" Type="http://schemas.openxmlformats.org/officeDocument/2006/relationships/image" Target="../media/image167.svg"/><Relationship Id="rId4" Type="http://schemas.openxmlformats.org/officeDocument/2006/relationships/image" Target="../media/image38.png"/><Relationship Id="rId9" Type="http://schemas.openxmlformats.org/officeDocument/2006/relationships/image" Target="../media/image85.svg"/><Relationship Id="rId14" Type="http://schemas.openxmlformats.org/officeDocument/2006/relationships/image" Target="../media/image164.png"/><Relationship Id="rId22" Type="http://schemas.openxmlformats.org/officeDocument/2006/relationships/image" Target="../media/image36.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110.xml"/><Relationship Id="rId4" Type="http://schemas.openxmlformats.org/officeDocument/2006/relationships/image" Target="../media/image15.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65.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notesSlide" Target="../notesSlides/notesSlide65.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112.xml"/><Relationship Id="rId6" Type="http://schemas.openxmlformats.org/officeDocument/2006/relationships/image" Target="../media/image168.png"/><Relationship Id="rId5" Type="http://schemas.openxmlformats.org/officeDocument/2006/relationships/image" Target="../media/image130.svg"/><Relationship Id="rId10" Type="http://schemas.openxmlformats.org/officeDocument/2006/relationships/image" Target="../media/image170.svg"/><Relationship Id="rId4" Type="http://schemas.openxmlformats.org/officeDocument/2006/relationships/image" Target="../media/image129.png"/><Relationship Id="rId9" Type="http://schemas.openxmlformats.org/officeDocument/2006/relationships/image" Target="../media/image16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tags" Target="../tags/tag113.xml"/><Relationship Id="rId5" Type="http://schemas.openxmlformats.org/officeDocument/2006/relationships/image" Target="../media/image105.sv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8.xml"/><Relationship Id="rId1" Type="http://schemas.openxmlformats.org/officeDocument/2006/relationships/tags" Target="../tags/tag11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115.xml"/><Relationship Id="rId4" Type="http://schemas.openxmlformats.org/officeDocument/2006/relationships/image" Target="../media/image17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8.xml"/><Relationship Id="rId1" Type="http://schemas.openxmlformats.org/officeDocument/2006/relationships/tags" Target="../tags/tag11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8.xml"/><Relationship Id="rId1" Type="http://schemas.openxmlformats.org/officeDocument/2006/relationships/tags" Target="../tags/tag11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xml"/><Relationship Id="rId1" Type="http://schemas.openxmlformats.org/officeDocument/2006/relationships/tags" Target="../tags/tag118.xml"/></Relationships>
</file>

<file path=ppt/slides/_rels/slide72.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05.svg"/><Relationship Id="rId18" Type="http://schemas.openxmlformats.org/officeDocument/2006/relationships/image" Target="../media/image183.png"/><Relationship Id="rId26" Type="http://schemas.openxmlformats.org/officeDocument/2006/relationships/image" Target="../media/image82.png"/><Relationship Id="rId3" Type="http://schemas.openxmlformats.org/officeDocument/2006/relationships/notesSlide" Target="../notesSlides/notesSlide72.xml"/><Relationship Id="rId21" Type="http://schemas.openxmlformats.org/officeDocument/2006/relationships/image" Target="../media/image97.svg"/><Relationship Id="rId7" Type="http://schemas.openxmlformats.org/officeDocument/2006/relationships/image" Target="../media/image178.svg"/><Relationship Id="rId12" Type="http://schemas.openxmlformats.org/officeDocument/2006/relationships/image" Target="../media/image104.png"/><Relationship Id="rId17" Type="http://schemas.openxmlformats.org/officeDocument/2006/relationships/image" Target="../media/image154.svg"/><Relationship Id="rId25" Type="http://schemas.openxmlformats.org/officeDocument/2006/relationships/image" Target="../media/image89.svg"/><Relationship Id="rId2" Type="http://schemas.openxmlformats.org/officeDocument/2006/relationships/slideLayout" Target="../slideLayouts/slideLayout18.xml"/><Relationship Id="rId16" Type="http://schemas.openxmlformats.org/officeDocument/2006/relationships/image" Target="../media/image153.png"/><Relationship Id="rId20" Type="http://schemas.openxmlformats.org/officeDocument/2006/relationships/image" Target="../media/image96.png"/><Relationship Id="rId1" Type="http://schemas.openxmlformats.org/officeDocument/2006/relationships/tags" Target="../tags/tag119.xml"/><Relationship Id="rId6" Type="http://schemas.openxmlformats.org/officeDocument/2006/relationships/image" Target="../media/image177.png"/><Relationship Id="rId11" Type="http://schemas.openxmlformats.org/officeDocument/2006/relationships/image" Target="../media/image85.svg"/><Relationship Id="rId24" Type="http://schemas.openxmlformats.org/officeDocument/2006/relationships/image" Target="../media/image88.png"/><Relationship Id="rId5" Type="http://schemas.openxmlformats.org/officeDocument/2006/relationships/image" Target="../media/image176.svg"/><Relationship Id="rId15" Type="http://schemas.openxmlformats.org/officeDocument/2006/relationships/image" Target="../media/image182.svg"/><Relationship Id="rId23" Type="http://schemas.openxmlformats.org/officeDocument/2006/relationships/image" Target="../media/image156.svg"/><Relationship Id="rId10" Type="http://schemas.openxmlformats.org/officeDocument/2006/relationships/image" Target="../media/image84.png"/><Relationship Id="rId19" Type="http://schemas.openxmlformats.org/officeDocument/2006/relationships/image" Target="../media/image184.svg"/><Relationship Id="rId4" Type="http://schemas.openxmlformats.org/officeDocument/2006/relationships/image" Target="../media/image175.png"/><Relationship Id="rId9" Type="http://schemas.openxmlformats.org/officeDocument/2006/relationships/image" Target="../media/image180.svg"/><Relationship Id="rId14" Type="http://schemas.openxmlformats.org/officeDocument/2006/relationships/image" Target="../media/image181.png"/><Relationship Id="rId22" Type="http://schemas.openxmlformats.org/officeDocument/2006/relationships/image" Target="../media/image155.png"/><Relationship Id="rId27" Type="http://schemas.openxmlformats.org/officeDocument/2006/relationships/image" Target="../media/image83.sv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15.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121.xml"/><Relationship Id="rId4" Type="http://schemas.openxmlformats.org/officeDocument/2006/relationships/image" Target="../media/image18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8.xml"/><Relationship Id="rId1" Type="http://schemas.openxmlformats.org/officeDocument/2006/relationships/tags" Target="../tags/tag122.xml"/><Relationship Id="rId5" Type="http://schemas.openxmlformats.org/officeDocument/2006/relationships/image" Target="../media/image187.jpeg"/><Relationship Id="rId4" Type="http://schemas.openxmlformats.org/officeDocument/2006/relationships/image" Target="../media/image186.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xml"/><Relationship Id="rId1" Type="http://schemas.openxmlformats.org/officeDocument/2006/relationships/tags" Target="../tags/tag12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tags" Target="../tags/tag124.xml"/><Relationship Id="rId4" Type="http://schemas.openxmlformats.org/officeDocument/2006/relationships/image" Target="../media/image188.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9.xml"/><Relationship Id="rId1" Type="http://schemas.openxmlformats.org/officeDocument/2006/relationships/tags" Target="../tags/tag125.xml"/><Relationship Id="rId5" Type="http://schemas.openxmlformats.org/officeDocument/2006/relationships/image" Target="../media/image72.png"/><Relationship Id="rId4" Type="http://schemas.openxmlformats.org/officeDocument/2006/relationships/image" Target="../media/image71.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126.xml"/><Relationship Id="rId4" Type="http://schemas.openxmlformats.org/officeDocument/2006/relationships/image" Target="../media/image73.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5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5.xml"/><Relationship Id="rId1" Type="http://schemas.openxmlformats.org/officeDocument/2006/relationships/tags" Target="../tags/tag12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8.xml"/><Relationship Id="rId1" Type="http://schemas.openxmlformats.org/officeDocument/2006/relationships/tags" Target="../tags/tag129.xml"/><Relationship Id="rId4" Type="http://schemas.openxmlformats.org/officeDocument/2006/relationships/image" Target="../media/image189.tiff"/></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xml"/><Relationship Id="rId1" Type="http://schemas.openxmlformats.org/officeDocument/2006/relationships/tags" Target="../tags/tag130.xml"/></Relationships>
</file>

<file path=ppt/slides/_rels/slide84.xml.rels><?xml version="1.0" encoding="UTF-8" standalone="yes"?>
<Relationships xmlns="http://schemas.openxmlformats.org/package/2006/relationships"><Relationship Id="rId8" Type="http://schemas.openxmlformats.org/officeDocument/2006/relationships/hyperlink" Target="https://docs.aws.amazon.com/sdk-for-javascript/v2/developer-guide/using-lambda-functions.html" TargetMode="External"/><Relationship Id="rId3" Type="http://schemas.openxmlformats.org/officeDocument/2006/relationships/notesSlide" Target="../notesSlides/notesSlide84.xml"/><Relationship Id="rId7" Type="http://schemas.openxmlformats.org/officeDocument/2006/relationships/hyperlink" Target="https://d1.awsstatic.com/whitepapers/architecture/AWS-Serverless-Applications-Lens.pdf" TargetMode="External"/><Relationship Id="rId2" Type="http://schemas.openxmlformats.org/officeDocument/2006/relationships/slideLayout" Target="../slideLayouts/slideLayout5.xml"/><Relationship Id="rId1" Type="http://schemas.openxmlformats.org/officeDocument/2006/relationships/tags" Target="../tags/tag131.xml"/><Relationship Id="rId6" Type="http://schemas.openxmlformats.org/officeDocument/2006/relationships/hyperlink" Target="https://d1.awsstatic.com/whitepapers/AWS_Serverless_Multi-Tier_Architectures.pdf" TargetMode="External"/><Relationship Id="rId5" Type="http://schemas.openxmlformats.org/officeDocument/2006/relationships/hyperlink" Target="https://d1.awsstatic.com/whitepapers/serverless-architectures-with-aws-lambda.pdf" TargetMode="External"/><Relationship Id="rId4" Type="http://schemas.openxmlformats.org/officeDocument/2006/relationships/hyperlink" Target="https://aws.amazon.com/getting-started/projects/break-monolith-app-microservices-ecs-docker-ec2/" TargetMode="Externa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3.xml"/><Relationship Id="rId1" Type="http://schemas.openxmlformats.org/officeDocument/2006/relationships/tags" Target="../tags/tag13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latin typeface="+mj-lt"/>
              </a:rPr>
              <a:t>AWS Academy Cloud Architecting</a:t>
            </a:r>
          </a:p>
        </p:txBody>
      </p:sp>
      <p:sp>
        <p:nvSpPr>
          <p:cNvPr id="6" name="Title 5"/>
          <p:cNvSpPr>
            <a:spLocks noGrp="1"/>
          </p:cNvSpPr>
          <p:nvPr>
            <p:ph type="title"/>
          </p:nvPr>
        </p:nvSpPr>
        <p:spPr>
          <a:xfrm>
            <a:off x="419100" y="3018204"/>
            <a:ext cx="11353800" cy="1370916"/>
          </a:xfrm>
        </p:spPr>
        <p:txBody>
          <a:bodyPr/>
          <a:lstStyle/>
          <a:p>
            <a:r>
              <a:rPr lang="en-US" sz="5400" dirty="0">
                <a:latin typeface="+mj-lt"/>
              </a:rPr>
              <a:t>Module 13: Building Microservices and Serverless Architectures</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n-lt"/>
              </a:rPr>
              <a:t>Microservice applications are composed of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independent services that communicate over well-defined APIs</a:t>
            </a:r>
            <a:r>
              <a:rPr lang="en-US" sz="2400" dirty="0">
                <a:latin typeface="+mn-lt"/>
              </a:rPr>
              <a:t> </a:t>
            </a:r>
          </a:p>
          <a:p>
            <a:r>
              <a:rPr lang="en-US" sz="2400" dirty="0">
                <a:latin typeface="+mn-lt"/>
              </a:rPr>
              <a:t>Microservices share the following characteristics – </a:t>
            </a:r>
          </a:p>
          <a:p>
            <a:pPr lvl="1"/>
            <a:r>
              <a:rPr lang="en-US" sz="2000" dirty="0">
                <a:latin typeface="+mn-lt"/>
              </a:rPr>
              <a:t>Decentralized</a:t>
            </a:r>
          </a:p>
          <a:p>
            <a:pPr lvl="1"/>
            <a:r>
              <a:rPr lang="en-US" sz="2000" dirty="0">
                <a:latin typeface="+mn-lt"/>
              </a:rPr>
              <a:t>Independent</a:t>
            </a:r>
          </a:p>
          <a:p>
            <a:pPr lvl="1"/>
            <a:r>
              <a:rPr lang="en-US" sz="2000" dirty="0">
                <a:latin typeface="+mn-lt"/>
              </a:rPr>
              <a:t>Specialized</a:t>
            </a:r>
          </a:p>
          <a:p>
            <a:pPr lvl="1"/>
            <a:r>
              <a:rPr lang="en-US" sz="2000" dirty="0">
                <a:latin typeface="+mn-lt"/>
              </a:rPr>
              <a:t>Polyglot</a:t>
            </a:r>
          </a:p>
          <a:p>
            <a:pPr lvl="1"/>
            <a:r>
              <a:rPr lang="en-US" sz="2000" dirty="0">
                <a:latin typeface="+mn-lt"/>
              </a:rPr>
              <a:t>Black boxes</a:t>
            </a:r>
          </a:p>
          <a:p>
            <a:pPr lvl="1"/>
            <a:r>
              <a:rPr lang="en-US" sz="2000" dirty="0">
                <a:latin typeface="+mn-lt"/>
              </a:rPr>
              <a:t>You build it, you run it</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10</a:t>
            </a:fld>
            <a:endParaRPr lang="en-US" dirty="0"/>
          </a:p>
        </p:txBody>
      </p:sp>
    </p:spTree>
    <p:custDataLst>
      <p:tags r:id="rId1"/>
    </p:custDataLst>
    <p:extLst>
      <p:ext uri="{BB962C8B-B14F-4D97-AF65-F5344CB8AC3E}">
        <p14:creationId xmlns:p14="http://schemas.microsoft.com/office/powerpoint/2010/main" val="3634722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fontScale="92500"/>
          </a:bodyPr>
          <a:lstStyle/>
          <a:p>
            <a:r>
              <a:rPr lang="en-US" b="1" dirty="0">
                <a:latin typeface="+mn-lt"/>
              </a:rPr>
              <a:t>Module 13: Building Microservices and Serverless Architectures</a:t>
            </a:r>
          </a:p>
        </p:txBody>
      </p:sp>
      <p:sp>
        <p:nvSpPr>
          <p:cNvPr id="2" name="Title 1"/>
          <p:cNvSpPr>
            <a:spLocks noGrp="1"/>
          </p:cNvSpPr>
          <p:nvPr>
            <p:ph type="title"/>
          </p:nvPr>
        </p:nvSpPr>
        <p:spPr>
          <a:xfrm>
            <a:off x="419100" y="3191940"/>
            <a:ext cx="11353800" cy="1025730"/>
          </a:xfrm>
        </p:spPr>
        <p:txBody>
          <a:bodyPr>
            <a:noAutofit/>
          </a:bodyPr>
          <a:lstStyle/>
          <a:p>
            <a:r>
              <a:rPr lang="en-US" sz="4000" dirty="0">
                <a:latin typeface="+mj-lt"/>
              </a:rPr>
              <a:t>Section 3: Building microservice applications with AWS container services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568546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8A6BB-4417-ED43-AF04-90BB79A1C81C}"/>
              </a:ext>
            </a:extLst>
          </p:cNvPr>
          <p:cNvSpPr>
            <a:spLocks noGrp="1"/>
          </p:cNvSpPr>
          <p:nvPr>
            <p:ph type="title"/>
          </p:nvPr>
        </p:nvSpPr>
        <p:spPr/>
        <p:txBody>
          <a:bodyPr/>
          <a:lstStyle/>
          <a:p>
            <a:r>
              <a:rPr lang="en-US" dirty="0"/>
              <a:t>What is a container?</a:t>
            </a:r>
          </a:p>
        </p:txBody>
      </p:sp>
      <p:sp>
        <p:nvSpPr>
          <p:cNvPr id="6" name="TextBox 5">
            <a:extLst>
              <a:ext uri="{FF2B5EF4-FFF2-40B4-BE49-F238E27FC236}">
                <a16:creationId xmlns:a16="http://schemas.microsoft.com/office/drawing/2014/main" id="{1B57EF62-A58B-4C7A-AEB4-014D8313B6BD}"/>
              </a:ext>
            </a:extLst>
          </p:cNvPr>
          <p:cNvSpPr txBox="1"/>
          <p:nvPr/>
        </p:nvSpPr>
        <p:spPr>
          <a:xfrm>
            <a:off x="4803819" y="1454619"/>
            <a:ext cx="2584362"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Your container</a:t>
            </a:r>
          </a:p>
        </p:txBody>
      </p:sp>
      <p:grpSp>
        <p:nvGrpSpPr>
          <p:cNvPr id="25" name="Group 24" descr="Container with your application code, runtime engine, dependencies, and configurations.">
            <a:extLst>
              <a:ext uri="{FF2B5EF4-FFF2-40B4-BE49-F238E27FC236}">
                <a16:creationId xmlns:a16="http://schemas.microsoft.com/office/drawing/2014/main" id="{48138A40-AE82-4ED1-9323-41A7FB6AA4D8}"/>
              </a:ext>
            </a:extLst>
          </p:cNvPr>
          <p:cNvGrpSpPr/>
          <p:nvPr/>
        </p:nvGrpSpPr>
        <p:grpSpPr>
          <a:xfrm>
            <a:off x="4455913" y="2097758"/>
            <a:ext cx="3280174" cy="3964123"/>
            <a:chOff x="4455913" y="2097758"/>
            <a:chExt cx="3280174" cy="3964123"/>
          </a:xfrm>
        </p:grpSpPr>
        <p:sp>
          <p:nvSpPr>
            <p:cNvPr id="5" name="Rectangle 4">
              <a:extLst>
                <a:ext uri="{FF2B5EF4-FFF2-40B4-BE49-F238E27FC236}">
                  <a16:creationId xmlns:a16="http://schemas.microsoft.com/office/drawing/2014/main" id="{F119C94F-CCCE-7A4E-A494-BC7D01619FFF}"/>
                </a:ext>
                <a:ext uri="{C183D7F6-B498-43B3-948B-1728B52AA6E4}">
                  <adec:decorative xmlns:adec="http://schemas.microsoft.com/office/drawing/2017/decorative" val="1"/>
                </a:ext>
              </a:extLst>
            </p:cNvPr>
            <p:cNvSpPr/>
            <p:nvPr/>
          </p:nvSpPr>
          <p:spPr>
            <a:xfrm>
              <a:off x="4455913" y="2097758"/>
              <a:ext cx="3280174" cy="3964123"/>
            </a:xfrm>
            <a:prstGeom prst="rect">
              <a:avLst/>
            </a:prstGeom>
            <a:solidFill>
              <a:schemeClr val="accent3">
                <a:lumMod val="20000"/>
                <a:lumOff val="80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A3567AC2-B57A-42FF-99A0-DDC544B6F720}"/>
                </a:ext>
              </a:extLst>
            </p:cNvPr>
            <p:cNvGrpSpPr/>
            <p:nvPr/>
          </p:nvGrpSpPr>
          <p:grpSpPr>
            <a:xfrm>
              <a:off x="4639694" y="2237664"/>
              <a:ext cx="2912612" cy="3684311"/>
              <a:chOff x="4626786" y="2284105"/>
              <a:chExt cx="2912612" cy="3684311"/>
            </a:xfrm>
          </p:grpSpPr>
          <p:pic>
            <p:nvPicPr>
              <p:cNvPr id="12" name="Picture 11">
                <a:extLst>
                  <a:ext uri="{FF2B5EF4-FFF2-40B4-BE49-F238E27FC236}">
                    <a16:creationId xmlns:a16="http://schemas.microsoft.com/office/drawing/2014/main" id="{9639BAAE-0A49-3742-940E-9F6ABB02A3F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78419" y="4226095"/>
                <a:ext cx="862767" cy="862767"/>
              </a:xfrm>
              <a:prstGeom prst="rect">
                <a:avLst/>
              </a:prstGeom>
            </p:spPr>
          </p:pic>
          <p:pic>
            <p:nvPicPr>
              <p:cNvPr id="16" name="Picture 15">
                <a:extLst>
                  <a:ext uri="{FF2B5EF4-FFF2-40B4-BE49-F238E27FC236}">
                    <a16:creationId xmlns:a16="http://schemas.microsoft.com/office/drawing/2014/main" id="{528999A6-C588-624B-8E27-D3D432A3DC6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698322" y="5145456"/>
                <a:ext cx="822960" cy="822960"/>
              </a:xfrm>
              <a:prstGeom prst="rect">
                <a:avLst/>
              </a:prstGeom>
            </p:spPr>
          </p:pic>
          <p:sp>
            <p:nvSpPr>
              <p:cNvPr id="8" name="TextBox 7">
                <a:extLst>
                  <a:ext uri="{FF2B5EF4-FFF2-40B4-BE49-F238E27FC236}">
                    <a16:creationId xmlns:a16="http://schemas.microsoft.com/office/drawing/2014/main" id="{600E6E4B-C25A-4F55-9CDB-35BAFD9F08D3}"/>
                  </a:ext>
                  <a:ext uri="{C183D7F6-B498-43B3-948B-1728B52AA6E4}">
                    <adec:decorative xmlns:adec="http://schemas.microsoft.com/office/drawing/2017/decorative" val="1"/>
                  </a:ext>
                </a:extLst>
              </p:cNvPr>
              <p:cNvSpPr txBox="1"/>
              <p:nvPr/>
            </p:nvSpPr>
            <p:spPr>
              <a:xfrm>
                <a:off x="5634709" y="2412614"/>
                <a:ext cx="1904689" cy="646331"/>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Your application</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code</a:t>
                </a:r>
              </a:p>
            </p:txBody>
          </p:sp>
          <p:sp>
            <p:nvSpPr>
              <p:cNvPr id="19" name="TextBox 18">
                <a:extLst>
                  <a:ext uri="{FF2B5EF4-FFF2-40B4-BE49-F238E27FC236}">
                    <a16:creationId xmlns:a16="http://schemas.microsoft.com/office/drawing/2014/main" id="{D5631D1D-7567-4FCC-9615-709E0EBA5E6B}"/>
                  </a:ext>
                  <a:ext uri="{C183D7F6-B498-43B3-948B-1728B52AA6E4}">
                    <adec:decorative xmlns:adec="http://schemas.microsoft.com/office/drawing/2017/decorative" val="1"/>
                  </a:ext>
                </a:extLst>
              </p:cNvPr>
              <p:cNvSpPr txBox="1"/>
              <p:nvPr/>
            </p:nvSpPr>
            <p:spPr>
              <a:xfrm>
                <a:off x="5634709" y="4397707"/>
                <a:ext cx="1640193"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Dependencies</a:t>
                </a:r>
              </a:p>
            </p:txBody>
          </p:sp>
          <p:sp>
            <p:nvSpPr>
              <p:cNvPr id="20" name="TextBox 19">
                <a:extLst>
                  <a:ext uri="{FF2B5EF4-FFF2-40B4-BE49-F238E27FC236}">
                    <a16:creationId xmlns:a16="http://schemas.microsoft.com/office/drawing/2014/main" id="{14C3B57F-7032-40F7-9983-EFF4F19969C8}"/>
                  </a:ext>
                  <a:ext uri="{C183D7F6-B498-43B3-948B-1728B52AA6E4}">
                    <adec:decorative xmlns:adec="http://schemas.microsoft.com/office/drawing/2017/decorative" val="1"/>
                  </a:ext>
                </a:extLst>
              </p:cNvPr>
              <p:cNvSpPr txBox="1"/>
              <p:nvPr/>
            </p:nvSpPr>
            <p:spPr>
              <a:xfrm>
                <a:off x="5634709" y="5375278"/>
                <a:ext cx="1734770"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Configurations</a:t>
                </a:r>
              </a:p>
            </p:txBody>
          </p:sp>
          <p:sp>
            <p:nvSpPr>
              <p:cNvPr id="21" name="TextBox 20">
                <a:extLst>
                  <a:ext uri="{FF2B5EF4-FFF2-40B4-BE49-F238E27FC236}">
                    <a16:creationId xmlns:a16="http://schemas.microsoft.com/office/drawing/2014/main" id="{72A93379-6862-4E51-8A57-D026397BC437}"/>
                  </a:ext>
                  <a:ext uri="{C183D7F6-B498-43B3-948B-1728B52AA6E4}">
                    <adec:decorative xmlns:adec="http://schemas.microsoft.com/office/drawing/2017/decorative" val="1"/>
                  </a:ext>
                </a:extLst>
              </p:cNvPr>
              <p:cNvSpPr txBox="1"/>
              <p:nvPr/>
            </p:nvSpPr>
            <p:spPr>
              <a:xfrm>
                <a:off x="5634709" y="3527634"/>
                <a:ext cx="1842171"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Runtime engine</a:t>
                </a:r>
              </a:p>
            </p:txBody>
          </p:sp>
          <p:pic>
            <p:nvPicPr>
              <p:cNvPr id="22" name="Picture 21">
                <a:extLst>
                  <a:ext uri="{FF2B5EF4-FFF2-40B4-BE49-F238E27FC236}">
                    <a16:creationId xmlns:a16="http://schemas.microsoft.com/office/drawing/2014/main" id="{01F3836F-841B-4681-8DF9-153A0D31FAD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2602" y="2284105"/>
                <a:ext cx="914400" cy="914400"/>
              </a:xfrm>
              <a:prstGeom prst="rect">
                <a:avLst/>
              </a:prstGeom>
            </p:spPr>
          </p:pic>
          <p:pic>
            <p:nvPicPr>
              <p:cNvPr id="24" name="Picture 23">
                <a:extLst>
                  <a:ext uri="{FF2B5EF4-FFF2-40B4-BE49-F238E27FC236}">
                    <a16:creationId xmlns:a16="http://schemas.microsoft.com/office/drawing/2014/main" id="{C54D9AB7-056A-4276-B6AF-1265B4D1384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6786" y="3255100"/>
                <a:ext cx="914400" cy="914400"/>
              </a:xfrm>
              <a:prstGeom prst="rect">
                <a:avLst/>
              </a:prstGeom>
            </p:spPr>
          </p:pic>
        </p:grpSp>
      </p:grpSp>
      <p:sp>
        <p:nvSpPr>
          <p:cNvPr id="3" name="Footer Placeholder 2">
            <a:extLst>
              <a:ext uri="{FF2B5EF4-FFF2-40B4-BE49-F238E27FC236}">
                <a16:creationId xmlns:a16="http://schemas.microsoft.com/office/drawing/2014/main" id="{1985E6F6-F7D3-40D0-893C-0BB388176A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2D49E668-F371-44EB-BABC-65CA2D915830}"/>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186576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F0DD-7F0D-3D47-9C60-899CB847B656}"/>
              </a:ext>
            </a:extLst>
          </p:cNvPr>
          <p:cNvSpPr>
            <a:spLocks noGrp="1"/>
          </p:cNvSpPr>
          <p:nvPr>
            <p:ph type="title"/>
          </p:nvPr>
        </p:nvSpPr>
        <p:spPr/>
        <p:txBody>
          <a:bodyPr>
            <a:noAutofit/>
          </a:bodyPr>
          <a:lstStyle/>
          <a:p>
            <a:r>
              <a:rPr lang="en-US" dirty="0"/>
              <a:t>A problem that containers solve</a:t>
            </a:r>
          </a:p>
        </p:txBody>
      </p:sp>
      <p:sp>
        <p:nvSpPr>
          <p:cNvPr id="3" name="Content Placeholder 2">
            <a:extLst>
              <a:ext uri="{FF2B5EF4-FFF2-40B4-BE49-F238E27FC236}">
                <a16:creationId xmlns:a16="http://schemas.microsoft.com/office/drawing/2014/main" id="{6E228FA4-F509-794F-B3ED-A5A05083D8A5}"/>
              </a:ext>
            </a:extLst>
          </p:cNvPr>
          <p:cNvSpPr>
            <a:spLocks noGrp="1"/>
          </p:cNvSpPr>
          <p:nvPr>
            <p:ph idx="1"/>
          </p:nvPr>
        </p:nvSpPr>
        <p:spPr>
          <a:xfrm>
            <a:off x="420711" y="1828801"/>
            <a:ext cx="11350578" cy="4391024"/>
          </a:xfrm>
        </p:spPr>
        <p:txBody>
          <a:bodyPr>
            <a:normAutofit/>
          </a:bodyPr>
          <a:lstStyle/>
          <a:p>
            <a:pPr marL="0" lvl="1" indent="0" algn="ctr">
              <a:buNone/>
            </a:pPr>
            <a:r>
              <a:rPr lang="en-US" sz="3200" dirty="0">
                <a:solidFill>
                  <a:schemeClr val="tx1">
                    <a:lumMod val="85000"/>
                    <a:lumOff val="15000"/>
                  </a:schemeClr>
                </a:solidFill>
              </a:rPr>
              <a:t>Getting software to </a:t>
            </a:r>
            <a:r>
              <a:rPr lang="en-US" sz="3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run reliably in different </a:t>
            </a:r>
            <a:br>
              <a:rPr lang="en-US" sz="3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sz="3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work environments</a:t>
            </a:r>
          </a:p>
        </p:txBody>
      </p:sp>
      <p:grpSp>
        <p:nvGrpSpPr>
          <p:cNvPr id="14" name="Group 13" descr="Containers help applications run in developer workstations, production environments, and test environments.">
            <a:extLst>
              <a:ext uri="{FF2B5EF4-FFF2-40B4-BE49-F238E27FC236}">
                <a16:creationId xmlns:a16="http://schemas.microsoft.com/office/drawing/2014/main" id="{4587EC22-B03F-2D43-88D4-915B8F6952F1}"/>
              </a:ext>
            </a:extLst>
          </p:cNvPr>
          <p:cNvGrpSpPr/>
          <p:nvPr/>
        </p:nvGrpSpPr>
        <p:grpSpPr>
          <a:xfrm>
            <a:off x="834453" y="3259564"/>
            <a:ext cx="10523094" cy="2599774"/>
            <a:chOff x="556171" y="3259564"/>
            <a:chExt cx="10523094" cy="2599774"/>
          </a:xfrm>
        </p:grpSpPr>
        <p:pic>
          <p:nvPicPr>
            <p:cNvPr id="9" name="Picture 8">
              <a:extLst>
                <a:ext uri="{FF2B5EF4-FFF2-40B4-BE49-F238E27FC236}">
                  <a16:creationId xmlns:a16="http://schemas.microsoft.com/office/drawing/2014/main" id="{1DC58AF0-7E7C-8248-AFA7-9F8A0E832F9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524880" y="3332247"/>
              <a:ext cx="1570279" cy="1570279"/>
            </a:xfrm>
            <a:prstGeom prst="rect">
              <a:avLst/>
            </a:prstGeom>
          </p:spPr>
        </p:pic>
        <p:sp>
          <p:nvSpPr>
            <p:cNvPr id="5" name="TextBox 4">
              <a:extLst>
                <a:ext uri="{FF2B5EF4-FFF2-40B4-BE49-F238E27FC236}">
                  <a16:creationId xmlns:a16="http://schemas.microsoft.com/office/drawing/2014/main" id="{4C75FA0D-31E2-4E40-B1D2-9CB05FA33468}"/>
                </a:ext>
              </a:extLst>
            </p:cNvPr>
            <p:cNvSpPr txBox="1"/>
            <p:nvPr/>
          </p:nvSpPr>
          <p:spPr>
            <a:xfrm>
              <a:off x="556171" y="5028341"/>
              <a:ext cx="3507698" cy="830997"/>
            </a:xfrm>
            <a:prstGeom prst="rect">
              <a:avLst/>
            </a:prstGeom>
            <a:noFill/>
          </p:spPr>
          <p:txBody>
            <a:bodyPr wrap="square" rtlCol="0">
              <a:spAutoFit/>
            </a:bodyPr>
            <a:lstStyle/>
            <a:p>
              <a:pPr algn="ct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Developer's </a:t>
              </a:r>
              <a:b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workstation</a:t>
              </a:r>
            </a:p>
          </p:txBody>
        </p:sp>
        <p:pic>
          <p:nvPicPr>
            <p:cNvPr id="11" name="Picture 10">
              <a:extLst>
                <a:ext uri="{FF2B5EF4-FFF2-40B4-BE49-F238E27FC236}">
                  <a16:creationId xmlns:a16="http://schemas.microsoft.com/office/drawing/2014/main" id="{BD9BC5BB-4C0B-EF43-BA9E-20E2D67F8548}"/>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84462" y="3284130"/>
              <a:ext cx="1666513" cy="1666513"/>
            </a:xfrm>
            <a:prstGeom prst="rect">
              <a:avLst/>
            </a:prstGeom>
          </p:spPr>
        </p:pic>
        <p:sp>
          <p:nvSpPr>
            <p:cNvPr id="6" name="TextBox 5">
              <a:extLst>
                <a:ext uri="{FF2B5EF4-FFF2-40B4-BE49-F238E27FC236}">
                  <a16:creationId xmlns:a16="http://schemas.microsoft.com/office/drawing/2014/main" id="{90C8CCE8-1226-E742-810E-25880A5072AB}"/>
                </a:ext>
              </a:extLst>
            </p:cNvPr>
            <p:cNvSpPr txBox="1"/>
            <p:nvPr/>
          </p:nvSpPr>
          <p:spPr>
            <a:xfrm>
              <a:off x="4063869" y="5028341"/>
              <a:ext cx="3507698" cy="830997"/>
            </a:xfrm>
            <a:prstGeom prst="rect">
              <a:avLst/>
            </a:prstGeom>
            <a:noFill/>
          </p:spPr>
          <p:txBody>
            <a:bodyPr wrap="square" rtlCol="0">
              <a:spAutoFit/>
            </a:bodyPr>
            <a:lstStyle/>
            <a:p>
              <a:pPr algn="ct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Production</a:t>
              </a:r>
              <a:b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environment </a:t>
              </a:r>
            </a:p>
          </p:txBody>
        </p:sp>
        <p:pic>
          <p:nvPicPr>
            <p:cNvPr id="13" name="Picture 12">
              <a:extLst>
                <a:ext uri="{FF2B5EF4-FFF2-40B4-BE49-F238E27FC236}">
                  <a16:creationId xmlns:a16="http://schemas.microsoft.com/office/drawing/2014/main" id="{6C8EAB32-37FB-1145-8020-A006D821220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467594" y="3259564"/>
              <a:ext cx="1715645" cy="1715645"/>
            </a:xfrm>
            <a:prstGeom prst="rect">
              <a:avLst/>
            </a:prstGeom>
          </p:spPr>
        </p:pic>
        <p:sp>
          <p:nvSpPr>
            <p:cNvPr id="7" name="TextBox 6">
              <a:extLst>
                <a:ext uri="{FF2B5EF4-FFF2-40B4-BE49-F238E27FC236}">
                  <a16:creationId xmlns:a16="http://schemas.microsoft.com/office/drawing/2014/main" id="{CFFD4996-69F1-424C-9187-975C88E7AE9D}"/>
                </a:ext>
              </a:extLst>
            </p:cNvPr>
            <p:cNvSpPr txBox="1"/>
            <p:nvPr/>
          </p:nvSpPr>
          <p:spPr>
            <a:xfrm>
              <a:off x="7571567" y="5028341"/>
              <a:ext cx="3507698" cy="830997"/>
            </a:xfrm>
            <a:prstGeom prst="rect">
              <a:avLst/>
            </a:prstGeom>
            <a:noFill/>
          </p:spPr>
          <p:txBody>
            <a:bodyPr wrap="square" rtlCol="0">
              <a:spAutoFit/>
            </a:bodyPr>
            <a:lstStyle/>
            <a:p>
              <a:pPr algn="ct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Test </a:t>
              </a:r>
              <a:b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environment</a:t>
              </a:r>
            </a:p>
          </p:txBody>
        </p:sp>
      </p:grpSp>
      <p:sp>
        <p:nvSpPr>
          <p:cNvPr id="4" name="Footer Placeholder 3">
            <a:extLst>
              <a:ext uri="{FF2B5EF4-FFF2-40B4-BE49-F238E27FC236}">
                <a16:creationId xmlns:a16="http://schemas.microsoft.com/office/drawing/2014/main" id="{D5F2E4D8-6D4B-43AB-9881-319AD390301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8" name="Slide Number Placeholder 7">
            <a:extLst>
              <a:ext uri="{FF2B5EF4-FFF2-40B4-BE49-F238E27FC236}">
                <a16:creationId xmlns:a16="http://schemas.microsoft.com/office/drawing/2014/main" id="{39EA409F-6171-4A5A-9714-EC0A449ED280}"/>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4134739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859C-569A-4F38-AF58-60BACB978402}"/>
              </a:ext>
            </a:extLst>
          </p:cNvPr>
          <p:cNvSpPr>
            <a:spLocks noGrp="1"/>
          </p:cNvSpPr>
          <p:nvPr>
            <p:ph type="title"/>
          </p:nvPr>
        </p:nvSpPr>
        <p:spPr/>
        <p:txBody>
          <a:bodyPr/>
          <a:lstStyle/>
          <a:p>
            <a:r>
              <a:rPr lang="en-US" dirty="0"/>
              <a:t>Container terminology</a:t>
            </a:r>
          </a:p>
        </p:txBody>
      </p:sp>
      <p:grpSp>
        <p:nvGrpSpPr>
          <p:cNvPr id="45" name="Group 44" descr="Containers are created from images, images are from dockerfiles. You can publish container image to container registry.">
            <a:extLst>
              <a:ext uri="{FF2B5EF4-FFF2-40B4-BE49-F238E27FC236}">
                <a16:creationId xmlns:a16="http://schemas.microsoft.com/office/drawing/2014/main" id="{573D716F-51CA-43BD-9F09-2B2FA1BB6C54}"/>
              </a:ext>
            </a:extLst>
          </p:cNvPr>
          <p:cNvGrpSpPr/>
          <p:nvPr/>
        </p:nvGrpSpPr>
        <p:grpSpPr>
          <a:xfrm>
            <a:off x="1300597" y="1321954"/>
            <a:ext cx="9590807" cy="5093101"/>
            <a:chOff x="945096" y="1399774"/>
            <a:chExt cx="9590807" cy="5093101"/>
          </a:xfrm>
        </p:grpSpPr>
        <p:grpSp>
          <p:nvGrpSpPr>
            <p:cNvPr id="42" name="Group 41">
              <a:extLst>
                <a:ext uri="{FF2B5EF4-FFF2-40B4-BE49-F238E27FC236}">
                  <a16:creationId xmlns:a16="http://schemas.microsoft.com/office/drawing/2014/main" id="{399530BE-C4F5-49D5-8FB7-48FEC5751EC9}"/>
                </a:ext>
              </a:extLst>
            </p:cNvPr>
            <p:cNvGrpSpPr/>
            <p:nvPr/>
          </p:nvGrpSpPr>
          <p:grpSpPr>
            <a:xfrm>
              <a:off x="945096" y="1856560"/>
              <a:ext cx="1247457" cy="1303187"/>
              <a:chOff x="945096" y="1856560"/>
              <a:chExt cx="1247457" cy="1303187"/>
            </a:xfrm>
          </p:grpSpPr>
          <p:pic>
            <p:nvPicPr>
              <p:cNvPr id="7" name="Picture 6">
                <a:extLst>
                  <a:ext uri="{FF2B5EF4-FFF2-40B4-BE49-F238E27FC236}">
                    <a16:creationId xmlns:a16="http://schemas.microsoft.com/office/drawing/2014/main" id="{87AA2C58-FE3A-4055-93AA-8D871864D03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023" y="1856560"/>
                <a:ext cx="914400" cy="914400"/>
              </a:xfrm>
              <a:prstGeom prst="rect">
                <a:avLst/>
              </a:prstGeom>
            </p:spPr>
          </p:pic>
          <p:sp>
            <p:nvSpPr>
              <p:cNvPr id="8" name="TextBox 7">
                <a:extLst>
                  <a:ext uri="{FF2B5EF4-FFF2-40B4-BE49-F238E27FC236}">
                    <a16:creationId xmlns:a16="http://schemas.microsoft.com/office/drawing/2014/main" id="{C8A79B8A-97CC-4215-BF71-78839575FBD2}"/>
                  </a:ext>
                </a:extLst>
              </p:cNvPr>
              <p:cNvSpPr txBox="1"/>
              <p:nvPr/>
            </p:nvSpPr>
            <p:spPr>
              <a:xfrm>
                <a:off x="945096" y="2790415"/>
                <a:ext cx="1247457"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Dockerfile</a:t>
                </a:r>
              </a:p>
            </p:txBody>
          </p:sp>
        </p:grpSp>
        <p:grpSp>
          <p:nvGrpSpPr>
            <p:cNvPr id="40" name="Group 39">
              <a:extLst>
                <a:ext uri="{FF2B5EF4-FFF2-40B4-BE49-F238E27FC236}">
                  <a16:creationId xmlns:a16="http://schemas.microsoft.com/office/drawing/2014/main" id="{9F2194FE-FF36-483C-815C-F746EF62CAB4}"/>
                </a:ext>
              </a:extLst>
            </p:cNvPr>
            <p:cNvGrpSpPr/>
            <p:nvPr/>
          </p:nvGrpSpPr>
          <p:grpSpPr>
            <a:xfrm>
              <a:off x="2557519" y="1399774"/>
              <a:ext cx="1828800" cy="923330"/>
              <a:chOff x="2738660" y="1399774"/>
              <a:chExt cx="1828800" cy="923330"/>
            </a:xfrm>
          </p:grpSpPr>
          <p:cxnSp>
            <p:nvCxnSpPr>
              <p:cNvPr id="10" name="Straight Arrow Connector 9">
                <a:extLst>
                  <a:ext uri="{FF2B5EF4-FFF2-40B4-BE49-F238E27FC236}">
                    <a16:creationId xmlns:a16="http://schemas.microsoft.com/office/drawing/2014/main" id="{3DAC4804-E67B-4825-AEF4-9FC487502385}"/>
                  </a:ext>
                </a:extLst>
              </p:cNvPr>
              <p:cNvCxnSpPr/>
              <p:nvPr/>
            </p:nvCxnSpPr>
            <p:spPr>
              <a:xfrm flipV="1">
                <a:off x="2738660" y="2313760"/>
                <a:ext cx="1828800"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14895F-8DE6-4909-B0CD-28FAA6DEA5C6}"/>
                  </a:ext>
                </a:extLst>
              </p:cNvPr>
              <p:cNvSpPr txBox="1"/>
              <p:nvPr/>
            </p:nvSpPr>
            <p:spPr>
              <a:xfrm>
                <a:off x="3034942" y="1399774"/>
                <a:ext cx="1236236" cy="923330"/>
              </a:xfrm>
              <a:prstGeom prst="rect">
                <a:avLst/>
              </a:prstGeom>
              <a:noFill/>
            </p:spPr>
            <p:txBody>
              <a:bodyPr wrap="none" rtlCol="0">
                <a:spAutoFit/>
              </a:bodyPr>
              <a:lstStyle/>
              <a:p>
                <a:pPr algn="ctr"/>
                <a:r>
                  <a:rPr lang="en-US" dirty="0">
                    <a:ea typeface="Amazon Ember" panose="020B0603020204020204" pitchFamily="34" charset="0"/>
                    <a:cs typeface="Amazon Ember" panose="020B0603020204020204" pitchFamily="34" charset="0"/>
                  </a:rPr>
                  <a:t>Create </a:t>
                </a:r>
                <a:br>
                  <a:rPr lang="en-US" dirty="0">
                    <a:ea typeface="Amazon Ember" panose="020B0603020204020204" pitchFamily="34" charset="0"/>
                    <a:cs typeface="Amazon Ember" panose="020B0603020204020204" pitchFamily="34" charset="0"/>
                  </a:rPr>
                </a:br>
                <a:r>
                  <a:rPr lang="en-US" dirty="0">
                    <a:ea typeface="Amazon Ember" panose="020B0603020204020204" pitchFamily="34" charset="0"/>
                    <a:cs typeface="Amazon Ember" panose="020B0603020204020204" pitchFamily="34" charset="0"/>
                  </a:rPr>
                  <a:t>container </a:t>
                </a:r>
                <a:br>
                  <a:rPr lang="en-US" dirty="0">
                    <a:ea typeface="Amazon Ember" panose="020B0603020204020204" pitchFamily="34" charset="0"/>
                    <a:cs typeface="Amazon Ember" panose="020B0603020204020204" pitchFamily="34" charset="0"/>
                  </a:rPr>
                </a:br>
                <a:r>
                  <a:rPr lang="en-US" dirty="0">
                    <a:ea typeface="Amazon Ember" panose="020B0603020204020204" pitchFamily="34" charset="0"/>
                    <a:cs typeface="Amazon Ember" panose="020B0603020204020204" pitchFamily="34" charset="0"/>
                  </a:rPr>
                  <a:t>image</a:t>
                </a:r>
              </a:p>
            </p:txBody>
          </p:sp>
        </p:grpSp>
        <p:grpSp>
          <p:nvGrpSpPr>
            <p:cNvPr id="41" name="Group 40">
              <a:extLst>
                <a:ext uri="{FF2B5EF4-FFF2-40B4-BE49-F238E27FC236}">
                  <a16:creationId xmlns:a16="http://schemas.microsoft.com/office/drawing/2014/main" id="{FB79D21C-0B9A-44DC-B623-335902615C3E}"/>
                </a:ext>
              </a:extLst>
            </p:cNvPr>
            <p:cNvGrpSpPr/>
            <p:nvPr/>
          </p:nvGrpSpPr>
          <p:grpSpPr>
            <a:xfrm>
              <a:off x="7091473" y="1399774"/>
              <a:ext cx="1828800" cy="923330"/>
              <a:chOff x="6883068" y="1399774"/>
              <a:chExt cx="1828800" cy="923330"/>
            </a:xfrm>
          </p:grpSpPr>
          <p:cxnSp>
            <p:nvCxnSpPr>
              <p:cNvPr id="13" name="Straight Arrow Connector 12">
                <a:extLst>
                  <a:ext uri="{FF2B5EF4-FFF2-40B4-BE49-F238E27FC236}">
                    <a16:creationId xmlns:a16="http://schemas.microsoft.com/office/drawing/2014/main" id="{72DBC406-5941-430A-8CE0-6F2005E18E12}"/>
                  </a:ext>
                </a:extLst>
              </p:cNvPr>
              <p:cNvCxnSpPr/>
              <p:nvPr/>
            </p:nvCxnSpPr>
            <p:spPr>
              <a:xfrm>
                <a:off x="6883068" y="2313760"/>
                <a:ext cx="18288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0333C5-6EAA-452F-B57A-5B51E3B1417D}"/>
                  </a:ext>
                </a:extLst>
              </p:cNvPr>
              <p:cNvSpPr txBox="1"/>
              <p:nvPr/>
            </p:nvSpPr>
            <p:spPr>
              <a:xfrm>
                <a:off x="7179350" y="1399774"/>
                <a:ext cx="1236236" cy="923330"/>
              </a:xfrm>
              <a:prstGeom prst="rect">
                <a:avLst/>
              </a:prstGeom>
              <a:noFill/>
            </p:spPr>
            <p:txBody>
              <a:bodyPr wrap="none" rtlCol="0">
                <a:spAutoFit/>
              </a:bodyPr>
              <a:lstStyle/>
              <a:p>
                <a:pPr algn="ctr"/>
                <a:r>
                  <a:rPr lang="en-US" dirty="0">
                    <a:ea typeface="Amazon Ember" panose="020B0603020204020204" pitchFamily="34" charset="0"/>
                    <a:cs typeface="Amazon Ember" panose="020B0603020204020204" pitchFamily="34" charset="0"/>
                  </a:rPr>
                  <a:t>Publish </a:t>
                </a:r>
                <a:br>
                  <a:rPr lang="en-US" dirty="0">
                    <a:ea typeface="Amazon Ember" panose="020B0603020204020204" pitchFamily="34" charset="0"/>
                    <a:cs typeface="Amazon Ember" panose="020B0603020204020204" pitchFamily="34" charset="0"/>
                  </a:rPr>
                </a:br>
                <a:r>
                  <a:rPr lang="en-US" dirty="0">
                    <a:ea typeface="Amazon Ember" panose="020B0603020204020204" pitchFamily="34" charset="0"/>
                    <a:cs typeface="Amazon Ember" panose="020B0603020204020204" pitchFamily="34" charset="0"/>
                  </a:rPr>
                  <a:t>container </a:t>
                </a:r>
                <a:br>
                  <a:rPr lang="en-US" dirty="0">
                    <a:ea typeface="Amazon Ember" panose="020B0603020204020204" pitchFamily="34" charset="0"/>
                    <a:cs typeface="Amazon Ember" panose="020B0603020204020204" pitchFamily="34" charset="0"/>
                  </a:rPr>
                </a:br>
                <a:r>
                  <a:rPr lang="en-US" dirty="0">
                    <a:ea typeface="Amazon Ember" panose="020B0603020204020204" pitchFamily="34" charset="0"/>
                    <a:cs typeface="Amazon Ember" panose="020B0603020204020204" pitchFamily="34" charset="0"/>
                  </a:rPr>
                  <a:t>image</a:t>
                </a:r>
              </a:p>
            </p:txBody>
          </p:sp>
        </p:grpSp>
        <p:grpSp>
          <p:nvGrpSpPr>
            <p:cNvPr id="16" name="Group 15">
              <a:extLst>
                <a:ext uri="{FF2B5EF4-FFF2-40B4-BE49-F238E27FC236}">
                  <a16:creationId xmlns:a16="http://schemas.microsoft.com/office/drawing/2014/main" id="{D095651C-3FEF-4D33-9752-94F379C0B21A}"/>
                </a:ext>
              </a:extLst>
            </p:cNvPr>
            <p:cNvGrpSpPr/>
            <p:nvPr/>
          </p:nvGrpSpPr>
          <p:grpSpPr>
            <a:xfrm>
              <a:off x="5685976" y="3534321"/>
              <a:ext cx="1853906" cy="1200329"/>
              <a:chOff x="5564056" y="3807135"/>
              <a:chExt cx="1853906" cy="1200329"/>
            </a:xfrm>
          </p:grpSpPr>
          <p:cxnSp>
            <p:nvCxnSpPr>
              <p:cNvPr id="17" name="Straight Arrow Connector 16">
                <a:extLst>
                  <a:ext uri="{FF2B5EF4-FFF2-40B4-BE49-F238E27FC236}">
                    <a16:creationId xmlns:a16="http://schemas.microsoft.com/office/drawing/2014/main" id="{546E58AD-94AB-4251-A8C9-D48CC65E2EE4}"/>
                  </a:ext>
                </a:extLst>
              </p:cNvPr>
              <p:cNvCxnSpPr/>
              <p:nvPr/>
            </p:nvCxnSpPr>
            <p:spPr>
              <a:xfrm>
                <a:off x="5564056" y="3820806"/>
                <a:ext cx="0"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1FD746-2597-48D9-9CAF-31F495BA65C9}"/>
                  </a:ext>
                </a:extLst>
              </p:cNvPr>
              <p:cNvSpPr txBox="1"/>
              <p:nvPr/>
            </p:nvSpPr>
            <p:spPr>
              <a:xfrm>
                <a:off x="5670368" y="3807135"/>
                <a:ext cx="1747594" cy="1200329"/>
              </a:xfrm>
              <a:prstGeom prst="rect">
                <a:avLst/>
              </a:prstGeom>
              <a:noFill/>
            </p:spPr>
            <p:txBody>
              <a:bodyPr wrap="none" rtlCol="0">
                <a:spAutoFit/>
              </a:bodyPr>
              <a:lstStyle/>
              <a:p>
                <a:r>
                  <a:rPr lang="en-US" dirty="0">
                    <a:ea typeface="Amazon Ember" panose="020B0603020204020204" pitchFamily="34" charset="0"/>
                    <a:cs typeface="Amazon Ember" panose="020B0603020204020204" pitchFamily="34" charset="0"/>
                  </a:rPr>
                  <a:t>Build writeable </a:t>
                </a:r>
                <a:br>
                  <a:rPr lang="en-US" dirty="0">
                    <a:ea typeface="Amazon Ember" panose="020B0603020204020204" pitchFamily="34" charset="0"/>
                    <a:cs typeface="Amazon Ember" panose="020B0603020204020204" pitchFamily="34" charset="0"/>
                  </a:rPr>
                </a:br>
                <a:r>
                  <a:rPr lang="en-US" dirty="0">
                    <a:ea typeface="Amazon Ember" panose="020B0603020204020204" pitchFamily="34" charset="0"/>
                    <a:cs typeface="Amazon Ember" panose="020B0603020204020204" pitchFamily="34" charset="0"/>
                  </a:rPr>
                  <a:t>container, and </a:t>
                </a:r>
                <a:br>
                  <a:rPr lang="en-US" dirty="0">
                    <a:ea typeface="Amazon Ember" panose="020B0603020204020204" pitchFamily="34" charset="0"/>
                    <a:cs typeface="Amazon Ember" panose="020B0603020204020204" pitchFamily="34" charset="0"/>
                  </a:rPr>
                </a:br>
                <a:r>
                  <a:rPr lang="en-US" dirty="0">
                    <a:ea typeface="Amazon Ember" panose="020B0603020204020204" pitchFamily="34" charset="0"/>
                    <a:cs typeface="Amazon Ember" panose="020B0603020204020204" pitchFamily="34" charset="0"/>
                  </a:rPr>
                  <a:t>run and test on</a:t>
                </a:r>
                <a:br>
                  <a:rPr lang="en-US" dirty="0">
                    <a:ea typeface="Amazon Ember" panose="020B0603020204020204" pitchFamily="34" charset="0"/>
                    <a:cs typeface="Amazon Ember" panose="020B0603020204020204" pitchFamily="34" charset="0"/>
                  </a:rPr>
                </a:br>
                <a:r>
                  <a:rPr lang="en-US" dirty="0">
                    <a:ea typeface="Amazon Ember" panose="020B0603020204020204" pitchFamily="34" charset="0"/>
                    <a:cs typeface="Amazon Ember" panose="020B0603020204020204" pitchFamily="34" charset="0"/>
                  </a:rPr>
                  <a:t>local machine</a:t>
                </a:r>
              </a:p>
            </p:txBody>
          </p:sp>
        </p:grpSp>
        <p:grpSp>
          <p:nvGrpSpPr>
            <p:cNvPr id="44" name="Group 43">
              <a:extLst>
                <a:ext uri="{FF2B5EF4-FFF2-40B4-BE49-F238E27FC236}">
                  <a16:creationId xmlns:a16="http://schemas.microsoft.com/office/drawing/2014/main" id="{BEF810C3-044F-4CE7-B73F-CCB692CE7C32}"/>
                </a:ext>
              </a:extLst>
            </p:cNvPr>
            <p:cNvGrpSpPr/>
            <p:nvPr/>
          </p:nvGrpSpPr>
          <p:grpSpPr>
            <a:xfrm>
              <a:off x="9285240" y="1856560"/>
              <a:ext cx="1250663" cy="1580186"/>
              <a:chOff x="9285240" y="1856560"/>
              <a:chExt cx="1250663" cy="1580186"/>
            </a:xfrm>
          </p:grpSpPr>
          <p:sp>
            <p:nvSpPr>
              <p:cNvPr id="15" name="TextBox 14">
                <a:extLst>
                  <a:ext uri="{FF2B5EF4-FFF2-40B4-BE49-F238E27FC236}">
                    <a16:creationId xmlns:a16="http://schemas.microsoft.com/office/drawing/2014/main" id="{DB64D4AD-870C-4A91-8AA4-C7D1E333AA4A}"/>
                  </a:ext>
                </a:extLst>
              </p:cNvPr>
              <p:cNvSpPr txBox="1"/>
              <p:nvPr/>
            </p:nvSpPr>
            <p:spPr>
              <a:xfrm>
                <a:off x="9285240" y="2790415"/>
                <a:ext cx="1250663"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Container</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 registry</a:t>
                </a:r>
              </a:p>
            </p:txBody>
          </p:sp>
          <p:pic>
            <p:nvPicPr>
              <p:cNvPr id="31" name="Graphic 30">
                <a:extLst>
                  <a:ext uri="{FF2B5EF4-FFF2-40B4-BE49-F238E27FC236}">
                    <a16:creationId xmlns:a16="http://schemas.microsoft.com/office/drawing/2014/main" id="{4803F19C-C928-4EB9-8D50-C8E54B1818B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3371" y="1856560"/>
                <a:ext cx="914400" cy="914400"/>
              </a:xfrm>
              <a:prstGeom prst="rect">
                <a:avLst/>
              </a:prstGeom>
            </p:spPr>
          </p:pic>
        </p:grpSp>
        <p:grpSp>
          <p:nvGrpSpPr>
            <p:cNvPr id="43" name="Group 42">
              <a:extLst>
                <a:ext uri="{FF2B5EF4-FFF2-40B4-BE49-F238E27FC236}">
                  <a16:creationId xmlns:a16="http://schemas.microsoft.com/office/drawing/2014/main" id="{BFF1DD2A-3E7A-4B21-BBF1-640D0B33ED11}"/>
                </a:ext>
              </a:extLst>
            </p:cNvPr>
            <p:cNvGrpSpPr/>
            <p:nvPr/>
          </p:nvGrpSpPr>
          <p:grpSpPr>
            <a:xfrm>
              <a:off x="4848491" y="1856560"/>
              <a:ext cx="1780809" cy="1580186"/>
              <a:chOff x="4848492" y="1856560"/>
              <a:chExt cx="1780809" cy="1580186"/>
            </a:xfrm>
          </p:grpSpPr>
          <p:pic>
            <p:nvPicPr>
              <p:cNvPr id="32" name="Graphic 31">
                <a:extLst>
                  <a:ext uri="{FF2B5EF4-FFF2-40B4-BE49-F238E27FC236}">
                    <a16:creationId xmlns:a16="http://schemas.microsoft.com/office/drawing/2014/main" id="{B38D0088-AF57-4F34-A1E1-D3D209106367}"/>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81696" y="1856560"/>
                <a:ext cx="914400" cy="914400"/>
              </a:xfrm>
              <a:prstGeom prst="rect">
                <a:avLst/>
              </a:prstGeom>
            </p:spPr>
          </p:pic>
          <p:sp>
            <p:nvSpPr>
              <p:cNvPr id="33" name="TextBox 32">
                <a:extLst>
                  <a:ext uri="{FF2B5EF4-FFF2-40B4-BE49-F238E27FC236}">
                    <a16:creationId xmlns:a16="http://schemas.microsoft.com/office/drawing/2014/main" id="{8368B3A6-46A9-4454-9149-5C044F809977}"/>
                  </a:ext>
                </a:extLst>
              </p:cNvPr>
              <p:cNvSpPr txBox="1"/>
              <p:nvPr/>
            </p:nvSpPr>
            <p:spPr>
              <a:xfrm>
                <a:off x="4848492" y="2790415"/>
                <a:ext cx="1780809"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Container image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(read-only)</a:t>
                </a:r>
              </a:p>
            </p:txBody>
          </p:sp>
        </p:grpSp>
        <p:grpSp>
          <p:nvGrpSpPr>
            <p:cNvPr id="36" name="Group 35">
              <a:extLst>
                <a:ext uri="{FF2B5EF4-FFF2-40B4-BE49-F238E27FC236}">
                  <a16:creationId xmlns:a16="http://schemas.microsoft.com/office/drawing/2014/main" id="{813383F2-7155-4AD3-AC4E-ABDEF5BF44F2}"/>
                </a:ext>
              </a:extLst>
            </p:cNvPr>
            <p:cNvGrpSpPr/>
            <p:nvPr/>
          </p:nvGrpSpPr>
          <p:grpSpPr>
            <a:xfrm>
              <a:off x="4826022" y="4769827"/>
              <a:ext cx="1723048" cy="1723048"/>
              <a:chOff x="4504412" y="4694693"/>
              <a:chExt cx="1723048" cy="1723048"/>
            </a:xfrm>
          </p:grpSpPr>
          <p:pic>
            <p:nvPicPr>
              <p:cNvPr id="29" name="Graphic 49">
                <a:extLst>
                  <a:ext uri="{FF2B5EF4-FFF2-40B4-BE49-F238E27FC236}">
                    <a16:creationId xmlns:a16="http://schemas.microsoft.com/office/drawing/2014/main" id="{899C7907-FD35-402D-83ED-F4E5D6BC90C2}"/>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4412" y="4694693"/>
                <a:ext cx="1723048" cy="1723048"/>
              </a:xfrm>
              <a:prstGeom prst="rect">
                <a:avLst/>
              </a:prstGeom>
            </p:spPr>
          </p:pic>
          <p:pic>
            <p:nvPicPr>
              <p:cNvPr id="34" name="Graphic 33">
                <a:extLst>
                  <a:ext uri="{FF2B5EF4-FFF2-40B4-BE49-F238E27FC236}">
                    <a16:creationId xmlns:a16="http://schemas.microsoft.com/office/drawing/2014/main" id="{D78FEAE6-D326-4AE7-997D-777E5BFECDD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896" y="4922494"/>
                <a:ext cx="640080" cy="640080"/>
              </a:xfrm>
              <a:prstGeom prst="rect">
                <a:avLst/>
              </a:prstGeom>
            </p:spPr>
          </p:pic>
          <p:sp>
            <p:nvSpPr>
              <p:cNvPr id="35" name="TextBox 34">
                <a:extLst>
                  <a:ext uri="{FF2B5EF4-FFF2-40B4-BE49-F238E27FC236}">
                    <a16:creationId xmlns:a16="http://schemas.microsoft.com/office/drawing/2014/main" id="{A490B45B-1B2A-40DA-B655-BAB0EC32EA47}"/>
                  </a:ext>
                </a:extLst>
              </p:cNvPr>
              <p:cNvSpPr txBox="1"/>
              <p:nvPr/>
            </p:nvSpPr>
            <p:spPr>
              <a:xfrm>
                <a:off x="4761444" y="5371551"/>
                <a:ext cx="1208985"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Container</a:t>
                </a:r>
              </a:p>
            </p:txBody>
          </p:sp>
        </p:grpSp>
      </p:grpSp>
      <p:sp>
        <p:nvSpPr>
          <p:cNvPr id="4" name="Footer Placeholder 3">
            <a:extLst>
              <a:ext uri="{FF2B5EF4-FFF2-40B4-BE49-F238E27FC236}">
                <a16:creationId xmlns:a16="http://schemas.microsoft.com/office/drawing/2014/main" id="{B9E15107-DA52-4BCA-9327-9CD71C65F7A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78F7059A-1FB3-4ED5-86F7-2A6B3B6B116E}"/>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2009572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DB5E7-F8C6-C143-A6AA-C5AB15A4CA9C}"/>
              </a:ext>
            </a:extLst>
          </p:cNvPr>
          <p:cNvSpPr>
            <a:spLocks noGrp="1"/>
          </p:cNvSpPr>
          <p:nvPr>
            <p:ph type="title"/>
          </p:nvPr>
        </p:nvSpPr>
        <p:spPr>
          <a:xfrm>
            <a:off x="419100" y="346075"/>
            <a:ext cx="9034272" cy="474119"/>
          </a:xfrm>
        </p:spPr>
        <p:txBody>
          <a:bodyPr>
            <a:noAutofit/>
          </a:bodyPr>
          <a:lstStyle/>
          <a:p>
            <a:r>
              <a:rPr lang="en-US" dirty="0"/>
              <a:t>Amazon ECS</a:t>
            </a:r>
          </a:p>
        </p:txBody>
      </p:sp>
      <p:grpSp>
        <p:nvGrpSpPr>
          <p:cNvPr id="6" name="Group 5">
            <a:extLst>
              <a:ext uri="{FF2B5EF4-FFF2-40B4-BE49-F238E27FC236}">
                <a16:creationId xmlns:a16="http://schemas.microsoft.com/office/drawing/2014/main" id="{193EE951-839D-4724-9D80-BF6871CDF9A9}"/>
              </a:ext>
              <a:ext uri="{C183D7F6-B498-43B3-948B-1728B52AA6E4}">
                <adec:decorative xmlns:adec="http://schemas.microsoft.com/office/drawing/2017/decorative" val="1"/>
              </a:ext>
            </a:extLst>
          </p:cNvPr>
          <p:cNvGrpSpPr/>
          <p:nvPr/>
        </p:nvGrpSpPr>
        <p:grpSpPr>
          <a:xfrm>
            <a:off x="764011" y="1916492"/>
            <a:ext cx="2885749" cy="4045058"/>
            <a:chOff x="764011" y="1916492"/>
            <a:chExt cx="2885749" cy="4045058"/>
          </a:xfrm>
        </p:grpSpPr>
        <p:pic>
          <p:nvPicPr>
            <p:cNvPr id="15" name="Graphic 14">
              <a:extLst>
                <a:ext uri="{FF2B5EF4-FFF2-40B4-BE49-F238E27FC236}">
                  <a16:creationId xmlns:a16="http://schemas.microsoft.com/office/drawing/2014/main" id="{35DBB195-D85B-493C-9A82-56035C3C013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1085" y="2690968"/>
              <a:ext cx="1371600" cy="1371600"/>
            </a:xfrm>
            <a:prstGeom prst="rect">
              <a:avLst/>
            </a:prstGeom>
          </p:spPr>
        </p:pic>
        <p:sp>
          <p:nvSpPr>
            <p:cNvPr id="7" name="TextBox 6">
              <a:extLst>
                <a:ext uri="{FF2B5EF4-FFF2-40B4-BE49-F238E27FC236}">
                  <a16:creationId xmlns:a16="http://schemas.microsoft.com/office/drawing/2014/main" id="{A98A64B2-2826-9448-86E7-EFD3AD0D844C}"/>
                </a:ext>
              </a:extLst>
            </p:cNvPr>
            <p:cNvSpPr txBox="1"/>
            <p:nvPr/>
          </p:nvSpPr>
          <p:spPr>
            <a:xfrm>
              <a:off x="881005" y="4074342"/>
              <a:ext cx="2651760" cy="1645920"/>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p>
          </p:txBody>
        </p:sp>
        <p:sp>
          <p:nvSpPr>
            <p:cNvPr id="8" name="Rectangle 7">
              <a:extLst>
                <a:ext uri="{FF2B5EF4-FFF2-40B4-BE49-F238E27FC236}">
                  <a16:creationId xmlns:a16="http://schemas.microsoft.com/office/drawing/2014/main" id="{0206AEBE-E817-6248-9096-5199A44DDA47}"/>
                </a:ext>
                <a:ext uri="{C183D7F6-B498-43B3-948B-1728B52AA6E4}">
                  <adec:decorative xmlns:adec="http://schemas.microsoft.com/office/drawing/2017/decorative" val="1"/>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BC143EC5-C9D7-434C-B951-330EDE67CD2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273416" y="2011312"/>
            <a:ext cx="1124883" cy="1124883"/>
          </a:xfrm>
          <a:prstGeom prst="rect">
            <a:avLst/>
          </a:prstGeom>
        </p:spPr>
      </p:pic>
      <p:sp>
        <p:nvSpPr>
          <p:cNvPr id="11" name="Rectangle 10">
            <a:extLst>
              <a:ext uri="{FF2B5EF4-FFF2-40B4-BE49-F238E27FC236}">
                <a16:creationId xmlns:a16="http://schemas.microsoft.com/office/drawing/2014/main" id="{567D2348-5449-4843-BD78-EBAFBF5B21E1}"/>
              </a:ext>
            </a:extLst>
          </p:cNvPr>
          <p:cNvSpPr/>
          <p:nvPr/>
        </p:nvSpPr>
        <p:spPr>
          <a:xfrm>
            <a:off x="5919749" y="2332729"/>
            <a:ext cx="5550153" cy="430887"/>
          </a:xfrm>
          <a:prstGeom prst="rect">
            <a:avLst/>
          </a:prstGeom>
        </p:spPr>
        <p:txBody>
          <a:bodyPr wrap="square">
            <a:spAutoFit/>
          </a:bodyPr>
          <a:lstStyle/>
          <a:p>
            <a:pPr marL="0" lvl="1">
              <a:buClr>
                <a:schemeClr val="accent2"/>
              </a:buClr>
            </a:pPr>
            <a:r>
              <a:rPr lang="en-US" sz="2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Orchestrates when containers run</a:t>
            </a:r>
          </a:p>
        </p:txBody>
      </p:sp>
      <p:pic>
        <p:nvPicPr>
          <p:cNvPr id="16" name="Picture 15">
            <a:extLst>
              <a:ext uri="{FF2B5EF4-FFF2-40B4-BE49-F238E27FC236}">
                <a16:creationId xmlns:a16="http://schemas.microsoft.com/office/drawing/2014/main" id="{ADE927C1-8EB2-364E-815F-7DEE73CF106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181567" y="3302708"/>
            <a:ext cx="1308581" cy="1308581"/>
          </a:xfrm>
          <a:prstGeom prst="rect">
            <a:avLst/>
          </a:prstGeom>
        </p:spPr>
      </p:pic>
      <p:sp>
        <p:nvSpPr>
          <p:cNvPr id="12" name="Rectangle 11">
            <a:extLst>
              <a:ext uri="{FF2B5EF4-FFF2-40B4-BE49-F238E27FC236}">
                <a16:creationId xmlns:a16="http://schemas.microsoft.com/office/drawing/2014/main" id="{A793B601-54EC-5A4E-96D5-760E70D853E2}"/>
              </a:ext>
            </a:extLst>
          </p:cNvPr>
          <p:cNvSpPr/>
          <p:nvPr/>
        </p:nvSpPr>
        <p:spPr>
          <a:xfrm>
            <a:off x="5919749" y="3562086"/>
            <a:ext cx="5829345" cy="769441"/>
          </a:xfrm>
          <a:prstGeom prst="rect">
            <a:avLst/>
          </a:prstGeom>
        </p:spPr>
        <p:txBody>
          <a:bodyPr wrap="square">
            <a:spAutoFit/>
          </a:bodyPr>
          <a:lstStyle/>
          <a:p>
            <a:pPr marL="0" lvl="1">
              <a:buClr>
                <a:schemeClr val="accent2"/>
              </a:buCl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Maintains and scales the fleet of instances that run your containers</a:t>
            </a:r>
          </a:p>
        </p:txBody>
      </p:sp>
      <p:pic>
        <p:nvPicPr>
          <p:cNvPr id="18" name="Picture 17">
            <a:extLst>
              <a:ext uri="{FF2B5EF4-FFF2-40B4-BE49-F238E27FC236}">
                <a16:creationId xmlns:a16="http://schemas.microsoft.com/office/drawing/2014/main" id="{055FAE50-BB34-3F4D-A48A-B1652CDC41FA}"/>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310146" y="4777802"/>
            <a:ext cx="1051420" cy="1051420"/>
          </a:xfrm>
          <a:prstGeom prst="rect">
            <a:avLst/>
          </a:prstGeom>
        </p:spPr>
      </p:pic>
      <p:sp>
        <p:nvSpPr>
          <p:cNvPr id="10" name="Rectangle 9">
            <a:extLst>
              <a:ext uri="{FF2B5EF4-FFF2-40B4-BE49-F238E27FC236}">
                <a16:creationId xmlns:a16="http://schemas.microsoft.com/office/drawing/2014/main" id="{B947929D-885D-014A-8D7F-211C10ACEBD5}"/>
              </a:ext>
            </a:extLst>
          </p:cNvPr>
          <p:cNvSpPr/>
          <p:nvPr/>
        </p:nvSpPr>
        <p:spPr>
          <a:xfrm>
            <a:off x="5919748" y="4908601"/>
            <a:ext cx="6006928" cy="769441"/>
          </a:xfrm>
          <a:prstGeom prst="rect">
            <a:avLst/>
          </a:prstGeom>
        </p:spPr>
        <p:txBody>
          <a:bodyPr wrap="square">
            <a:spAutoFit/>
          </a:bodyPr>
          <a:lstStyle/>
          <a:p>
            <a:pPr marL="0" lvl="1">
              <a:buClr>
                <a:schemeClr val="accent2"/>
              </a:buCl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Removes the complexity of standing up the infrastructure</a:t>
            </a:r>
          </a:p>
        </p:txBody>
      </p:sp>
      <p:sp>
        <p:nvSpPr>
          <p:cNvPr id="3" name="Footer Placeholder 2">
            <a:extLst>
              <a:ext uri="{FF2B5EF4-FFF2-40B4-BE49-F238E27FC236}">
                <a16:creationId xmlns:a16="http://schemas.microsoft.com/office/drawing/2014/main" id="{07102591-4541-4089-BD3A-9D359030E58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3A1E2C25-3702-4457-A4CD-05DEC5E509DC}"/>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1390921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06A7-05F6-AB41-9112-FABB41DF87E7}"/>
              </a:ext>
            </a:extLst>
          </p:cNvPr>
          <p:cNvSpPr>
            <a:spLocks noGrp="1"/>
          </p:cNvSpPr>
          <p:nvPr>
            <p:ph type="title"/>
          </p:nvPr>
        </p:nvSpPr>
        <p:spPr/>
        <p:txBody>
          <a:bodyPr/>
          <a:lstStyle/>
          <a:p>
            <a:r>
              <a:rPr lang="en-US" dirty="0"/>
              <a:t>Amazon ECS orchestrates containers</a:t>
            </a:r>
          </a:p>
        </p:txBody>
      </p:sp>
      <p:grpSp>
        <p:nvGrpSpPr>
          <p:cNvPr id="7" name="Group 6" descr="architecture diagram ">
            <a:extLst>
              <a:ext uri="{FF2B5EF4-FFF2-40B4-BE49-F238E27FC236}">
                <a16:creationId xmlns:a16="http://schemas.microsoft.com/office/drawing/2014/main" id="{144DC916-CB40-4613-8075-878466D33767}"/>
              </a:ext>
            </a:extLst>
          </p:cNvPr>
          <p:cNvGrpSpPr/>
          <p:nvPr/>
        </p:nvGrpSpPr>
        <p:grpSpPr>
          <a:xfrm>
            <a:off x="381770" y="1191396"/>
            <a:ext cx="11514188" cy="5257800"/>
            <a:chOff x="179720" y="1191396"/>
            <a:chExt cx="11514188" cy="5257800"/>
          </a:xfrm>
        </p:grpSpPr>
        <p:sp>
          <p:nvSpPr>
            <p:cNvPr id="65" name="Rectangle 64">
              <a:extLst>
                <a:ext uri="{FF2B5EF4-FFF2-40B4-BE49-F238E27FC236}">
                  <a16:creationId xmlns:a16="http://schemas.microsoft.com/office/drawing/2014/main" id="{ED2F5C05-F6C8-4AEE-92D3-5CC8DFD43823}"/>
                </a:ext>
              </a:extLst>
            </p:cNvPr>
            <p:cNvSpPr/>
            <p:nvPr/>
          </p:nvSpPr>
          <p:spPr>
            <a:xfrm>
              <a:off x="179720" y="1191396"/>
              <a:ext cx="9612029" cy="525780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panose="020B0603020204020204"/>
                </a:rPr>
                <a:t> AWS Cloud</a:t>
              </a:r>
            </a:p>
          </p:txBody>
        </p:sp>
        <p:pic>
          <p:nvPicPr>
            <p:cNvPr id="67" name="Graphic 66">
              <a:extLst>
                <a:ext uri="{FF2B5EF4-FFF2-40B4-BE49-F238E27FC236}">
                  <a16:creationId xmlns:a16="http://schemas.microsoft.com/office/drawing/2014/main" id="{A620B29E-1F89-47A6-9467-5E572BD3F37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720" y="1191396"/>
              <a:ext cx="457200" cy="457200"/>
            </a:xfrm>
            <a:prstGeom prst="rect">
              <a:avLst/>
            </a:prstGeom>
          </p:spPr>
        </p:pic>
        <p:sp>
          <p:nvSpPr>
            <p:cNvPr id="63" name="Rectangle 62">
              <a:extLst>
                <a:ext uri="{FF2B5EF4-FFF2-40B4-BE49-F238E27FC236}">
                  <a16:creationId xmlns:a16="http://schemas.microsoft.com/office/drawing/2014/main" id="{49959F72-F4C4-4E57-9AC6-3E919413C95F}"/>
                </a:ext>
              </a:extLst>
            </p:cNvPr>
            <p:cNvSpPr/>
            <p:nvPr/>
          </p:nvSpPr>
          <p:spPr>
            <a:xfrm>
              <a:off x="4463537" y="1609855"/>
              <a:ext cx="4198011" cy="47091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panose="020B0603020204020204"/>
                </a:rPr>
                <a:t> VPC</a:t>
              </a:r>
            </a:p>
          </p:txBody>
        </p:sp>
        <p:pic>
          <p:nvPicPr>
            <p:cNvPr id="73" name="Graphic 72">
              <a:extLst>
                <a:ext uri="{FF2B5EF4-FFF2-40B4-BE49-F238E27FC236}">
                  <a16:creationId xmlns:a16="http://schemas.microsoft.com/office/drawing/2014/main" id="{F47DB154-4FF3-4A8B-9E28-3D6AA93571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3537" y="1609856"/>
              <a:ext cx="457200" cy="457200"/>
            </a:xfrm>
            <a:prstGeom prst="rect">
              <a:avLst/>
            </a:prstGeom>
          </p:spPr>
        </p:pic>
        <p:sp>
          <p:nvSpPr>
            <p:cNvPr id="74" name="Rectangle 73">
              <a:extLst>
                <a:ext uri="{FF2B5EF4-FFF2-40B4-BE49-F238E27FC236}">
                  <a16:creationId xmlns:a16="http://schemas.microsoft.com/office/drawing/2014/main" id="{3D69882C-BD94-4230-80C9-A4C768A6A065}"/>
                </a:ext>
              </a:extLst>
            </p:cNvPr>
            <p:cNvSpPr/>
            <p:nvPr/>
          </p:nvSpPr>
          <p:spPr>
            <a:xfrm>
              <a:off x="675830" y="1536486"/>
              <a:ext cx="8229600" cy="484632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panose="020B0603020204020204"/>
                </a:rPr>
                <a:t> Region</a:t>
              </a:r>
              <a:endParaRPr kumimoji="0" lang="en-US" sz="1200" b="0" i="0" u="none" strike="noStrike" kern="0" cap="none" spc="0" normalizeH="0" baseline="0" noProof="0" dirty="0">
                <a:ln>
                  <a:noFill/>
                </a:ln>
                <a:solidFill>
                  <a:srgbClr val="007CBC"/>
                </a:solidFill>
                <a:effectLst/>
                <a:uLnTx/>
                <a:uFillTx/>
                <a:latin typeface="Amazon Ember" panose="020B0603020204020204"/>
              </a:endParaRPr>
            </a:p>
          </p:txBody>
        </p:sp>
        <p:pic>
          <p:nvPicPr>
            <p:cNvPr id="75" name="Graphic 74">
              <a:extLst>
                <a:ext uri="{FF2B5EF4-FFF2-40B4-BE49-F238E27FC236}">
                  <a16:creationId xmlns:a16="http://schemas.microsoft.com/office/drawing/2014/main" id="{B5856758-B146-4F4C-A0A8-9D98D49B8F7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5830" y="1536487"/>
              <a:ext cx="457200" cy="457200"/>
            </a:xfrm>
            <a:prstGeom prst="rect">
              <a:avLst/>
            </a:prstGeom>
          </p:spPr>
        </p:pic>
        <p:sp>
          <p:nvSpPr>
            <p:cNvPr id="76" name="Rectangle 75">
              <a:extLst>
                <a:ext uri="{FF2B5EF4-FFF2-40B4-BE49-F238E27FC236}">
                  <a16:creationId xmlns:a16="http://schemas.microsoft.com/office/drawing/2014/main" id="{4AA5F622-0FFB-4B94-94F9-4DD7179AF6A1}"/>
                </a:ext>
              </a:extLst>
            </p:cNvPr>
            <p:cNvSpPr/>
            <p:nvPr/>
          </p:nvSpPr>
          <p:spPr>
            <a:xfrm>
              <a:off x="1521650" y="3125997"/>
              <a:ext cx="1920240" cy="457200"/>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a:rPr>
                <a:t>Task definition</a:t>
              </a:r>
            </a:p>
          </p:txBody>
        </p:sp>
        <p:grpSp>
          <p:nvGrpSpPr>
            <p:cNvPr id="77" name="Group 76" descr="ECS clusters to show logical grouping of resources.">
              <a:extLst>
                <a:ext uri="{FF2B5EF4-FFF2-40B4-BE49-F238E27FC236}">
                  <a16:creationId xmlns:a16="http://schemas.microsoft.com/office/drawing/2014/main" id="{7A362AE3-839C-47CF-96DC-3C60AA43B39B}"/>
                </a:ext>
              </a:extLst>
            </p:cNvPr>
            <p:cNvGrpSpPr/>
            <p:nvPr/>
          </p:nvGrpSpPr>
          <p:grpSpPr>
            <a:xfrm>
              <a:off x="1338770" y="4397625"/>
              <a:ext cx="2286000" cy="1645920"/>
              <a:chOff x="1133030" y="4259397"/>
              <a:chExt cx="2286000" cy="1645920"/>
            </a:xfrm>
          </p:grpSpPr>
          <p:sp>
            <p:nvSpPr>
              <p:cNvPr id="136" name="Rectangle 135">
                <a:extLst>
                  <a:ext uri="{FF2B5EF4-FFF2-40B4-BE49-F238E27FC236}">
                    <a16:creationId xmlns:a16="http://schemas.microsoft.com/office/drawing/2014/main" id="{E8BCF568-E655-440F-945B-CCCB26CE66F7}"/>
                  </a:ext>
                </a:extLst>
              </p:cNvPr>
              <p:cNvSpPr/>
              <p:nvPr/>
            </p:nvSpPr>
            <p:spPr>
              <a:xfrm>
                <a:off x="1133030" y="4259397"/>
                <a:ext cx="2286000" cy="16459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chemeClr val="tx1"/>
                    </a:solidFill>
                    <a:latin typeface="Amazon Ember" panose="020B0603020204020204"/>
                  </a:rPr>
                  <a:t>Service</a:t>
                </a:r>
              </a:p>
            </p:txBody>
          </p:sp>
          <p:sp>
            <p:nvSpPr>
              <p:cNvPr id="137" name="Rectangle 136">
                <a:extLst>
                  <a:ext uri="{FF2B5EF4-FFF2-40B4-BE49-F238E27FC236}">
                    <a16:creationId xmlns:a16="http://schemas.microsoft.com/office/drawing/2014/main" id="{45389ED6-A8AF-46F5-AC9E-C9FD2737C3A1}"/>
                  </a:ext>
                </a:extLst>
              </p:cNvPr>
              <p:cNvSpPr/>
              <p:nvPr/>
            </p:nvSpPr>
            <p:spPr>
              <a:xfrm>
                <a:off x="1315910" y="4488344"/>
                <a:ext cx="1920240" cy="457200"/>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a:rPr>
                  <a:t>Task definition</a:t>
                </a:r>
              </a:p>
            </p:txBody>
          </p:sp>
          <p:sp>
            <p:nvSpPr>
              <p:cNvPr id="138" name="Rectangle 137">
                <a:extLst>
                  <a:ext uri="{FF2B5EF4-FFF2-40B4-BE49-F238E27FC236}">
                    <a16:creationId xmlns:a16="http://schemas.microsoft.com/office/drawing/2014/main" id="{9FCBB864-60CB-47EE-BB08-82733B6A1D8B}"/>
                  </a:ext>
                </a:extLst>
              </p:cNvPr>
              <p:cNvSpPr/>
              <p:nvPr/>
            </p:nvSpPr>
            <p:spPr>
              <a:xfrm>
                <a:off x="1315910" y="5041848"/>
                <a:ext cx="1920240" cy="457200"/>
              </a:xfrm>
              <a:prstGeom prst="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a:rPr>
                  <a:t>Service description</a:t>
                </a:r>
              </a:p>
            </p:txBody>
          </p:sp>
        </p:grpSp>
        <p:sp>
          <p:nvSpPr>
            <p:cNvPr id="78" name="Rectangle 77">
              <a:extLst>
                <a:ext uri="{FF2B5EF4-FFF2-40B4-BE49-F238E27FC236}">
                  <a16:creationId xmlns:a16="http://schemas.microsoft.com/office/drawing/2014/main" id="{87BACD87-834A-4400-A877-CFF91E165CC2}"/>
                </a:ext>
                <a:ext uri="{C183D7F6-B498-43B3-948B-1728B52AA6E4}">
                  <adec:decorative xmlns:adec="http://schemas.microsoft.com/office/drawing/2017/decorative" val="1"/>
                </a:ext>
              </a:extLst>
            </p:cNvPr>
            <p:cNvSpPr/>
            <p:nvPr/>
          </p:nvSpPr>
          <p:spPr>
            <a:xfrm>
              <a:off x="1224900" y="1975007"/>
              <a:ext cx="7554851" cy="429768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A6B86"/>
                </a:solidFill>
                <a:effectLst/>
                <a:uLnTx/>
                <a:uFillTx/>
                <a:latin typeface="Amazon Ember" panose="020B0603020204020204"/>
              </a:endParaRPr>
            </a:p>
          </p:txBody>
        </p:sp>
        <p:sp>
          <p:nvSpPr>
            <p:cNvPr id="107" name="Rectangle 106">
              <a:extLst>
                <a:ext uri="{FF2B5EF4-FFF2-40B4-BE49-F238E27FC236}">
                  <a16:creationId xmlns:a16="http://schemas.microsoft.com/office/drawing/2014/main" id="{E65E865A-782B-447E-B1CE-307FA9FA9016}"/>
                </a:ext>
              </a:extLst>
            </p:cNvPr>
            <p:cNvSpPr/>
            <p:nvPr/>
          </p:nvSpPr>
          <p:spPr>
            <a:xfrm>
              <a:off x="5011652" y="2071713"/>
              <a:ext cx="3383280" cy="411480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panose="020B0603020204020204"/>
                </a:rPr>
                <a:t>Cluster</a:t>
              </a:r>
              <a:endParaRPr kumimoji="0" lang="en-US" sz="1200" b="0" i="0" u="none" strike="noStrike" kern="0" cap="none" spc="0" normalizeH="0" baseline="0" noProof="0" dirty="0">
                <a:ln>
                  <a:noFill/>
                </a:ln>
                <a:solidFill>
                  <a:srgbClr val="5A6B86"/>
                </a:solidFill>
                <a:effectLst/>
                <a:uLnTx/>
                <a:uFillTx/>
                <a:latin typeface="Amazon Ember" panose="020B0603020204020204"/>
              </a:endParaRPr>
            </a:p>
          </p:txBody>
        </p:sp>
        <p:grpSp>
          <p:nvGrpSpPr>
            <p:cNvPr id="80" name="Group 79">
              <a:extLst>
                <a:ext uri="{FF2B5EF4-FFF2-40B4-BE49-F238E27FC236}">
                  <a16:creationId xmlns:a16="http://schemas.microsoft.com/office/drawing/2014/main" id="{899984B7-CD57-4956-B82C-C46EDE0EFC18}"/>
                </a:ext>
                <a:ext uri="{C183D7F6-B498-43B3-948B-1728B52AA6E4}">
                  <adec:decorative xmlns:adec="http://schemas.microsoft.com/office/drawing/2017/decorative" val="1"/>
                </a:ext>
              </a:extLst>
            </p:cNvPr>
            <p:cNvGrpSpPr/>
            <p:nvPr/>
          </p:nvGrpSpPr>
          <p:grpSpPr>
            <a:xfrm>
              <a:off x="1233514" y="1973634"/>
              <a:ext cx="1649618" cy="457200"/>
              <a:chOff x="515796" y="2300797"/>
              <a:chExt cx="1649618" cy="457200"/>
            </a:xfrm>
          </p:grpSpPr>
          <p:sp>
            <p:nvSpPr>
              <p:cNvPr id="105" name="TextBox 104">
                <a:extLst>
                  <a:ext uri="{FF2B5EF4-FFF2-40B4-BE49-F238E27FC236}">
                    <a16:creationId xmlns:a16="http://schemas.microsoft.com/office/drawing/2014/main" id="{9AB6C720-0B58-4C38-B871-3D27CC057B8F}"/>
                  </a:ext>
                </a:extLst>
              </p:cNvPr>
              <p:cNvSpPr txBox="1"/>
              <p:nvPr/>
            </p:nvSpPr>
            <p:spPr>
              <a:xfrm>
                <a:off x="958545" y="2357949"/>
                <a:ext cx="1206869" cy="338554"/>
              </a:xfrm>
              <a:prstGeom prst="rect">
                <a:avLst/>
              </a:prstGeom>
              <a:solidFill>
                <a:schemeClr val="bg1"/>
              </a:solidFill>
            </p:spPr>
            <p:txBody>
              <a:bodyPr wrap="none" rtlCol="0">
                <a:spAutoFit/>
              </a:bodyPr>
              <a:lstStyle/>
              <a:p>
                <a:r>
                  <a:rPr lang="en-US" sz="1600" dirty="0">
                    <a:latin typeface="Amazon Ember" panose="020B0603020204020204"/>
                    <a:ea typeface="Amazon Ember Light" panose="020B0403020204020204" pitchFamily="34" charset="0"/>
                    <a:cs typeface="Amazon Ember Light" panose="020B0403020204020204" pitchFamily="34" charset="0"/>
                  </a:rPr>
                  <a:t>Amazon ECS</a:t>
                </a:r>
              </a:p>
            </p:txBody>
          </p:sp>
          <p:pic>
            <p:nvPicPr>
              <p:cNvPr id="106" name="Graphic 105">
                <a:extLst>
                  <a:ext uri="{FF2B5EF4-FFF2-40B4-BE49-F238E27FC236}">
                    <a16:creationId xmlns:a16="http://schemas.microsoft.com/office/drawing/2014/main" id="{E632A56A-C81D-4547-AB63-FF1382718FB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5796" y="2300797"/>
                <a:ext cx="457200" cy="457200"/>
              </a:xfrm>
              <a:prstGeom prst="rect">
                <a:avLst/>
              </a:prstGeom>
            </p:spPr>
          </p:pic>
        </p:grpSp>
        <p:grpSp>
          <p:nvGrpSpPr>
            <p:cNvPr id="81" name="Group 80">
              <a:extLst>
                <a:ext uri="{FF2B5EF4-FFF2-40B4-BE49-F238E27FC236}">
                  <a16:creationId xmlns:a16="http://schemas.microsoft.com/office/drawing/2014/main" id="{762B465F-AF53-41F2-907F-9271679DEB38}"/>
                </a:ext>
                <a:ext uri="{C183D7F6-B498-43B3-948B-1728B52AA6E4}">
                  <adec:decorative xmlns:adec="http://schemas.microsoft.com/office/drawing/2017/decorative" val="1"/>
                </a:ext>
              </a:extLst>
            </p:cNvPr>
            <p:cNvGrpSpPr/>
            <p:nvPr/>
          </p:nvGrpSpPr>
          <p:grpSpPr>
            <a:xfrm>
              <a:off x="9272875" y="2370875"/>
              <a:ext cx="1047466" cy="1080417"/>
              <a:chOff x="10091589" y="2370875"/>
              <a:chExt cx="1047466" cy="1080417"/>
            </a:xfrm>
          </p:grpSpPr>
          <p:sp>
            <p:nvSpPr>
              <p:cNvPr id="103" name="TextBox 102">
                <a:extLst>
                  <a:ext uri="{FF2B5EF4-FFF2-40B4-BE49-F238E27FC236}">
                    <a16:creationId xmlns:a16="http://schemas.microsoft.com/office/drawing/2014/main" id="{04B33EFA-BFB0-439C-B76A-211793E20DC0}"/>
                  </a:ext>
                </a:extLst>
              </p:cNvPr>
              <p:cNvSpPr txBox="1"/>
              <p:nvPr/>
            </p:nvSpPr>
            <p:spPr>
              <a:xfrm>
                <a:off x="10091589" y="2866517"/>
                <a:ext cx="1047466" cy="584775"/>
              </a:xfrm>
              <a:prstGeom prst="rect">
                <a:avLst/>
              </a:prstGeom>
              <a:solidFill>
                <a:schemeClr val="bg1"/>
              </a:solid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Container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registry</a:t>
                </a:r>
              </a:p>
            </p:txBody>
          </p:sp>
          <p:pic>
            <p:nvPicPr>
              <p:cNvPr id="104" name="Graphic 103">
                <a:extLst>
                  <a:ext uri="{FF2B5EF4-FFF2-40B4-BE49-F238E27FC236}">
                    <a16:creationId xmlns:a16="http://schemas.microsoft.com/office/drawing/2014/main" id="{4B44CCEA-0E64-4551-9290-49C1E1DADB0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80372" y="2370875"/>
                <a:ext cx="469900" cy="469900"/>
              </a:xfrm>
              <a:prstGeom prst="rect">
                <a:avLst/>
              </a:prstGeom>
            </p:spPr>
          </p:pic>
        </p:grpSp>
        <p:grpSp>
          <p:nvGrpSpPr>
            <p:cNvPr id="82" name="Group 81">
              <a:extLst>
                <a:ext uri="{FF2B5EF4-FFF2-40B4-BE49-F238E27FC236}">
                  <a16:creationId xmlns:a16="http://schemas.microsoft.com/office/drawing/2014/main" id="{0DDE84AF-EB36-436A-B647-6EFB1F0C75AE}"/>
                </a:ext>
                <a:ext uri="{C183D7F6-B498-43B3-948B-1728B52AA6E4}">
                  <adec:decorative xmlns:adec="http://schemas.microsoft.com/office/drawing/2017/decorative" val="1"/>
                </a:ext>
              </a:extLst>
            </p:cNvPr>
            <p:cNvGrpSpPr/>
            <p:nvPr/>
          </p:nvGrpSpPr>
          <p:grpSpPr>
            <a:xfrm>
              <a:off x="10646442" y="2376467"/>
              <a:ext cx="1047466" cy="1069232"/>
              <a:chOff x="10646442" y="1266492"/>
              <a:chExt cx="1047466" cy="1069232"/>
            </a:xfrm>
          </p:grpSpPr>
          <p:pic>
            <p:nvPicPr>
              <p:cNvPr id="101" name="Graphic 100">
                <a:extLst>
                  <a:ext uri="{FF2B5EF4-FFF2-40B4-BE49-F238E27FC236}">
                    <a16:creationId xmlns:a16="http://schemas.microsoft.com/office/drawing/2014/main" id="{C86C687A-3200-4C62-AABD-5EABE820F42A}"/>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35225" y="1266492"/>
                <a:ext cx="469900" cy="469900"/>
              </a:xfrm>
              <a:prstGeom prst="rect">
                <a:avLst/>
              </a:prstGeom>
            </p:spPr>
          </p:pic>
          <p:sp>
            <p:nvSpPr>
              <p:cNvPr id="102" name="TextBox 101">
                <a:extLst>
                  <a:ext uri="{FF2B5EF4-FFF2-40B4-BE49-F238E27FC236}">
                    <a16:creationId xmlns:a16="http://schemas.microsoft.com/office/drawing/2014/main" id="{9D15E960-C19D-487B-A734-1CD3B76A5E77}"/>
                  </a:ext>
                </a:extLst>
              </p:cNvPr>
              <p:cNvSpPr txBox="1"/>
              <p:nvPr/>
            </p:nvSpPr>
            <p:spPr>
              <a:xfrm>
                <a:off x="10646442" y="1750949"/>
                <a:ext cx="1047466" cy="584775"/>
              </a:xfrm>
              <a:prstGeom prst="rect">
                <a:avLst/>
              </a:prstGeom>
              <a:solidFill>
                <a:schemeClr val="bg1"/>
              </a:solid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Container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image</a:t>
                </a:r>
              </a:p>
            </p:txBody>
          </p:sp>
        </p:grpSp>
        <p:sp>
          <p:nvSpPr>
            <p:cNvPr id="108" name="Rectangle 107">
              <a:extLst>
                <a:ext uri="{FF2B5EF4-FFF2-40B4-BE49-F238E27FC236}">
                  <a16:creationId xmlns:a16="http://schemas.microsoft.com/office/drawing/2014/main" id="{3FFA5DC6-5429-45E4-9E8D-4F2D2E08468A}"/>
                </a:ext>
              </a:extLst>
            </p:cNvPr>
            <p:cNvSpPr/>
            <p:nvPr/>
          </p:nvSpPr>
          <p:spPr>
            <a:xfrm>
              <a:off x="4884056" y="2370810"/>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panose="020B0603020204020204"/>
                </a:rPr>
                <a:t>Availability Zone A</a:t>
              </a:r>
            </a:p>
          </p:txBody>
        </p:sp>
        <p:cxnSp>
          <p:nvCxnSpPr>
            <p:cNvPr id="91" name="Connector: Elbow 90">
              <a:extLst>
                <a:ext uri="{FF2B5EF4-FFF2-40B4-BE49-F238E27FC236}">
                  <a16:creationId xmlns:a16="http://schemas.microsoft.com/office/drawing/2014/main" id="{6B3551F5-79BB-44E6-92AD-6B87533C098C}"/>
                </a:ext>
                <a:ext uri="{C183D7F6-B498-43B3-948B-1728B52AA6E4}">
                  <adec:decorative xmlns:adec="http://schemas.microsoft.com/office/drawing/2017/decorative" val="1"/>
                </a:ext>
              </a:extLst>
            </p:cNvPr>
            <p:cNvCxnSpPr>
              <a:cxnSpLocks/>
              <a:stCxn id="113" idx="3"/>
              <a:endCxn id="104" idx="1"/>
            </p:cNvCxnSpPr>
            <p:nvPr/>
          </p:nvCxnSpPr>
          <p:spPr>
            <a:xfrm flipV="1">
              <a:off x="7459469" y="2605825"/>
              <a:ext cx="2102189" cy="722668"/>
            </a:xfrm>
            <a:prstGeom prst="bentConnector3">
              <a:avLst>
                <a:gd name="adj1" fmla="val 789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D5E64BD-A8DD-4845-9DE5-1A8EC43CC7EF}"/>
                </a:ext>
                <a:ext uri="{C183D7F6-B498-43B3-948B-1728B52AA6E4}">
                  <adec:decorative xmlns:adec="http://schemas.microsoft.com/office/drawing/2017/decorative" val="1"/>
                </a:ext>
              </a:extLst>
            </p:cNvPr>
            <p:cNvCxnSpPr>
              <a:stCxn id="76" idx="3"/>
            </p:cNvCxnSpPr>
            <p:nvPr/>
          </p:nvCxnSpPr>
          <p:spPr>
            <a:xfrm>
              <a:off x="3441890" y="3354597"/>
              <a:ext cx="2400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7545A9C-4C31-47D2-BADA-6048BD13D139}"/>
                </a:ext>
                <a:ext uri="{C183D7F6-B498-43B3-948B-1728B52AA6E4}">
                  <adec:decorative xmlns:adec="http://schemas.microsoft.com/office/drawing/2017/decorative" val="1"/>
                </a:ext>
              </a:extLst>
            </p:cNvPr>
            <p:cNvCxnSpPr>
              <a:cxnSpLocks/>
              <a:stCxn id="136" idx="3"/>
            </p:cNvCxnSpPr>
            <p:nvPr/>
          </p:nvCxnSpPr>
          <p:spPr>
            <a:xfrm>
              <a:off x="3624770" y="5220585"/>
              <a:ext cx="2217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4FD24246-4EC5-42B9-8250-8BCD590F701A}"/>
                </a:ext>
              </a:extLst>
            </p:cNvPr>
            <p:cNvSpPr/>
            <p:nvPr/>
          </p:nvSpPr>
          <p:spPr>
            <a:xfrm>
              <a:off x="4884056" y="4252724"/>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panose="020B0603020204020204"/>
                </a:rPr>
                <a:t>Availability Zone B</a:t>
              </a:r>
            </a:p>
          </p:txBody>
        </p:sp>
        <p:cxnSp>
          <p:nvCxnSpPr>
            <p:cNvPr id="19" name="Straight Arrow Connector 18">
              <a:extLst>
                <a:ext uri="{FF2B5EF4-FFF2-40B4-BE49-F238E27FC236}">
                  <a16:creationId xmlns:a16="http://schemas.microsoft.com/office/drawing/2014/main" id="{27EEBC90-31C3-4FD0-ACD9-C6F37FEBBE5E}"/>
                </a:ext>
                <a:ext uri="{C183D7F6-B498-43B3-948B-1728B52AA6E4}">
                  <adec:decorative xmlns:adec="http://schemas.microsoft.com/office/drawing/2017/decorative" val="1"/>
                </a:ext>
              </a:extLst>
            </p:cNvPr>
            <p:cNvCxnSpPr>
              <a:stCxn id="101" idx="1"/>
              <a:endCxn id="104" idx="3"/>
            </p:cNvCxnSpPr>
            <p:nvPr/>
          </p:nvCxnSpPr>
          <p:spPr>
            <a:xfrm flipH="1" flipV="1">
              <a:off x="10031558" y="2605825"/>
              <a:ext cx="903667" cy="5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490E05F-2B00-4DA8-A303-189B6D4DB6B6}"/>
                </a:ext>
                <a:ext uri="{C183D7F6-B498-43B3-948B-1728B52AA6E4}">
                  <adec:decorative xmlns:adec="http://schemas.microsoft.com/office/drawing/2017/decorative" val="1"/>
                </a:ext>
              </a:extLst>
            </p:cNvPr>
            <p:cNvGrpSpPr/>
            <p:nvPr/>
          </p:nvGrpSpPr>
          <p:grpSpPr>
            <a:xfrm>
              <a:off x="5429318" y="2710344"/>
              <a:ext cx="2370912" cy="1434718"/>
              <a:chOff x="5429318" y="2710344"/>
              <a:chExt cx="2370912" cy="1434718"/>
            </a:xfrm>
          </p:grpSpPr>
          <p:grpSp>
            <p:nvGrpSpPr>
              <p:cNvPr id="79" name="Group 78">
                <a:extLst>
                  <a:ext uri="{FF2B5EF4-FFF2-40B4-BE49-F238E27FC236}">
                    <a16:creationId xmlns:a16="http://schemas.microsoft.com/office/drawing/2014/main" id="{7EB9A91F-3916-49CA-997E-AE2902A41F82}"/>
                  </a:ext>
                </a:extLst>
              </p:cNvPr>
              <p:cNvGrpSpPr/>
              <p:nvPr/>
            </p:nvGrpSpPr>
            <p:grpSpPr>
              <a:xfrm>
                <a:off x="5429318" y="2710344"/>
                <a:ext cx="2091368" cy="469900"/>
                <a:chOff x="9243438" y="1496955"/>
                <a:chExt cx="2091368" cy="469900"/>
              </a:xfrm>
            </p:grpSpPr>
            <p:sp>
              <p:nvSpPr>
                <p:cNvPr id="86" name="TextBox 85">
                  <a:extLst>
                    <a:ext uri="{FF2B5EF4-FFF2-40B4-BE49-F238E27FC236}">
                      <a16:creationId xmlns:a16="http://schemas.microsoft.com/office/drawing/2014/main" id="{A6C5490F-0F14-4C9D-85AD-6F99320C9CBA}"/>
                    </a:ext>
                  </a:extLst>
                </p:cNvPr>
                <p:cNvSpPr txBox="1"/>
                <p:nvPr/>
              </p:nvSpPr>
              <p:spPr>
                <a:xfrm>
                  <a:off x="9656322" y="1547399"/>
                  <a:ext cx="167848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EC2 instance</a:t>
                  </a:r>
                </a:p>
              </p:txBody>
            </p:sp>
            <p:pic>
              <p:nvPicPr>
                <p:cNvPr id="87" name="Graphic 86">
                  <a:extLst>
                    <a:ext uri="{FF2B5EF4-FFF2-40B4-BE49-F238E27FC236}">
                      <a16:creationId xmlns:a16="http://schemas.microsoft.com/office/drawing/2014/main" id="{7E978E03-87BC-4ABE-98CC-7DCD07B0DAE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43438" y="1496955"/>
                  <a:ext cx="469900" cy="469900"/>
                </a:xfrm>
                <a:prstGeom prst="rect">
                  <a:avLst/>
                </a:prstGeom>
              </p:spPr>
            </p:pic>
          </p:grpSp>
          <p:sp>
            <p:nvSpPr>
              <p:cNvPr id="111" name="Rounded Rectangle 43">
                <a:extLst>
                  <a:ext uri="{FF2B5EF4-FFF2-40B4-BE49-F238E27FC236}">
                    <a16:creationId xmlns:a16="http://schemas.microsoft.com/office/drawing/2014/main" id="{620FFBE7-A494-4E22-84D1-3E90C3AF9FE7}"/>
                  </a:ext>
                </a:extLst>
              </p:cNvPr>
              <p:cNvSpPr/>
              <p:nvPr/>
            </p:nvSpPr>
            <p:spPr>
              <a:xfrm>
                <a:off x="5497695" y="3033248"/>
                <a:ext cx="2302535" cy="1097280"/>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panose="020B0603020204020204"/>
                </a:endParaRPr>
              </a:p>
            </p:txBody>
          </p:sp>
          <p:grpSp>
            <p:nvGrpSpPr>
              <p:cNvPr id="6" name="Group 5">
                <a:extLst>
                  <a:ext uri="{FF2B5EF4-FFF2-40B4-BE49-F238E27FC236}">
                    <a16:creationId xmlns:a16="http://schemas.microsoft.com/office/drawing/2014/main" id="{3B9128E1-EB26-4719-9C14-598342BE02A3}"/>
                  </a:ext>
                </a:extLst>
              </p:cNvPr>
              <p:cNvGrpSpPr/>
              <p:nvPr/>
            </p:nvGrpSpPr>
            <p:grpSpPr>
              <a:xfrm>
                <a:off x="5819226" y="3008453"/>
                <a:ext cx="1659473" cy="1136609"/>
                <a:chOff x="5819226" y="3033853"/>
                <a:chExt cx="1659473" cy="1136609"/>
              </a:xfrm>
            </p:grpSpPr>
            <p:pic>
              <p:nvPicPr>
                <p:cNvPr id="113" name="Graphic 112">
                  <a:extLst>
                    <a:ext uri="{FF2B5EF4-FFF2-40B4-BE49-F238E27FC236}">
                      <a16:creationId xmlns:a16="http://schemas.microsoft.com/office/drawing/2014/main" id="{CDC473E3-0B36-41E2-B9C7-B7CE2D9979E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19389" y="3033853"/>
                  <a:ext cx="640080" cy="640080"/>
                </a:xfrm>
                <a:prstGeom prst="rect">
                  <a:avLst/>
                </a:prstGeom>
              </p:spPr>
            </p:pic>
            <p:cxnSp>
              <p:nvCxnSpPr>
                <p:cNvPr id="114" name="Straight Connector 113">
                  <a:extLst>
                    <a:ext uri="{FF2B5EF4-FFF2-40B4-BE49-F238E27FC236}">
                      <a16:creationId xmlns:a16="http://schemas.microsoft.com/office/drawing/2014/main" id="{E13E29EA-74AA-44CB-A86E-4FB293B2DF0D}"/>
                    </a:ext>
                  </a:extLst>
                </p:cNvPr>
                <p:cNvCxnSpPr/>
                <p:nvPr/>
              </p:nvCxnSpPr>
              <p:spPr>
                <a:xfrm>
                  <a:off x="6669703" y="3053666"/>
                  <a:ext cx="0" cy="109728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43F3005-5791-4F7B-BA60-E3D54303D50A}"/>
                    </a:ext>
                  </a:extLst>
                </p:cNvPr>
                <p:cNvCxnSpPr>
                  <a:cxnSpLocks/>
                </p:cNvCxnSpPr>
                <p:nvPr/>
              </p:nvCxnSpPr>
              <p:spPr>
                <a:xfrm flipH="1">
                  <a:off x="5819226" y="3589606"/>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6" name="Graphic 115">
                  <a:extLst>
                    <a:ext uri="{FF2B5EF4-FFF2-40B4-BE49-F238E27FC236}">
                      <a16:creationId xmlns:a16="http://schemas.microsoft.com/office/drawing/2014/main" id="{9620E103-FDAF-4E95-BFD6-FD0832AB018F}"/>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79937" y="3046850"/>
                  <a:ext cx="640080" cy="640080"/>
                </a:xfrm>
                <a:prstGeom prst="rect">
                  <a:avLst/>
                </a:prstGeom>
              </p:spPr>
            </p:pic>
            <p:pic>
              <p:nvPicPr>
                <p:cNvPr id="117" name="Graphic 116">
                  <a:extLst>
                    <a:ext uri="{FF2B5EF4-FFF2-40B4-BE49-F238E27FC236}">
                      <a16:creationId xmlns:a16="http://schemas.microsoft.com/office/drawing/2014/main" id="{72A6088A-92AB-4C9A-98C2-5A56D3C629A6}"/>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70662" y="3530382"/>
                  <a:ext cx="640080" cy="640080"/>
                </a:xfrm>
                <a:prstGeom prst="rect">
                  <a:avLst/>
                </a:prstGeom>
              </p:spPr>
            </p:pic>
          </p:grpSp>
        </p:grpSp>
        <p:grpSp>
          <p:nvGrpSpPr>
            <p:cNvPr id="121" name="Group 120">
              <a:extLst>
                <a:ext uri="{FF2B5EF4-FFF2-40B4-BE49-F238E27FC236}">
                  <a16:creationId xmlns:a16="http://schemas.microsoft.com/office/drawing/2014/main" id="{5FEA70A5-8A0D-462C-9562-2BB9303598FB}"/>
                </a:ext>
                <a:ext uri="{C183D7F6-B498-43B3-948B-1728B52AA6E4}">
                  <adec:decorative xmlns:adec="http://schemas.microsoft.com/office/drawing/2017/decorative" val="1"/>
                </a:ext>
              </a:extLst>
            </p:cNvPr>
            <p:cNvGrpSpPr/>
            <p:nvPr/>
          </p:nvGrpSpPr>
          <p:grpSpPr>
            <a:xfrm>
              <a:off x="5429318" y="4539144"/>
              <a:ext cx="2370912" cy="1434718"/>
              <a:chOff x="5429318" y="2710344"/>
              <a:chExt cx="2370912" cy="1434718"/>
            </a:xfrm>
          </p:grpSpPr>
          <p:grpSp>
            <p:nvGrpSpPr>
              <p:cNvPr id="122" name="Group 121">
                <a:extLst>
                  <a:ext uri="{FF2B5EF4-FFF2-40B4-BE49-F238E27FC236}">
                    <a16:creationId xmlns:a16="http://schemas.microsoft.com/office/drawing/2014/main" id="{E018FCE4-35D9-491A-A282-7CB1FFE8E4C1}"/>
                  </a:ext>
                </a:extLst>
              </p:cNvPr>
              <p:cNvGrpSpPr/>
              <p:nvPr/>
            </p:nvGrpSpPr>
            <p:grpSpPr>
              <a:xfrm>
                <a:off x="5429318" y="2710344"/>
                <a:ext cx="2091368" cy="469900"/>
                <a:chOff x="9243438" y="1496955"/>
                <a:chExt cx="2091368" cy="469900"/>
              </a:xfrm>
            </p:grpSpPr>
            <p:sp>
              <p:nvSpPr>
                <p:cNvPr id="146" name="TextBox 145">
                  <a:extLst>
                    <a:ext uri="{FF2B5EF4-FFF2-40B4-BE49-F238E27FC236}">
                      <a16:creationId xmlns:a16="http://schemas.microsoft.com/office/drawing/2014/main" id="{1C8D1B03-5F92-441F-84DF-5394AB27870D}"/>
                    </a:ext>
                  </a:extLst>
                </p:cNvPr>
                <p:cNvSpPr txBox="1"/>
                <p:nvPr/>
              </p:nvSpPr>
              <p:spPr>
                <a:xfrm>
                  <a:off x="9656322" y="1547399"/>
                  <a:ext cx="167848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rPr>
                    <a:t>EC2 instance</a:t>
                  </a:r>
                </a:p>
              </p:txBody>
            </p:sp>
            <p:pic>
              <p:nvPicPr>
                <p:cNvPr id="147" name="Graphic 146">
                  <a:extLst>
                    <a:ext uri="{FF2B5EF4-FFF2-40B4-BE49-F238E27FC236}">
                      <a16:creationId xmlns:a16="http://schemas.microsoft.com/office/drawing/2014/main" id="{EAE2AC30-A4FE-4814-8ADF-55E2A7C86D2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43438" y="1496955"/>
                  <a:ext cx="469900" cy="469900"/>
                </a:xfrm>
                <a:prstGeom prst="rect">
                  <a:avLst/>
                </a:prstGeom>
              </p:spPr>
            </p:pic>
          </p:grpSp>
          <p:sp>
            <p:nvSpPr>
              <p:cNvPr id="123" name="Rounded Rectangle 43">
                <a:extLst>
                  <a:ext uri="{FF2B5EF4-FFF2-40B4-BE49-F238E27FC236}">
                    <a16:creationId xmlns:a16="http://schemas.microsoft.com/office/drawing/2014/main" id="{E839A779-D7AE-48CF-BD87-C9D6B6B6259F}"/>
                  </a:ext>
                </a:extLst>
              </p:cNvPr>
              <p:cNvSpPr/>
              <p:nvPr/>
            </p:nvSpPr>
            <p:spPr>
              <a:xfrm>
                <a:off x="5497695" y="3033248"/>
                <a:ext cx="2302535" cy="1097280"/>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panose="020B0603020204020204"/>
                </a:endParaRPr>
              </a:p>
            </p:txBody>
          </p:sp>
          <p:grpSp>
            <p:nvGrpSpPr>
              <p:cNvPr id="139" name="Group 138">
                <a:extLst>
                  <a:ext uri="{FF2B5EF4-FFF2-40B4-BE49-F238E27FC236}">
                    <a16:creationId xmlns:a16="http://schemas.microsoft.com/office/drawing/2014/main" id="{06EF3F2A-9C3A-4CC6-B38C-9E7D1D4A1BF9}"/>
                  </a:ext>
                </a:extLst>
              </p:cNvPr>
              <p:cNvGrpSpPr/>
              <p:nvPr/>
            </p:nvGrpSpPr>
            <p:grpSpPr>
              <a:xfrm>
                <a:off x="5819226" y="3008453"/>
                <a:ext cx="1659473" cy="1136609"/>
                <a:chOff x="5819226" y="3033853"/>
                <a:chExt cx="1659473" cy="1136609"/>
              </a:xfrm>
            </p:grpSpPr>
            <p:pic>
              <p:nvPicPr>
                <p:cNvPr id="141" name="Graphic 140">
                  <a:extLst>
                    <a:ext uri="{FF2B5EF4-FFF2-40B4-BE49-F238E27FC236}">
                      <a16:creationId xmlns:a16="http://schemas.microsoft.com/office/drawing/2014/main" id="{C3A5953E-E6D6-47E4-A398-55B95B44205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19389" y="3033853"/>
                  <a:ext cx="640080" cy="640080"/>
                </a:xfrm>
                <a:prstGeom prst="rect">
                  <a:avLst/>
                </a:prstGeom>
              </p:spPr>
            </p:pic>
            <p:cxnSp>
              <p:nvCxnSpPr>
                <p:cNvPr id="142" name="Straight Connector 141">
                  <a:extLst>
                    <a:ext uri="{FF2B5EF4-FFF2-40B4-BE49-F238E27FC236}">
                      <a16:creationId xmlns:a16="http://schemas.microsoft.com/office/drawing/2014/main" id="{02DBCB06-0E68-45F7-A29A-4D83DB70ADB2}"/>
                    </a:ext>
                  </a:extLst>
                </p:cNvPr>
                <p:cNvCxnSpPr/>
                <p:nvPr/>
              </p:nvCxnSpPr>
              <p:spPr>
                <a:xfrm>
                  <a:off x="6669703" y="3053666"/>
                  <a:ext cx="0" cy="109728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729CB2C-D0CD-4CBF-9E6A-ECCCFCCFB63C}"/>
                    </a:ext>
                  </a:extLst>
                </p:cNvPr>
                <p:cNvCxnSpPr>
                  <a:cxnSpLocks/>
                </p:cNvCxnSpPr>
                <p:nvPr/>
              </p:nvCxnSpPr>
              <p:spPr>
                <a:xfrm flipH="1">
                  <a:off x="5819226" y="3589606"/>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5" name="Graphic 144">
                  <a:extLst>
                    <a:ext uri="{FF2B5EF4-FFF2-40B4-BE49-F238E27FC236}">
                      <a16:creationId xmlns:a16="http://schemas.microsoft.com/office/drawing/2014/main" id="{C1687365-06BD-4385-B59D-AAC0E2403FFB}"/>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70662" y="3530382"/>
                  <a:ext cx="640080" cy="640080"/>
                </a:xfrm>
                <a:prstGeom prst="rect">
                  <a:avLst/>
                </a:prstGeom>
              </p:spPr>
            </p:pic>
            <p:pic>
              <p:nvPicPr>
                <p:cNvPr id="144" name="Graphic 143">
                  <a:extLst>
                    <a:ext uri="{FF2B5EF4-FFF2-40B4-BE49-F238E27FC236}">
                      <a16:creationId xmlns:a16="http://schemas.microsoft.com/office/drawing/2014/main" id="{01FA2376-4056-4AAF-90B8-EDB306F24C60}"/>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79937" y="3046850"/>
                  <a:ext cx="640080" cy="640080"/>
                </a:xfrm>
                <a:prstGeom prst="rect">
                  <a:avLst/>
                </a:prstGeom>
              </p:spPr>
            </p:pic>
          </p:grpSp>
        </p:grpSp>
      </p:grpSp>
      <p:sp>
        <p:nvSpPr>
          <p:cNvPr id="8" name="Footer Placeholder 7">
            <a:extLst>
              <a:ext uri="{FF2B5EF4-FFF2-40B4-BE49-F238E27FC236}">
                <a16:creationId xmlns:a16="http://schemas.microsoft.com/office/drawing/2014/main" id="{92D1DEEE-5074-4AA3-AEBB-163AB0D3283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FD63B605-10F6-C846-B83C-A8B6EF802164}"/>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panose="020B0603020204020204"/>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srgbClr val="000000">
                  <a:tint val="75000"/>
                </a:srgbClr>
              </a:solidFill>
              <a:effectLst/>
              <a:uLnTx/>
              <a:uFillTx/>
              <a:latin typeface="Amazon Ember" panose="020B0603020204020204"/>
            </a:endParaRPr>
          </a:p>
        </p:txBody>
      </p:sp>
    </p:spTree>
    <p:custDataLst>
      <p:tags r:id="rId1"/>
    </p:custDataLst>
    <p:extLst>
      <p:ext uri="{BB962C8B-B14F-4D97-AF65-F5344CB8AC3E}">
        <p14:creationId xmlns:p14="http://schemas.microsoft.com/office/powerpoint/2010/main" val="63597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0825-25F6-4359-8BA2-01363F27AE74}"/>
              </a:ext>
            </a:extLst>
          </p:cNvPr>
          <p:cNvSpPr>
            <a:spLocks noGrp="1"/>
          </p:cNvSpPr>
          <p:nvPr>
            <p:ph type="title"/>
          </p:nvPr>
        </p:nvSpPr>
        <p:spPr/>
        <p:txBody>
          <a:bodyPr/>
          <a:lstStyle/>
          <a:p>
            <a:r>
              <a:rPr lang="en-US" dirty="0"/>
              <a:t>Amazon ECS launch types</a:t>
            </a:r>
          </a:p>
        </p:txBody>
      </p:sp>
      <p:sp>
        <p:nvSpPr>
          <p:cNvPr id="6" name="TextBox 5">
            <a:extLst>
              <a:ext uri="{FF2B5EF4-FFF2-40B4-BE49-F238E27FC236}">
                <a16:creationId xmlns:a16="http://schemas.microsoft.com/office/drawing/2014/main" id="{61D3BC4A-F9B0-4C92-91DA-D1E9AAE8E503}"/>
              </a:ext>
            </a:extLst>
          </p:cNvPr>
          <p:cNvSpPr txBox="1"/>
          <p:nvPr/>
        </p:nvSpPr>
        <p:spPr>
          <a:xfrm>
            <a:off x="1924076" y="1148090"/>
            <a:ext cx="3041667" cy="523220"/>
          </a:xfrm>
          <a:prstGeom prst="rect">
            <a:avLst/>
          </a:prstGeom>
          <a:noFill/>
        </p:spPr>
        <p:txBody>
          <a:bodyPr wrap="none" rtlCol="0">
            <a:spAutoFit/>
          </a:bodyPr>
          <a:lstStyle/>
          <a:p>
            <a:r>
              <a:rPr lang="en-US" sz="2800" dirty="0">
                <a:latin typeface="Amazon Ember" panose="02000000000000000000"/>
                <a:ea typeface="Amazon Ember" panose="020B0603020204020204" pitchFamily="34" charset="0"/>
                <a:cs typeface="Amazon Ember" panose="020B0603020204020204" pitchFamily="34" charset="0"/>
              </a:rPr>
              <a:t>Fargate launch type</a:t>
            </a:r>
          </a:p>
        </p:txBody>
      </p:sp>
      <p:grpSp>
        <p:nvGrpSpPr>
          <p:cNvPr id="3" name="Group 2" descr="Fargate launch type described in notes.">
            <a:extLst>
              <a:ext uri="{FF2B5EF4-FFF2-40B4-BE49-F238E27FC236}">
                <a16:creationId xmlns:a16="http://schemas.microsoft.com/office/drawing/2014/main" id="{B9EB6F04-FBF0-487A-866E-D5BD73608F20}"/>
              </a:ext>
            </a:extLst>
          </p:cNvPr>
          <p:cNvGrpSpPr/>
          <p:nvPr/>
        </p:nvGrpSpPr>
        <p:grpSpPr>
          <a:xfrm>
            <a:off x="304800" y="1638883"/>
            <a:ext cx="5541251" cy="4709160"/>
            <a:chOff x="304800" y="1638883"/>
            <a:chExt cx="5541251" cy="4709160"/>
          </a:xfrm>
        </p:grpSpPr>
        <p:grpSp>
          <p:nvGrpSpPr>
            <p:cNvPr id="72" name="Group 71" descr="Fargate launch types host your cluster on a serverless infrastructure that Amazon ECS manages. You only need to package your application in containers, specify the CPU and memory requirements, define networking and AWS Identity and Access Management (IAM) policies, and launch the application. &#10;">
              <a:extLst>
                <a:ext uri="{FF2B5EF4-FFF2-40B4-BE49-F238E27FC236}">
                  <a16:creationId xmlns:a16="http://schemas.microsoft.com/office/drawing/2014/main" id="{FAED096A-6EDE-42BD-9B4A-63D4B8512B22}"/>
                </a:ext>
                <a:ext uri="{C183D7F6-B498-43B3-948B-1728B52AA6E4}">
                  <adec:decorative xmlns:adec="http://schemas.microsoft.com/office/drawing/2017/decorative" val="0"/>
                </a:ext>
              </a:extLst>
            </p:cNvPr>
            <p:cNvGrpSpPr/>
            <p:nvPr/>
          </p:nvGrpSpPr>
          <p:grpSpPr>
            <a:xfrm>
              <a:off x="304800" y="1638883"/>
              <a:ext cx="5541251" cy="4709160"/>
              <a:chOff x="990600" y="1609855"/>
              <a:chExt cx="5541251" cy="4709160"/>
            </a:xfrm>
          </p:grpSpPr>
          <p:sp>
            <p:nvSpPr>
              <p:cNvPr id="12" name="Rectangle 11">
                <a:extLst>
                  <a:ext uri="{FF2B5EF4-FFF2-40B4-BE49-F238E27FC236}">
                    <a16:creationId xmlns:a16="http://schemas.microsoft.com/office/drawing/2014/main" id="{D8F0E8B5-4B4F-48D0-9B2F-A4FE8D5C9AA9}"/>
                  </a:ext>
                </a:extLst>
              </p:cNvPr>
              <p:cNvSpPr/>
              <p:nvPr/>
            </p:nvSpPr>
            <p:spPr>
              <a:xfrm>
                <a:off x="2215637" y="1609855"/>
                <a:ext cx="4198011" cy="47091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panose="02000000000000000000"/>
                  </a:rPr>
                  <a:t> VPC</a:t>
                </a:r>
              </a:p>
            </p:txBody>
          </p:sp>
          <p:pic>
            <p:nvPicPr>
              <p:cNvPr id="13" name="Graphic 12">
                <a:extLst>
                  <a:ext uri="{FF2B5EF4-FFF2-40B4-BE49-F238E27FC236}">
                    <a16:creationId xmlns:a16="http://schemas.microsoft.com/office/drawing/2014/main" id="{F252AA0F-1C6F-4B25-BBBA-69D0D55D420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637" y="1609856"/>
                <a:ext cx="457200" cy="457200"/>
              </a:xfrm>
              <a:prstGeom prst="rect">
                <a:avLst/>
              </a:prstGeom>
            </p:spPr>
          </p:pic>
          <p:sp>
            <p:nvSpPr>
              <p:cNvPr id="19" name="Rectangle 18">
                <a:extLst>
                  <a:ext uri="{FF2B5EF4-FFF2-40B4-BE49-F238E27FC236}">
                    <a16:creationId xmlns:a16="http://schemas.microsoft.com/office/drawing/2014/main" id="{9B60FAFB-99E9-4763-9EB7-8B7E026490B5}"/>
                  </a:ext>
                </a:extLst>
              </p:cNvPr>
              <p:cNvSpPr/>
              <p:nvPr/>
            </p:nvSpPr>
            <p:spPr>
              <a:xfrm>
                <a:off x="990600" y="1975007"/>
                <a:ext cx="5541251" cy="429768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A6B86"/>
                  </a:solidFill>
                  <a:effectLst/>
                  <a:uLnTx/>
                  <a:uFillTx/>
                  <a:latin typeface="Amazon Ember" panose="02000000000000000000"/>
                </a:endParaRPr>
              </a:p>
            </p:txBody>
          </p:sp>
          <p:sp>
            <p:nvSpPr>
              <p:cNvPr id="20" name="Rectangle 19">
                <a:extLst>
                  <a:ext uri="{FF2B5EF4-FFF2-40B4-BE49-F238E27FC236}">
                    <a16:creationId xmlns:a16="http://schemas.microsoft.com/office/drawing/2014/main" id="{E4B0CC89-1E77-4B5D-8293-5DE89BE17BEC}"/>
                  </a:ext>
                </a:extLst>
              </p:cNvPr>
              <p:cNvSpPr/>
              <p:nvPr/>
            </p:nvSpPr>
            <p:spPr>
              <a:xfrm>
                <a:off x="2763752" y="2071713"/>
                <a:ext cx="3383280" cy="411480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panose="02000000000000000000"/>
                  </a:rPr>
                  <a:t>Cluster</a:t>
                </a:r>
                <a:endParaRPr kumimoji="0" lang="en-US" sz="1200" b="0" i="0" u="none" strike="noStrike" kern="0" cap="none" spc="0" normalizeH="0" baseline="0" noProof="0" dirty="0">
                  <a:ln>
                    <a:noFill/>
                  </a:ln>
                  <a:solidFill>
                    <a:srgbClr val="5A6B86"/>
                  </a:solidFill>
                  <a:effectLst/>
                  <a:uLnTx/>
                  <a:uFillTx/>
                  <a:latin typeface="Amazon Ember" panose="02000000000000000000"/>
                </a:endParaRPr>
              </a:p>
            </p:txBody>
          </p:sp>
          <p:grpSp>
            <p:nvGrpSpPr>
              <p:cNvPr id="71" name="Group 70">
                <a:extLst>
                  <a:ext uri="{FF2B5EF4-FFF2-40B4-BE49-F238E27FC236}">
                    <a16:creationId xmlns:a16="http://schemas.microsoft.com/office/drawing/2014/main" id="{59927C08-983F-4F39-A6D5-E037B5C7F436}"/>
                  </a:ext>
                </a:extLst>
              </p:cNvPr>
              <p:cNvGrpSpPr/>
              <p:nvPr/>
            </p:nvGrpSpPr>
            <p:grpSpPr>
              <a:xfrm>
                <a:off x="1122899" y="1808813"/>
                <a:ext cx="904735" cy="1151005"/>
                <a:chOff x="640299" y="1808813"/>
                <a:chExt cx="904735" cy="1151005"/>
              </a:xfrm>
            </p:grpSpPr>
            <p:sp>
              <p:nvSpPr>
                <p:cNvPr id="22" name="TextBox 21">
                  <a:extLst>
                    <a:ext uri="{FF2B5EF4-FFF2-40B4-BE49-F238E27FC236}">
                      <a16:creationId xmlns:a16="http://schemas.microsoft.com/office/drawing/2014/main" id="{508E1F4D-4993-4B6F-A94F-0C06C0AA5DF0}"/>
                    </a:ext>
                  </a:extLst>
                </p:cNvPr>
                <p:cNvSpPr txBox="1"/>
                <p:nvPr/>
              </p:nvSpPr>
              <p:spPr>
                <a:xfrm>
                  <a:off x="640299" y="2375043"/>
                  <a:ext cx="904735" cy="584775"/>
                </a:xfrm>
                <a:prstGeom prst="rect">
                  <a:avLst/>
                </a:prstGeom>
                <a:solidFill>
                  <a:schemeClr val="bg1"/>
                </a:solidFill>
              </p:spPr>
              <p:txBody>
                <a:bodyPr wrap="none" rtlCol="0">
                  <a:spAutoFit/>
                </a:bodyPr>
                <a:lstStyle/>
                <a:p>
                  <a:r>
                    <a:rPr lang="en-US" sz="1600" dirty="0">
                      <a:latin typeface="Amazon Ember" panose="02000000000000000000"/>
                      <a:ea typeface="Amazon Ember Light" panose="020B0403020204020204" pitchFamily="34" charset="0"/>
                      <a:cs typeface="Amazon Ember Light" panose="020B0403020204020204" pitchFamily="34" charset="0"/>
                    </a:rPr>
                    <a:t>Amazon </a:t>
                  </a:r>
                  <a:br>
                    <a:rPr lang="en-US" sz="1600" dirty="0">
                      <a:latin typeface="Amazon Ember" panose="02000000000000000000"/>
                      <a:ea typeface="Amazon Ember Light" panose="020B0403020204020204" pitchFamily="34" charset="0"/>
                      <a:cs typeface="Amazon Ember Light" panose="020B0403020204020204" pitchFamily="34" charset="0"/>
                    </a:rPr>
                  </a:br>
                  <a:r>
                    <a:rPr lang="en-US" sz="1600" dirty="0">
                      <a:latin typeface="Amazon Ember" panose="02000000000000000000"/>
                      <a:ea typeface="Amazon Ember Light" panose="020B0403020204020204" pitchFamily="34" charset="0"/>
                      <a:cs typeface="Amazon Ember Light" panose="020B0403020204020204" pitchFamily="34" charset="0"/>
                    </a:rPr>
                    <a:t>ECS</a:t>
                  </a:r>
                </a:p>
              </p:txBody>
            </p:sp>
            <p:pic>
              <p:nvPicPr>
                <p:cNvPr id="23" name="Graphic 22">
                  <a:extLst>
                    <a:ext uri="{FF2B5EF4-FFF2-40B4-BE49-F238E27FC236}">
                      <a16:creationId xmlns:a16="http://schemas.microsoft.com/office/drawing/2014/main" id="{B4C64BC2-095E-448C-867C-00BC71EF6DC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299" y="1808813"/>
                  <a:ext cx="457200" cy="457200"/>
                </a:xfrm>
                <a:prstGeom prst="rect">
                  <a:avLst/>
                </a:prstGeom>
              </p:spPr>
            </p:pic>
          </p:grpSp>
          <p:sp>
            <p:nvSpPr>
              <p:cNvPr id="24" name="Rectangle 23">
                <a:extLst>
                  <a:ext uri="{FF2B5EF4-FFF2-40B4-BE49-F238E27FC236}">
                    <a16:creationId xmlns:a16="http://schemas.microsoft.com/office/drawing/2014/main" id="{22BF616F-0562-4955-ABB8-956CC8D6AFF1}"/>
                  </a:ext>
                </a:extLst>
              </p:cNvPr>
              <p:cNvSpPr/>
              <p:nvPr/>
            </p:nvSpPr>
            <p:spPr>
              <a:xfrm>
                <a:off x="2636156" y="2370810"/>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panose="02000000000000000000"/>
                  </a:rPr>
                  <a:t>Availability Zone A</a:t>
                </a:r>
              </a:p>
            </p:txBody>
          </p:sp>
          <p:grpSp>
            <p:nvGrpSpPr>
              <p:cNvPr id="25" name="Group 24">
                <a:extLst>
                  <a:ext uri="{FF2B5EF4-FFF2-40B4-BE49-F238E27FC236}">
                    <a16:creationId xmlns:a16="http://schemas.microsoft.com/office/drawing/2014/main" id="{F642E98D-5DFD-4F7A-B1D9-143CD51B60FF}"/>
                  </a:ext>
                </a:extLst>
              </p:cNvPr>
              <p:cNvGrpSpPr/>
              <p:nvPr/>
            </p:nvGrpSpPr>
            <p:grpSpPr>
              <a:xfrm>
                <a:off x="2900912" y="2685498"/>
                <a:ext cx="3108960" cy="1488285"/>
                <a:chOff x="5148812" y="2685498"/>
                <a:chExt cx="3108960" cy="1488285"/>
              </a:xfrm>
            </p:grpSpPr>
            <p:sp>
              <p:nvSpPr>
                <p:cNvPr id="26" name="Rectangle 25">
                  <a:extLst>
                    <a:ext uri="{FF2B5EF4-FFF2-40B4-BE49-F238E27FC236}">
                      <a16:creationId xmlns:a16="http://schemas.microsoft.com/office/drawing/2014/main" id="{FD56BA3F-BE84-4197-8C06-9A9C3C616BBB}"/>
                    </a:ext>
                  </a:extLst>
                </p:cNvPr>
                <p:cNvSpPr/>
                <p:nvPr/>
              </p:nvSpPr>
              <p:spPr>
                <a:xfrm>
                  <a:off x="5148812" y="2685498"/>
                  <a:ext cx="3108960" cy="1005840"/>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232F3D"/>
                    </a:solidFill>
                    <a:effectLst/>
                    <a:uLnTx/>
                    <a:uFillTx/>
                    <a:latin typeface="Amazon Ember" panose="02000000000000000000"/>
                  </a:endParaRPr>
                </a:p>
              </p:txBody>
            </p:sp>
            <p:grpSp>
              <p:nvGrpSpPr>
                <p:cNvPr id="27" name="Group 26">
                  <a:extLst>
                    <a:ext uri="{FF2B5EF4-FFF2-40B4-BE49-F238E27FC236}">
                      <a16:creationId xmlns:a16="http://schemas.microsoft.com/office/drawing/2014/main" id="{6BE93DE0-3753-4C8F-8F93-21C615398E72}"/>
                    </a:ext>
                  </a:extLst>
                </p:cNvPr>
                <p:cNvGrpSpPr/>
                <p:nvPr/>
              </p:nvGrpSpPr>
              <p:grpSpPr>
                <a:xfrm>
                  <a:off x="5149359" y="2685498"/>
                  <a:ext cx="1779822" cy="548640"/>
                  <a:chOff x="5270546" y="2641430"/>
                  <a:chExt cx="1779822" cy="548640"/>
                </a:xfrm>
              </p:grpSpPr>
              <p:pic>
                <p:nvPicPr>
                  <p:cNvPr id="43" name="Graphic 42">
                    <a:extLst>
                      <a:ext uri="{FF2B5EF4-FFF2-40B4-BE49-F238E27FC236}">
                        <a16:creationId xmlns:a16="http://schemas.microsoft.com/office/drawing/2014/main" id="{7B4428D8-A22A-4F16-9C1D-51A31E4B992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70546" y="2641430"/>
                    <a:ext cx="548640" cy="548640"/>
                  </a:xfrm>
                  <a:prstGeom prst="rect">
                    <a:avLst/>
                  </a:prstGeom>
                </p:spPr>
              </p:pic>
              <p:sp>
                <p:nvSpPr>
                  <p:cNvPr id="44" name="TextBox 43">
                    <a:extLst>
                      <a:ext uri="{FF2B5EF4-FFF2-40B4-BE49-F238E27FC236}">
                        <a16:creationId xmlns:a16="http://schemas.microsoft.com/office/drawing/2014/main" id="{78F967DD-A660-46BF-8214-EED73EE5AA66}"/>
                      </a:ext>
                    </a:extLst>
                  </p:cNvPr>
                  <p:cNvSpPr txBox="1"/>
                  <p:nvPr/>
                </p:nvSpPr>
                <p:spPr>
                  <a:xfrm>
                    <a:off x="5818556" y="2657573"/>
                    <a:ext cx="1231812" cy="338554"/>
                  </a:xfrm>
                  <a:prstGeom prst="rect">
                    <a:avLst/>
                  </a:prstGeom>
                  <a:noFill/>
                </p:spPr>
                <p:txBody>
                  <a:bodyPr wrap="none" rtlCol="0">
                    <a:spAutoFit/>
                  </a:bodyPr>
                  <a:lstStyle/>
                  <a:p>
                    <a:r>
                      <a:rPr lang="en-US" sz="1600" dirty="0">
                        <a:latin typeface="Amazon Ember" panose="02000000000000000000"/>
                        <a:ea typeface="Amazon Ember Light" panose="020B0403020204020204" pitchFamily="34" charset="0"/>
                        <a:cs typeface="Amazon Ember Light" panose="020B0403020204020204" pitchFamily="34" charset="0"/>
                      </a:rPr>
                      <a:t>AWS Fargate</a:t>
                    </a:r>
                  </a:p>
                </p:txBody>
              </p:sp>
            </p:grpSp>
            <p:grpSp>
              <p:nvGrpSpPr>
                <p:cNvPr id="28" name="Group 27">
                  <a:extLst>
                    <a:ext uri="{FF2B5EF4-FFF2-40B4-BE49-F238E27FC236}">
                      <a16:creationId xmlns:a16="http://schemas.microsoft.com/office/drawing/2014/main" id="{1FE7AE69-7197-4A59-8835-C243719B536A}"/>
                    </a:ext>
                  </a:extLst>
                </p:cNvPr>
                <p:cNvGrpSpPr/>
                <p:nvPr/>
              </p:nvGrpSpPr>
              <p:grpSpPr>
                <a:xfrm>
                  <a:off x="5949599" y="3103258"/>
                  <a:ext cx="469900" cy="1070525"/>
                  <a:chOff x="5949599" y="3103258"/>
                  <a:chExt cx="469900" cy="1070525"/>
                </a:xfrm>
              </p:grpSpPr>
              <p:grpSp>
                <p:nvGrpSpPr>
                  <p:cNvPr id="39" name="Group 38">
                    <a:extLst>
                      <a:ext uri="{FF2B5EF4-FFF2-40B4-BE49-F238E27FC236}">
                        <a16:creationId xmlns:a16="http://schemas.microsoft.com/office/drawing/2014/main" id="{47E348EE-8DAA-404A-918D-CCE5FC84444B}"/>
                      </a:ext>
                    </a:extLst>
                  </p:cNvPr>
                  <p:cNvGrpSpPr/>
                  <p:nvPr/>
                </p:nvGrpSpPr>
                <p:grpSpPr>
                  <a:xfrm>
                    <a:off x="5949599" y="3103258"/>
                    <a:ext cx="469900" cy="1070525"/>
                    <a:chOff x="6801675" y="2950966"/>
                    <a:chExt cx="469900" cy="1070525"/>
                  </a:xfrm>
                </p:grpSpPr>
                <p:pic>
                  <p:nvPicPr>
                    <p:cNvPr id="41" name="Graphic 40">
                      <a:extLst>
                        <a:ext uri="{FF2B5EF4-FFF2-40B4-BE49-F238E27FC236}">
                          <a16:creationId xmlns:a16="http://schemas.microsoft.com/office/drawing/2014/main" id="{9A2B5979-0091-44E5-BD7F-1BCE716EDBF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1675" y="2950966"/>
                      <a:ext cx="469900" cy="469900"/>
                    </a:xfrm>
                    <a:prstGeom prst="rect">
                      <a:avLst/>
                    </a:prstGeom>
                  </p:spPr>
                </p:pic>
                <p:pic>
                  <p:nvPicPr>
                    <p:cNvPr id="42" name="Graphic 41">
                      <a:extLst>
                        <a:ext uri="{FF2B5EF4-FFF2-40B4-BE49-F238E27FC236}">
                          <a16:creationId xmlns:a16="http://schemas.microsoft.com/office/drawing/2014/main" id="{24884606-86E0-4544-8EE8-5217FEFDF71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01675" y="3551591"/>
                      <a:ext cx="469900" cy="469900"/>
                    </a:xfrm>
                    <a:prstGeom prst="rect">
                      <a:avLst/>
                    </a:prstGeom>
                  </p:spPr>
                </p:pic>
              </p:grpSp>
              <p:cxnSp>
                <p:nvCxnSpPr>
                  <p:cNvPr id="40" name="Straight Connector 39">
                    <a:extLst>
                      <a:ext uri="{FF2B5EF4-FFF2-40B4-BE49-F238E27FC236}">
                        <a16:creationId xmlns:a16="http://schemas.microsoft.com/office/drawing/2014/main" id="{306EF8B2-7124-449E-B653-072AAEF218E4}"/>
                      </a:ext>
                    </a:extLst>
                  </p:cNvPr>
                  <p:cNvCxnSpPr>
                    <a:stCxn id="41" idx="2"/>
                    <a:endCxn id="42" idx="0"/>
                  </p:cNvCxnSpPr>
                  <p:nvPr/>
                </p:nvCxnSpPr>
                <p:spPr>
                  <a:xfrm>
                    <a:off x="6184549"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0EC1601-3C5F-4C65-A175-E6A74E7C47F9}"/>
                    </a:ext>
                  </a:extLst>
                </p:cNvPr>
                <p:cNvGrpSpPr/>
                <p:nvPr/>
              </p:nvGrpSpPr>
              <p:grpSpPr>
                <a:xfrm>
                  <a:off x="6815326" y="3103258"/>
                  <a:ext cx="469900" cy="1070525"/>
                  <a:chOff x="6815326" y="3103258"/>
                  <a:chExt cx="469900" cy="1070525"/>
                </a:xfrm>
              </p:grpSpPr>
              <p:grpSp>
                <p:nvGrpSpPr>
                  <p:cNvPr id="35" name="Group 34">
                    <a:extLst>
                      <a:ext uri="{FF2B5EF4-FFF2-40B4-BE49-F238E27FC236}">
                        <a16:creationId xmlns:a16="http://schemas.microsoft.com/office/drawing/2014/main" id="{11CB85B9-E156-4097-8CE7-CC0E32535236}"/>
                      </a:ext>
                    </a:extLst>
                  </p:cNvPr>
                  <p:cNvGrpSpPr/>
                  <p:nvPr/>
                </p:nvGrpSpPr>
                <p:grpSpPr>
                  <a:xfrm>
                    <a:off x="6815326" y="3103258"/>
                    <a:ext cx="469900" cy="1070525"/>
                    <a:chOff x="7922059" y="2950966"/>
                    <a:chExt cx="469900" cy="1070525"/>
                  </a:xfrm>
                </p:grpSpPr>
                <p:pic>
                  <p:nvPicPr>
                    <p:cNvPr id="37" name="Graphic 36">
                      <a:extLst>
                        <a:ext uri="{FF2B5EF4-FFF2-40B4-BE49-F238E27FC236}">
                          <a16:creationId xmlns:a16="http://schemas.microsoft.com/office/drawing/2014/main" id="{A1F2005D-3008-4077-BFE6-9FD469120A7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2059" y="2950966"/>
                      <a:ext cx="469900" cy="469900"/>
                    </a:xfrm>
                    <a:prstGeom prst="rect">
                      <a:avLst/>
                    </a:prstGeom>
                  </p:spPr>
                </p:pic>
                <p:pic>
                  <p:nvPicPr>
                    <p:cNvPr id="38" name="Graphic 37">
                      <a:extLst>
                        <a:ext uri="{FF2B5EF4-FFF2-40B4-BE49-F238E27FC236}">
                          <a16:creationId xmlns:a16="http://schemas.microsoft.com/office/drawing/2014/main" id="{45D65EBC-4F00-4451-8609-C1708C4E2F4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22059" y="3551591"/>
                      <a:ext cx="469900" cy="469900"/>
                    </a:xfrm>
                    <a:prstGeom prst="rect">
                      <a:avLst/>
                    </a:prstGeom>
                  </p:spPr>
                </p:pic>
              </p:grpSp>
              <p:cxnSp>
                <p:nvCxnSpPr>
                  <p:cNvPr id="36" name="Straight Connector 35">
                    <a:extLst>
                      <a:ext uri="{FF2B5EF4-FFF2-40B4-BE49-F238E27FC236}">
                        <a16:creationId xmlns:a16="http://schemas.microsoft.com/office/drawing/2014/main" id="{36A7B5FD-3377-4202-A08E-92599B5B5DE0}"/>
                      </a:ext>
                    </a:extLst>
                  </p:cNvPr>
                  <p:cNvCxnSpPr>
                    <a:stCxn id="37" idx="2"/>
                    <a:endCxn id="38" idx="0"/>
                  </p:cNvCxnSpPr>
                  <p:nvPr/>
                </p:nvCxnSpPr>
                <p:spPr>
                  <a:xfrm>
                    <a:off x="7050276"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4311F38-A98F-4018-B4DA-91AF86281FA7}"/>
                    </a:ext>
                  </a:extLst>
                </p:cNvPr>
                <p:cNvGrpSpPr/>
                <p:nvPr/>
              </p:nvGrpSpPr>
              <p:grpSpPr>
                <a:xfrm>
                  <a:off x="7681054" y="3103258"/>
                  <a:ext cx="469900" cy="1070525"/>
                  <a:chOff x="7681054" y="3103258"/>
                  <a:chExt cx="469900" cy="1070525"/>
                </a:xfrm>
              </p:grpSpPr>
              <p:grpSp>
                <p:nvGrpSpPr>
                  <p:cNvPr id="31" name="Group 30">
                    <a:extLst>
                      <a:ext uri="{FF2B5EF4-FFF2-40B4-BE49-F238E27FC236}">
                        <a16:creationId xmlns:a16="http://schemas.microsoft.com/office/drawing/2014/main" id="{636CBE6A-8537-47F8-BCF5-102EABC92743}"/>
                      </a:ext>
                    </a:extLst>
                  </p:cNvPr>
                  <p:cNvGrpSpPr/>
                  <p:nvPr/>
                </p:nvGrpSpPr>
                <p:grpSpPr>
                  <a:xfrm>
                    <a:off x="7681054" y="3103258"/>
                    <a:ext cx="469900" cy="1070525"/>
                    <a:chOff x="9022230" y="2950966"/>
                    <a:chExt cx="469900" cy="1070525"/>
                  </a:xfrm>
                </p:grpSpPr>
                <p:pic>
                  <p:nvPicPr>
                    <p:cNvPr id="33" name="Graphic 32">
                      <a:extLst>
                        <a:ext uri="{FF2B5EF4-FFF2-40B4-BE49-F238E27FC236}">
                          <a16:creationId xmlns:a16="http://schemas.microsoft.com/office/drawing/2014/main" id="{7A3261B7-E6A1-49F8-892E-1ACC04BEC44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2230" y="2950966"/>
                      <a:ext cx="469900" cy="469900"/>
                    </a:xfrm>
                    <a:prstGeom prst="rect">
                      <a:avLst/>
                    </a:prstGeom>
                  </p:spPr>
                </p:pic>
                <p:pic>
                  <p:nvPicPr>
                    <p:cNvPr id="34" name="Graphic 33">
                      <a:extLst>
                        <a:ext uri="{FF2B5EF4-FFF2-40B4-BE49-F238E27FC236}">
                          <a16:creationId xmlns:a16="http://schemas.microsoft.com/office/drawing/2014/main" id="{C328CFBA-D13F-437A-BE6B-40806CCEF6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22230" y="3551591"/>
                      <a:ext cx="469900" cy="469900"/>
                    </a:xfrm>
                    <a:prstGeom prst="rect">
                      <a:avLst/>
                    </a:prstGeom>
                  </p:spPr>
                </p:pic>
              </p:grpSp>
              <p:cxnSp>
                <p:nvCxnSpPr>
                  <p:cNvPr id="32" name="Straight Connector 31">
                    <a:extLst>
                      <a:ext uri="{FF2B5EF4-FFF2-40B4-BE49-F238E27FC236}">
                        <a16:creationId xmlns:a16="http://schemas.microsoft.com/office/drawing/2014/main" id="{03B11B9B-8CF8-4578-BE28-79483D37DEA3}"/>
                      </a:ext>
                    </a:extLst>
                  </p:cNvPr>
                  <p:cNvCxnSpPr>
                    <a:stCxn id="33" idx="2"/>
                    <a:endCxn id="34" idx="0"/>
                  </p:cNvCxnSpPr>
                  <p:nvPr/>
                </p:nvCxnSpPr>
                <p:spPr>
                  <a:xfrm>
                    <a:off x="7916004"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48" name="Rectangle 47">
                <a:extLst>
                  <a:ext uri="{FF2B5EF4-FFF2-40B4-BE49-F238E27FC236}">
                    <a16:creationId xmlns:a16="http://schemas.microsoft.com/office/drawing/2014/main" id="{91D994AB-59E6-4218-8A72-80EDA435E019}"/>
                  </a:ext>
                </a:extLst>
              </p:cNvPr>
              <p:cNvSpPr/>
              <p:nvPr/>
            </p:nvSpPr>
            <p:spPr>
              <a:xfrm>
                <a:off x="2636156" y="4252724"/>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panose="02000000000000000000"/>
                  </a:rPr>
                  <a:t>Availability Zone B</a:t>
                </a:r>
              </a:p>
            </p:txBody>
          </p:sp>
          <p:grpSp>
            <p:nvGrpSpPr>
              <p:cNvPr id="49" name="Group 48">
                <a:extLst>
                  <a:ext uri="{FF2B5EF4-FFF2-40B4-BE49-F238E27FC236}">
                    <a16:creationId xmlns:a16="http://schemas.microsoft.com/office/drawing/2014/main" id="{DA32BDC3-B6DC-431B-B7C8-9CE941E258DB}"/>
                  </a:ext>
                </a:extLst>
              </p:cNvPr>
              <p:cNvGrpSpPr/>
              <p:nvPr/>
            </p:nvGrpSpPr>
            <p:grpSpPr>
              <a:xfrm>
                <a:off x="2900912" y="4578564"/>
                <a:ext cx="3108960" cy="1488285"/>
                <a:chOff x="5148812" y="2685498"/>
                <a:chExt cx="3108960" cy="1488285"/>
              </a:xfrm>
            </p:grpSpPr>
            <p:sp>
              <p:nvSpPr>
                <p:cNvPr id="50" name="Rectangle 49">
                  <a:extLst>
                    <a:ext uri="{FF2B5EF4-FFF2-40B4-BE49-F238E27FC236}">
                      <a16:creationId xmlns:a16="http://schemas.microsoft.com/office/drawing/2014/main" id="{A03D8114-9135-4AFA-B0C7-AF05D67B62DB}"/>
                    </a:ext>
                  </a:extLst>
                </p:cNvPr>
                <p:cNvSpPr/>
                <p:nvPr/>
              </p:nvSpPr>
              <p:spPr>
                <a:xfrm>
                  <a:off x="5148812" y="2685498"/>
                  <a:ext cx="3108960" cy="1005840"/>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232F3D"/>
                    </a:solidFill>
                    <a:effectLst/>
                    <a:uLnTx/>
                    <a:uFillTx/>
                    <a:latin typeface="Amazon Ember" panose="02000000000000000000"/>
                  </a:endParaRPr>
                </a:p>
              </p:txBody>
            </p:sp>
            <p:grpSp>
              <p:nvGrpSpPr>
                <p:cNvPr id="51" name="Group 50">
                  <a:extLst>
                    <a:ext uri="{FF2B5EF4-FFF2-40B4-BE49-F238E27FC236}">
                      <a16:creationId xmlns:a16="http://schemas.microsoft.com/office/drawing/2014/main" id="{18E2A440-026C-4226-82E9-DB2C3780B054}"/>
                    </a:ext>
                  </a:extLst>
                </p:cNvPr>
                <p:cNvGrpSpPr/>
                <p:nvPr/>
              </p:nvGrpSpPr>
              <p:grpSpPr>
                <a:xfrm>
                  <a:off x="5149359" y="2701641"/>
                  <a:ext cx="1779822" cy="551547"/>
                  <a:chOff x="5270546" y="2657573"/>
                  <a:chExt cx="1779822" cy="551547"/>
                </a:xfrm>
              </p:grpSpPr>
              <p:pic>
                <p:nvPicPr>
                  <p:cNvPr id="67" name="Graphic 66">
                    <a:extLst>
                      <a:ext uri="{FF2B5EF4-FFF2-40B4-BE49-F238E27FC236}">
                        <a16:creationId xmlns:a16="http://schemas.microsoft.com/office/drawing/2014/main" id="{5F809819-74CA-4074-9F1E-50CFAE045BB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70546" y="2660480"/>
                    <a:ext cx="548640" cy="548640"/>
                  </a:xfrm>
                  <a:prstGeom prst="rect">
                    <a:avLst/>
                  </a:prstGeom>
                </p:spPr>
              </p:pic>
              <p:sp>
                <p:nvSpPr>
                  <p:cNvPr id="68" name="TextBox 67">
                    <a:extLst>
                      <a:ext uri="{FF2B5EF4-FFF2-40B4-BE49-F238E27FC236}">
                        <a16:creationId xmlns:a16="http://schemas.microsoft.com/office/drawing/2014/main" id="{1C778CF0-536A-417E-BF75-27FAC8DE48B3}"/>
                      </a:ext>
                    </a:extLst>
                  </p:cNvPr>
                  <p:cNvSpPr txBox="1"/>
                  <p:nvPr/>
                </p:nvSpPr>
                <p:spPr>
                  <a:xfrm>
                    <a:off x="5818556" y="2657573"/>
                    <a:ext cx="1231812" cy="338554"/>
                  </a:xfrm>
                  <a:prstGeom prst="rect">
                    <a:avLst/>
                  </a:prstGeom>
                  <a:noFill/>
                </p:spPr>
                <p:txBody>
                  <a:bodyPr wrap="none" rtlCol="0">
                    <a:spAutoFit/>
                  </a:bodyPr>
                  <a:lstStyle/>
                  <a:p>
                    <a:r>
                      <a:rPr lang="en-US" sz="1600" dirty="0">
                        <a:latin typeface="Amazon Ember" panose="02000000000000000000"/>
                        <a:ea typeface="Amazon Ember Light" panose="020B0403020204020204" pitchFamily="34" charset="0"/>
                        <a:cs typeface="Amazon Ember Light" panose="020B0403020204020204" pitchFamily="34" charset="0"/>
                      </a:rPr>
                      <a:t>AWS Fargate</a:t>
                    </a:r>
                  </a:p>
                </p:txBody>
              </p:sp>
            </p:grpSp>
            <p:grpSp>
              <p:nvGrpSpPr>
                <p:cNvPr id="52" name="Group 51">
                  <a:extLst>
                    <a:ext uri="{FF2B5EF4-FFF2-40B4-BE49-F238E27FC236}">
                      <a16:creationId xmlns:a16="http://schemas.microsoft.com/office/drawing/2014/main" id="{E23F56DA-06F8-4F73-B684-20E0828DB1B0}"/>
                    </a:ext>
                  </a:extLst>
                </p:cNvPr>
                <p:cNvGrpSpPr/>
                <p:nvPr/>
              </p:nvGrpSpPr>
              <p:grpSpPr>
                <a:xfrm>
                  <a:off x="5949599" y="3103258"/>
                  <a:ext cx="469900" cy="1070525"/>
                  <a:chOff x="5949599" y="3103258"/>
                  <a:chExt cx="469900" cy="1070525"/>
                </a:xfrm>
              </p:grpSpPr>
              <p:grpSp>
                <p:nvGrpSpPr>
                  <p:cNvPr id="63" name="Group 62">
                    <a:extLst>
                      <a:ext uri="{FF2B5EF4-FFF2-40B4-BE49-F238E27FC236}">
                        <a16:creationId xmlns:a16="http://schemas.microsoft.com/office/drawing/2014/main" id="{84D04EC7-F071-408D-88E4-4C4E8B533A83}"/>
                      </a:ext>
                    </a:extLst>
                  </p:cNvPr>
                  <p:cNvGrpSpPr/>
                  <p:nvPr/>
                </p:nvGrpSpPr>
                <p:grpSpPr>
                  <a:xfrm>
                    <a:off x="5949599" y="3103258"/>
                    <a:ext cx="469900" cy="1070525"/>
                    <a:chOff x="6801675" y="2950966"/>
                    <a:chExt cx="469900" cy="1070525"/>
                  </a:xfrm>
                </p:grpSpPr>
                <p:pic>
                  <p:nvPicPr>
                    <p:cNvPr id="65" name="Graphic 64">
                      <a:extLst>
                        <a:ext uri="{FF2B5EF4-FFF2-40B4-BE49-F238E27FC236}">
                          <a16:creationId xmlns:a16="http://schemas.microsoft.com/office/drawing/2014/main" id="{902A895C-7471-4EF5-841A-298E6E71A57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1675" y="2950966"/>
                      <a:ext cx="469900" cy="469900"/>
                    </a:xfrm>
                    <a:prstGeom prst="rect">
                      <a:avLst/>
                    </a:prstGeom>
                  </p:spPr>
                </p:pic>
                <p:pic>
                  <p:nvPicPr>
                    <p:cNvPr id="66" name="Graphic 65">
                      <a:extLst>
                        <a:ext uri="{FF2B5EF4-FFF2-40B4-BE49-F238E27FC236}">
                          <a16:creationId xmlns:a16="http://schemas.microsoft.com/office/drawing/2014/main" id="{EB736264-8CCE-4C0E-91BB-A2CEDFD4979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01675" y="3551591"/>
                      <a:ext cx="469900" cy="469900"/>
                    </a:xfrm>
                    <a:prstGeom prst="rect">
                      <a:avLst/>
                    </a:prstGeom>
                  </p:spPr>
                </p:pic>
              </p:grpSp>
              <p:cxnSp>
                <p:nvCxnSpPr>
                  <p:cNvPr id="64" name="Straight Connector 63">
                    <a:extLst>
                      <a:ext uri="{FF2B5EF4-FFF2-40B4-BE49-F238E27FC236}">
                        <a16:creationId xmlns:a16="http://schemas.microsoft.com/office/drawing/2014/main" id="{54C7BB73-821B-4E87-AD66-E1C78085ED73}"/>
                      </a:ext>
                    </a:extLst>
                  </p:cNvPr>
                  <p:cNvCxnSpPr>
                    <a:stCxn id="65" idx="2"/>
                    <a:endCxn id="66" idx="0"/>
                  </p:cNvCxnSpPr>
                  <p:nvPr/>
                </p:nvCxnSpPr>
                <p:spPr>
                  <a:xfrm>
                    <a:off x="6184549"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CBB149C-4C3B-457A-9657-88C2E65C3CD6}"/>
                    </a:ext>
                  </a:extLst>
                </p:cNvPr>
                <p:cNvGrpSpPr/>
                <p:nvPr/>
              </p:nvGrpSpPr>
              <p:grpSpPr>
                <a:xfrm>
                  <a:off x="6815326" y="3103258"/>
                  <a:ext cx="469900" cy="1070525"/>
                  <a:chOff x="6815326" y="3103258"/>
                  <a:chExt cx="469900" cy="1070525"/>
                </a:xfrm>
              </p:grpSpPr>
              <p:grpSp>
                <p:nvGrpSpPr>
                  <p:cNvPr id="59" name="Group 58">
                    <a:extLst>
                      <a:ext uri="{FF2B5EF4-FFF2-40B4-BE49-F238E27FC236}">
                        <a16:creationId xmlns:a16="http://schemas.microsoft.com/office/drawing/2014/main" id="{15D9BB9A-E731-475B-AFE6-B76045BCD70C}"/>
                      </a:ext>
                    </a:extLst>
                  </p:cNvPr>
                  <p:cNvGrpSpPr/>
                  <p:nvPr/>
                </p:nvGrpSpPr>
                <p:grpSpPr>
                  <a:xfrm>
                    <a:off x="6815326" y="3103258"/>
                    <a:ext cx="469900" cy="1070525"/>
                    <a:chOff x="7922059" y="2950966"/>
                    <a:chExt cx="469900" cy="1070525"/>
                  </a:xfrm>
                </p:grpSpPr>
                <p:pic>
                  <p:nvPicPr>
                    <p:cNvPr id="61" name="Graphic 60">
                      <a:extLst>
                        <a:ext uri="{FF2B5EF4-FFF2-40B4-BE49-F238E27FC236}">
                          <a16:creationId xmlns:a16="http://schemas.microsoft.com/office/drawing/2014/main" id="{3F1E4371-1D00-4C34-A976-1B93EA35CD4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2059" y="2950966"/>
                      <a:ext cx="469900" cy="469900"/>
                    </a:xfrm>
                    <a:prstGeom prst="rect">
                      <a:avLst/>
                    </a:prstGeom>
                  </p:spPr>
                </p:pic>
                <p:pic>
                  <p:nvPicPr>
                    <p:cNvPr id="62" name="Graphic 61">
                      <a:extLst>
                        <a:ext uri="{FF2B5EF4-FFF2-40B4-BE49-F238E27FC236}">
                          <a16:creationId xmlns:a16="http://schemas.microsoft.com/office/drawing/2014/main" id="{76EBE764-C712-4A3C-8538-80205178912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22059" y="3551591"/>
                      <a:ext cx="469900" cy="469900"/>
                    </a:xfrm>
                    <a:prstGeom prst="rect">
                      <a:avLst/>
                    </a:prstGeom>
                  </p:spPr>
                </p:pic>
              </p:grpSp>
              <p:cxnSp>
                <p:nvCxnSpPr>
                  <p:cNvPr id="60" name="Straight Connector 59">
                    <a:extLst>
                      <a:ext uri="{FF2B5EF4-FFF2-40B4-BE49-F238E27FC236}">
                        <a16:creationId xmlns:a16="http://schemas.microsoft.com/office/drawing/2014/main" id="{973D1928-B858-42E5-ADCA-0ED4612D7BF0}"/>
                      </a:ext>
                    </a:extLst>
                  </p:cNvPr>
                  <p:cNvCxnSpPr>
                    <a:stCxn id="61" idx="2"/>
                    <a:endCxn id="62" idx="0"/>
                  </p:cNvCxnSpPr>
                  <p:nvPr/>
                </p:nvCxnSpPr>
                <p:spPr>
                  <a:xfrm>
                    <a:off x="7050276"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9334B829-365D-41B6-B7EE-098911F0B93A}"/>
                    </a:ext>
                  </a:extLst>
                </p:cNvPr>
                <p:cNvGrpSpPr/>
                <p:nvPr/>
              </p:nvGrpSpPr>
              <p:grpSpPr>
                <a:xfrm>
                  <a:off x="7681054" y="3103258"/>
                  <a:ext cx="469900" cy="1070525"/>
                  <a:chOff x="7681054" y="3103258"/>
                  <a:chExt cx="469900" cy="1070525"/>
                </a:xfrm>
              </p:grpSpPr>
              <p:grpSp>
                <p:nvGrpSpPr>
                  <p:cNvPr id="55" name="Group 54">
                    <a:extLst>
                      <a:ext uri="{FF2B5EF4-FFF2-40B4-BE49-F238E27FC236}">
                        <a16:creationId xmlns:a16="http://schemas.microsoft.com/office/drawing/2014/main" id="{6D440DA0-7367-405D-BEF4-1CC0FAEB8A27}"/>
                      </a:ext>
                    </a:extLst>
                  </p:cNvPr>
                  <p:cNvGrpSpPr/>
                  <p:nvPr/>
                </p:nvGrpSpPr>
                <p:grpSpPr>
                  <a:xfrm>
                    <a:off x="7681054" y="3103258"/>
                    <a:ext cx="469900" cy="1070525"/>
                    <a:chOff x="9022230" y="2950966"/>
                    <a:chExt cx="469900" cy="1070525"/>
                  </a:xfrm>
                </p:grpSpPr>
                <p:pic>
                  <p:nvPicPr>
                    <p:cNvPr id="57" name="Graphic 56">
                      <a:extLst>
                        <a:ext uri="{FF2B5EF4-FFF2-40B4-BE49-F238E27FC236}">
                          <a16:creationId xmlns:a16="http://schemas.microsoft.com/office/drawing/2014/main" id="{39EF315D-5BE2-4AEC-BC4A-53501FBA45B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2230" y="2950966"/>
                      <a:ext cx="469900" cy="469900"/>
                    </a:xfrm>
                    <a:prstGeom prst="rect">
                      <a:avLst/>
                    </a:prstGeom>
                  </p:spPr>
                </p:pic>
                <p:pic>
                  <p:nvPicPr>
                    <p:cNvPr id="58" name="Graphic 57">
                      <a:extLst>
                        <a:ext uri="{FF2B5EF4-FFF2-40B4-BE49-F238E27FC236}">
                          <a16:creationId xmlns:a16="http://schemas.microsoft.com/office/drawing/2014/main" id="{556DC660-361E-4CC8-976A-12467D5CAA4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22230" y="3551591"/>
                      <a:ext cx="469900" cy="469900"/>
                    </a:xfrm>
                    <a:prstGeom prst="rect">
                      <a:avLst/>
                    </a:prstGeom>
                  </p:spPr>
                </p:pic>
              </p:grpSp>
              <p:cxnSp>
                <p:nvCxnSpPr>
                  <p:cNvPr id="56" name="Straight Connector 55">
                    <a:extLst>
                      <a:ext uri="{FF2B5EF4-FFF2-40B4-BE49-F238E27FC236}">
                        <a16:creationId xmlns:a16="http://schemas.microsoft.com/office/drawing/2014/main" id="{D8C8756B-9A96-4AA0-9495-A5EA7B1285E0}"/>
                      </a:ext>
                    </a:extLst>
                  </p:cNvPr>
                  <p:cNvCxnSpPr>
                    <a:stCxn id="57" idx="2"/>
                    <a:endCxn id="58" idx="0"/>
                  </p:cNvCxnSpPr>
                  <p:nvPr/>
                </p:nvCxnSpPr>
                <p:spPr>
                  <a:xfrm>
                    <a:off x="7916004" y="3573158"/>
                    <a:ext cx="0" cy="130725"/>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67" name="TextBox 166">
              <a:extLst>
                <a:ext uri="{FF2B5EF4-FFF2-40B4-BE49-F238E27FC236}">
                  <a16:creationId xmlns:a16="http://schemas.microsoft.com/office/drawing/2014/main" id="{DAF97F05-CEF6-47CF-A35E-7C0E70AD1E52}"/>
                </a:ext>
              </a:extLst>
            </p:cNvPr>
            <p:cNvSpPr txBox="1"/>
            <p:nvPr/>
          </p:nvSpPr>
          <p:spPr>
            <a:xfrm>
              <a:off x="437099" y="3422449"/>
              <a:ext cx="538930" cy="338554"/>
            </a:xfrm>
            <a:prstGeom prst="rect">
              <a:avLst/>
            </a:prstGeom>
            <a:noFill/>
            <a:ln>
              <a:solidFill>
                <a:schemeClr val="accent1"/>
              </a:solidFill>
            </a:ln>
          </p:spPr>
          <p:txBody>
            <a:bodyPr wrap="none" rtlCol="0">
              <a:spAutoFit/>
            </a:bodyPr>
            <a:lstStyle/>
            <a:p>
              <a:r>
                <a:rPr lang="en-US" sz="1600" dirty="0">
                  <a:latin typeface="Amazon Ember" panose="02000000000000000000"/>
                  <a:ea typeface="Amazon Ember Light" panose="020B0403020204020204" pitchFamily="34" charset="0"/>
                  <a:cs typeface="Amazon Ember Light" panose="020B0403020204020204" pitchFamily="34" charset="0"/>
                </a:rPr>
                <a:t>Task</a:t>
              </a:r>
            </a:p>
          </p:txBody>
        </p:sp>
        <p:sp>
          <p:nvSpPr>
            <p:cNvPr id="168" name="TextBox 167">
              <a:extLst>
                <a:ext uri="{FF2B5EF4-FFF2-40B4-BE49-F238E27FC236}">
                  <a16:creationId xmlns:a16="http://schemas.microsoft.com/office/drawing/2014/main" id="{AB285C35-3DCE-4B51-9127-9A1B74CA573D}"/>
                </a:ext>
              </a:extLst>
            </p:cNvPr>
            <p:cNvSpPr txBox="1"/>
            <p:nvPr/>
          </p:nvSpPr>
          <p:spPr>
            <a:xfrm>
              <a:off x="437099" y="3932140"/>
              <a:ext cx="928652" cy="830997"/>
            </a:xfrm>
            <a:prstGeom prst="rect">
              <a:avLst/>
            </a:prstGeom>
            <a:noFill/>
            <a:ln>
              <a:solidFill>
                <a:schemeClr val="accent1"/>
              </a:solidFill>
            </a:ln>
          </p:spPr>
          <p:txBody>
            <a:bodyPr wrap="none" rtlCol="0">
              <a:spAutoFit/>
            </a:bodyPr>
            <a:lstStyle/>
            <a:p>
              <a:r>
                <a:rPr lang="en-US" sz="1600" dirty="0">
                  <a:latin typeface="Amazon Ember" panose="02000000000000000000"/>
                  <a:ea typeface="Amazon Ember Light" panose="020B0403020204020204" pitchFamily="34" charset="0"/>
                  <a:cs typeface="Amazon Ember Light" panose="020B0403020204020204" pitchFamily="34" charset="0"/>
                </a:rPr>
                <a:t>Elastic </a:t>
              </a:r>
              <a:br>
                <a:rPr lang="en-US" sz="1600" dirty="0">
                  <a:latin typeface="Amazon Ember" panose="02000000000000000000"/>
                  <a:ea typeface="Amazon Ember Light" panose="020B0403020204020204" pitchFamily="34" charset="0"/>
                  <a:cs typeface="Amazon Ember Light" panose="020B0403020204020204" pitchFamily="34" charset="0"/>
                </a:rPr>
              </a:br>
              <a:r>
                <a:rPr lang="en-US" sz="1600" dirty="0">
                  <a:latin typeface="Amazon Ember" panose="02000000000000000000"/>
                  <a:ea typeface="Amazon Ember Light" panose="020B0403020204020204" pitchFamily="34" charset="0"/>
                  <a:cs typeface="Amazon Ember Light" panose="020B0403020204020204" pitchFamily="34" charset="0"/>
                </a:rPr>
                <a:t>network </a:t>
              </a:r>
              <a:br>
                <a:rPr lang="en-US" sz="1600" dirty="0">
                  <a:latin typeface="Amazon Ember" panose="02000000000000000000"/>
                  <a:ea typeface="Amazon Ember Light" panose="020B0403020204020204" pitchFamily="34" charset="0"/>
                  <a:cs typeface="Amazon Ember Light" panose="020B0403020204020204" pitchFamily="34" charset="0"/>
                </a:rPr>
              </a:br>
              <a:r>
                <a:rPr lang="en-US" sz="1600" dirty="0">
                  <a:latin typeface="Amazon Ember" panose="02000000000000000000"/>
                  <a:ea typeface="Amazon Ember Light" panose="020B0403020204020204" pitchFamily="34" charset="0"/>
                  <a:cs typeface="Amazon Ember Light" panose="020B0403020204020204" pitchFamily="34" charset="0"/>
                </a:rPr>
                <a:t>interface</a:t>
              </a:r>
            </a:p>
          </p:txBody>
        </p:sp>
        <p:cxnSp>
          <p:nvCxnSpPr>
            <p:cNvPr id="170" name="Straight Connector 169">
              <a:extLst>
                <a:ext uri="{FF2B5EF4-FFF2-40B4-BE49-F238E27FC236}">
                  <a16:creationId xmlns:a16="http://schemas.microsoft.com/office/drawing/2014/main" id="{DD45D9F0-A458-4D47-9FB1-1579D80CD9BB}"/>
                </a:ext>
                <a:ext uri="{C183D7F6-B498-43B3-948B-1728B52AA6E4}">
                  <adec:decorative xmlns:adec="http://schemas.microsoft.com/office/drawing/2017/decorative" val="1"/>
                </a:ext>
              </a:extLst>
            </p:cNvPr>
            <p:cNvCxnSpPr>
              <a:stCxn id="167" idx="3"/>
              <a:endCxn id="41" idx="1"/>
            </p:cNvCxnSpPr>
            <p:nvPr/>
          </p:nvCxnSpPr>
          <p:spPr>
            <a:xfrm flipV="1">
              <a:off x="976029" y="3367236"/>
              <a:ext cx="2039870" cy="224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BB08451-89A1-4320-AE8B-76E664000744}"/>
                </a:ext>
                <a:ext uri="{C183D7F6-B498-43B3-948B-1728B52AA6E4}">
                  <adec:decorative xmlns:adec="http://schemas.microsoft.com/office/drawing/2017/decorative" val="1"/>
                </a:ext>
              </a:extLst>
            </p:cNvPr>
            <p:cNvCxnSpPr>
              <a:stCxn id="168" idx="3"/>
              <a:endCxn id="42" idx="1"/>
            </p:cNvCxnSpPr>
            <p:nvPr/>
          </p:nvCxnSpPr>
          <p:spPr>
            <a:xfrm flipV="1">
              <a:off x="1365751" y="3967861"/>
              <a:ext cx="1650148" cy="379778"/>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D301228-00D8-4BD7-8C13-5F6F994AFF74}"/>
              </a:ext>
            </a:extLst>
          </p:cNvPr>
          <p:cNvSpPr txBox="1"/>
          <p:nvPr/>
        </p:nvSpPr>
        <p:spPr>
          <a:xfrm>
            <a:off x="8238071" y="1148090"/>
            <a:ext cx="2514406" cy="523220"/>
          </a:xfrm>
          <a:prstGeom prst="rect">
            <a:avLst/>
          </a:prstGeom>
          <a:noFill/>
        </p:spPr>
        <p:txBody>
          <a:bodyPr wrap="none" rtlCol="0">
            <a:spAutoFit/>
          </a:bodyPr>
          <a:lstStyle/>
          <a:p>
            <a:r>
              <a:rPr lang="en-US" sz="2800" dirty="0">
                <a:latin typeface="Amazon Ember" panose="02000000000000000000"/>
                <a:ea typeface="Amazon Ember" panose="020B0603020204020204" pitchFamily="34" charset="0"/>
                <a:cs typeface="Amazon Ember" panose="020B0603020204020204" pitchFamily="34" charset="0"/>
              </a:rPr>
              <a:t>EC2 launch type</a:t>
            </a:r>
          </a:p>
        </p:txBody>
      </p:sp>
      <p:grpSp>
        <p:nvGrpSpPr>
          <p:cNvPr id="166" name="Group 165" descr="EC2 launch type hosts your tasks on a cluster of EC2 container instances that you manage. More details in notes.">
            <a:extLst>
              <a:ext uri="{FF2B5EF4-FFF2-40B4-BE49-F238E27FC236}">
                <a16:creationId xmlns:a16="http://schemas.microsoft.com/office/drawing/2014/main" id="{B10B1CAB-6FFE-4D1B-8A3F-E7EED6CBE05A}"/>
              </a:ext>
              <a:ext uri="{C183D7F6-B498-43B3-948B-1728B52AA6E4}">
                <adec:decorative xmlns:adec="http://schemas.microsoft.com/office/drawing/2017/decorative" val="0"/>
              </a:ext>
            </a:extLst>
          </p:cNvPr>
          <p:cNvGrpSpPr/>
          <p:nvPr/>
        </p:nvGrpSpPr>
        <p:grpSpPr>
          <a:xfrm>
            <a:off x="6311900" y="1638883"/>
            <a:ext cx="5541251" cy="4709160"/>
            <a:chOff x="6311900" y="1609855"/>
            <a:chExt cx="5541251" cy="4709160"/>
          </a:xfrm>
        </p:grpSpPr>
        <p:sp>
          <p:nvSpPr>
            <p:cNvPr id="74" name="Rectangle 73">
              <a:extLst>
                <a:ext uri="{FF2B5EF4-FFF2-40B4-BE49-F238E27FC236}">
                  <a16:creationId xmlns:a16="http://schemas.microsoft.com/office/drawing/2014/main" id="{0A22FC82-963F-4C6D-8072-819E3DEAA684}"/>
                </a:ext>
              </a:extLst>
            </p:cNvPr>
            <p:cNvSpPr/>
            <p:nvPr/>
          </p:nvSpPr>
          <p:spPr>
            <a:xfrm>
              <a:off x="7536937" y="1609855"/>
              <a:ext cx="4198011" cy="47091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panose="02000000000000000000"/>
                </a:rPr>
                <a:t> VPC</a:t>
              </a:r>
            </a:p>
          </p:txBody>
        </p:sp>
        <p:pic>
          <p:nvPicPr>
            <p:cNvPr id="75" name="Graphic 74">
              <a:extLst>
                <a:ext uri="{FF2B5EF4-FFF2-40B4-BE49-F238E27FC236}">
                  <a16:creationId xmlns:a16="http://schemas.microsoft.com/office/drawing/2014/main" id="{F561A121-F095-41A6-8003-3CF271B86B4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6937" y="1609856"/>
              <a:ext cx="457200" cy="457200"/>
            </a:xfrm>
            <a:prstGeom prst="rect">
              <a:avLst/>
            </a:prstGeom>
          </p:spPr>
        </p:pic>
        <p:sp>
          <p:nvSpPr>
            <p:cNvPr id="76" name="Rectangle 75">
              <a:extLst>
                <a:ext uri="{FF2B5EF4-FFF2-40B4-BE49-F238E27FC236}">
                  <a16:creationId xmlns:a16="http://schemas.microsoft.com/office/drawing/2014/main" id="{740FC14D-A634-42FD-BB9B-94A6EE4FD35A}"/>
                </a:ext>
              </a:extLst>
            </p:cNvPr>
            <p:cNvSpPr/>
            <p:nvPr/>
          </p:nvSpPr>
          <p:spPr>
            <a:xfrm>
              <a:off x="6311900" y="1975007"/>
              <a:ext cx="5541251" cy="429768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A6B86"/>
                </a:solidFill>
                <a:effectLst/>
                <a:uLnTx/>
                <a:uFillTx/>
                <a:latin typeface="Amazon Ember" panose="02000000000000000000"/>
              </a:endParaRPr>
            </a:p>
          </p:txBody>
        </p:sp>
        <p:sp>
          <p:nvSpPr>
            <p:cNvPr id="77" name="Rectangle 76">
              <a:extLst>
                <a:ext uri="{FF2B5EF4-FFF2-40B4-BE49-F238E27FC236}">
                  <a16:creationId xmlns:a16="http://schemas.microsoft.com/office/drawing/2014/main" id="{564BED00-8A8B-47F3-BCC5-A443FFC479B4}"/>
                </a:ext>
              </a:extLst>
            </p:cNvPr>
            <p:cNvSpPr/>
            <p:nvPr/>
          </p:nvSpPr>
          <p:spPr>
            <a:xfrm>
              <a:off x="8085052" y="2071713"/>
              <a:ext cx="3383280" cy="411480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panose="02000000000000000000"/>
                </a:rPr>
                <a:t>Cluster</a:t>
              </a:r>
              <a:endParaRPr kumimoji="0" lang="en-US" sz="1200" b="0" i="0" u="none" strike="noStrike" kern="0" cap="none" spc="0" normalizeH="0" baseline="0" noProof="0" dirty="0">
                <a:ln>
                  <a:noFill/>
                </a:ln>
                <a:solidFill>
                  <a:srgbClr val="5A6B86"/>
                </a:solidFill>
                <a:effectLst/>
                <a:uLnTx/>
                <a:uFillTx/>
                <a:latin typeface="Amazon Ember" panose="02000000000000000000"/>
              </a:endParaRPr>
            </a:p>
          </p:txBody>
        </p:sp>
        <p:grpSp>
          <p:nvGrpSpPr>
            <p:cNvPr id="78" name="Group 77">
              <a:extLst>
                <a:ext uri="{FF2B5EF4-FFF2-40B4-BE49-F238E27FC236}">
                  <a16:creationId xmlns:a16="http://schemas.microsoft.com/office/drawing/2014/main" id="{B8F2A460-EAFC-4B7E-BF49-A9A9FCB6325D}"/>
                </a:ext>
              </a:extLst>
            </p:cNvPr>
            <p:cNvGrpSpPr/>
            <p:nvPr/>
          </p:nvGrpSpPr>
          <p:grpSpPr>
            <a:xfrm>
              <a:off x="6444199" y="1808813"/>
              <a:ext cx="904735" cy="1151005"/>
              <a:chOff x="640299" y="1808813"/>
              <a:chExt cx="904735" cy="1151005"/>
            </a:xfrm>
          </p:grpSpPr>
          <p:sp>
            <p:nvSpPr>
              <p:cNvPr id="121" name="TextBox 120">
                <a:extLst>
                  <a:ext uri="{FF2B5EF4-FFF2-40B4-BE49-F238E27FC236}">
                    <a16:creationId xmlns:a16="http://schemas.microsoft.com/office/drawing/2014/main" id="{F6DA2988-7712-4DE0-9933-3C68EE788D9F}"/>
                  </a:ext>
                </a:extLst>
              </p:cNvPr>
              <p:cNvSpPr txBox="1"/>
              <p:nvPr/>
            </p:nvSpPr>
            <p:spPr>
              <a:xfrm>
                <a:off x="640299" y="2375043"/>
                <a:ext cx="904735" cy="584775"/>
              </a:xfrm>
              <a:prstGeom prst="rect">
                <a:avLst/>
              </a:prstGeom>
              <a:solidFill>
                <a:schemeClr val="bg1"/>
              </a:solidFill>
            </p:spPr>
            <p:txBody>
              <a:bodyPr wrap="none" rtlCol="0">
                <a:spAutoFit/>
              </a:bodyPr>
              <a:lstStyle/>
              <a:p>
                <a:r>
                  <a:rPr lang="en-US" sz="1600" dirty="0">
                    <a:latin typeface="Amazon Ember" panose="02000000000000000000"/>
                    <a:ea typeface="Amazon Ember Light" panose="020B0403020204020204" pitchFamily="34" charset="0"/>
                    <a:cs typeface="Amazon Ember Light" panose="020B0403020204020204" pitchFamily="34" charset="0"/>
                  </a:rPr>
                  <a:t>Amazon </a:t>
                </a:r>
                <a:br>
                  <a:rPr lang="en-US" sz="1600" dirty="0">
                    <a:latin typeface="Amazon Ember" panose="02000000000000000000"/>
                    <a:ea typeface="Amazon Ember Light" panose="020B0403020204020204" pitchFamily="34" charset="0"/>
                    <a:cs typeface="Amazon Ember Light" panose="020B0403020204020204" pitchFamily="34" charset="0"/>
                  </a:rPr>
                </a:br>
                <a:r>
                  <a:rPr lang="en-US" sz="1600" dirty="0">
                    <a:latin typeface="Amazon Ember" panose="02000000000000000000"/>
                    <a:ea typeface="Amazon Ember Light" panose="020B0403020204020204" pitchFamily="34" charset="0"/>
                    <a:cs typeface="Amazon Ember Light" panose="020B0403020204020204" pitchFamily="34" charset="0"/>
                  </a:rPr>
                  <a:t>ECS</a:t>
                </a:r>
              </a:p>
            </p:txBody>
          </p:sp>
          <p:pic>
            <p:nvPicPr>
              <p:cNvPr id="122" name="Graphic 121">
                <a:extLst>
                  <a:ext uri="{FF2B5EF4-FFF2-40B4-BE49-F238E27FC236}">
                    <a16:creationId xmlns:a16="http://schemas.microsoft.com/office/drawing/2014/main" id="{1C088C8D-62A4-4069-B826-83DE56D1A81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299" y="1808813"/>
                <a:ext cx="457200" cy="457200"/>
              </a:xfrm>
              <a:prstGeom prst="rect">
                <a:avLst/>
              </a:prstGeom>
            </p:spPr>
          </p:pic>
        </p:grpSp>
        <p:grpSp>
          <p:nvGrpSpPr>
            <p:cNvPr id="145" name="Group 144">
              <a:extLst>
                <a:ext uri="{FF2B5EF4-FFF2-40B4-BE49-F238E27FC236}">
                  <a16:creationId xmlns:a16="http://schemas.microsoft.com/office/drawing/2014/main" id="{028C56E6-AB02-4CD0-B9F5-B7CD31FBFEC8}"/>
                </a:ext>
              </a:extLst>
            </p:cNvPr>
            <p:cNvGrpSpPr/>
            <p:nvPr/>
          </p:nvGrpSpPr>
          <p:grpSpPr>
            <a:xfrm>
              <a:off x="7957456" y="2370810"/>
              <a:ext cx="3657600" cy="1846868"/>
              <a:chOff x="7957456" y="2370810"/>
              <a:chExt cx="3657600" cy="1846868"/>
            </a:xfrm>
          </p:grpSpPr>
          <p:sp>
            <p:nvSpPr>
              <p:cNvPr id="79" name="Rectangle 78">
                <a:extLst>
                  <a:ext uri="{FF2B5EF4-FFF2-40B4-BE49-F238E27FC236}">
                    <a16:creationId xmlns:a16="http://schemas.microsoft.com/office/drawing/2014/main" id="{DA6DACF2-DB33-4E57-8B28-1182223AECA9}"/>
                  </a:ext>
                </a:extLst>
              </p:cNvPr>
              <p:cNvSpPr/>
              <p:nvPr/>
            </p:nvSpPr>
            <p:spPr>
              <a:xfrm>
                <a:off x="7957456" y="2370810"/>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panose="02000000000000000000"/>
                  </a:rPr>
                  <a:t>Availability Zone A</a:t>
                </a:r>
              </a:p>
            </p:txBody>
          </p:sp>
          <p:sp>
            <p:nvSpPr>
              <p:cNvPr id="102" name="Rectangle 101">
                <a:extLst>
                  <a:ext uri="{FF2B5EF4-FFF2-40B4-BE49-F238E27FC236}">
                    <a16:creationId xmlns:a16="http://schemas.microsoft.com/office/drawing/2014/main" id="{C7C19DC5-C3A2-4DF0-9C30-6BD887F67F35}"/>
                  </a:ext>
                </a:extLst>
              </p:cNvPr>
              <p:cNvSpPr/>
              <p:nvPr/>
            </p:nvSpPr>
            <p:spPr>
              <a:xfrm>
                <a:off x="8222212" y="2685498"/>
                <a:ext cx="3108960" cy="1463040"/>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232F3D"/>
                  </a:solidFill>
                  <a:effectLst/>
                  <a:uLnTx/>
                  <a:uFillTx/>
                  <a:latin typeface="Amazon Ember" panose="02000000000000000000"/>
                </a:endParaRPr>
              </a:p>
            </p:txBody>
          </p:sp>
          <p:grpSp>
            <p:nvGrpSpPr>
              <p:cNvPr id="126" name="Group 125">
                <a:extLst>
                  <a:ext uri="{FF2B5EF4-FFF2-40B4-BE49-F238E27FC236}">
                    <a16:creationId xmlns:a16="http://schemas.microsoft.com/office/drawing/2014/main" id="{A150A59F-3EAA-426B-A264-A51F7409C4FE}"/>
                  </a:ext>
                </a:extLst>
              </p:cNvPr>
              <p:cNvGrpSpPr/>
              <p:nvPr/>
            </p:nvGrpSpPr>
            <p:grpSpPr>
              <a:xfrm>
                <a:off x="8228681" y="2864538"/>
                <a:ext cx="1005840" cy="1005840"/>
                <a:chOff x="8444581" y="2902638"/>
                <a:chExt cx="1005840" cy="1005840"/>
              </a:xfrm>
            </p:grpSpPr>
            <p:pic>
              <p:nvPicPr>
                <p:cNvPr id="117" name="Graphic 116">
                  <a:extLst>
                    <a:ext uri="{FF2B5EF4-FFF2-40B4-BE49-F238E27FC236}">
                      <a16:creationId xmlns:a16="http://schemas.microsoft.com/office/drawing/2014/main" id="{70C88A35-ADE5-439B-B3A5-9CDF560F959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4581" y="2902638"/>
                  <a:ext cx="1005840" cy="1005840"/>
                </a:xfrm>
                <a:prstGeom prst="rect">
                  <a:avLst/>
                </a:prstGeom>
              </p:spPr>
            </p:pic>
            <p:sp>
              <p:nvSpPr>
                <p:cNvPr id="123" name="Rectangle 122">
                  <a:extLst>
                    <a:ext uri="{FF2B5EF4-FFF2-40B4-BE49-F238E27FC236}">
                      <a16:creationId xmlns:a16="http://schemas.microsoft.com/office/drawing/2014/main" id="{9940B657-B826-472C-BDD6-6087D78CF84A}"/>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24" name="Rectangle 123">
                  <a:extLst>
                    <a:ext uri="{FF2B5EF4-FFF2-40B4-BE49-F238E27FC236}">
                      <a16:creationId xmlns:a16="http://schemas.microsoft.com/office/drawing/2014/main" id="{822116E5-6675-41BD-9D8D-4336D6F16F01}"/>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25" name="Rectangle 124">
                  <a:extLst>
                    <a:ext uri="{FF2B5EF4-FFF2-40B4-BE49-F238E27FC236}">
                      <a16:creationId xmlns:a16="http://schemas.microsoft.com/office/drawing/2014/main" id="{432B23EB-0105-464C-B1F8-9731FEBF4C9B}"/>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grpSp>
          <p:grpSp>
            <p:nvGrpSpPr>
              <p:cNvPr id="127" name="Group 126">
                <a:extLst>
                  <a:ext uri="{FF2B5EF4-FFF2-40B4-BE49-F238E27FC236}">
                    <a16:creationId xmlns:a16="http://schemas.microsoft.com/office/drawing/2014/main" id="{75F3DB14-6BAC-453C-9166-6FE88C777471}"/>
                  </a:ext>
                </a:extLst>
              </p:cNvPr>
              <p:cNvGrpSpPr/>
              <p:nvPr/>
            </p:nvGrpSpPr>
            <p:grpSpPr>
              <a:xfrm>
                <a:off x="9276348" y="2877801"/>
                <a:ext cx="1005840" cy="1005840"/>
                <a:chOff x="8444581" y="2902638"/>
                <a:chExt cx="1005840" cy="1005840"/>
              </a:xfrm>
            </p:grpSpPr>
            <p:pic>
              <p:nvPicPr>
                <p:cNvPr id="128" name="Graphic 127">
                  <a:extLst>
                    <a:ext uri="{FF2B5EF4-FFF2-40B4-BE49-F238E27FC236}">
                      <a16:creationId xmlns:a16="http://schemas.microsoft.com/office/drawing/2014/main" id="{E1325473-582F-4C2D-B94C-826560138B8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4581" y="2902638"/>
                  <a:ext cx="1005840" cy="1005840"/>
                </a:xfrm>
                <a:prstGeom prst="rect">
                  <a:avLst/>
                </a:prstGeom>
              </p:spPr>
            </p:pic>
            <p:sp>
              <p:nvSpPr>
                <p:cNvPr id="129" name="Rectangle 128">
                  <a:extLst>
                    <a:ext uri="{FF2B5EF4-FFF2-40B4-BE49-F238E27FC236}">
                      <a16:creationId xmlns:a16="http://schemas.microsoft.com/office/drawing/2014/main" id="{8F0884AF-8399-471B-BB3B-FB50B54B2962}"/>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30" name="Rectangle 129">
                  <a:extLst>
                    <a:ext uri="{FF2B5EF4-FFF2-40B4-BE49-F238E27FC236}">
                      <a16:creationId xmlns:a16="http://schemas.microsoft.com/office/drawing/2014/main" id="{EAD14D65-AA06-4831-9C15-A377B7EA32F5}"/>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31" name="Rectangle 130">
                  <a:extLst>
                    <a:ext uri="{FF2B5EF4-FFF2-40B4-BE49-F238E27FC236}">
                      <a16:creationId xmlns:a16="http://schemas.microsoft.com/office/drawing/2014/main" id="{66A36E37-07DA-4541-B3E5-03184679853F}"/>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grpSp>
          <p:grpSp>
            <p:nvGrpSpPr>
              <p:cNvPr id="132" name="Group 131">
                <a:extLst>
                  <a:ext uri="{FF2B5EF4-FFF2-40B4-BE49-F238E27FC236}">
                    <a16:creationId xmlns:a16="http://schemas.microsoft.com/office/drawing/2014/main" id="{DC272D7D-5111-424B-8C80-D24F4203602D}"/>
                  </a:ext>
                </a:extLst>
              </p:cNvPr>
              <p:cNvGrpSpPr/>
              <p:nvPr/>
            </p:nvGrpSpPr>
            <p:grpSpPr>
              <a:xfrm>
                <a:off x="10324015" y="2877801"/>
                <a:ext cx="1005840" cy="1005840"/>
                <a:chOff x="8444581" y="2902638"/>
                <a:chExt cx="1005840" cy="1005840"/>
              </a:xfrm>
            </p:grpSpPr>
            <p:pic>
              <p:nvPicPr>
                <p:cNvPr id="133" name="Graphic 132">
                  <a:extLst>
                    <a:ext uri="{FF2B5EF4-FFF2-40B4-BE49-F238E27FC236}">
                      <a16:creationId xmlns:a16="http://schemas.microsoft.com/office/drawing/2014/main" id="{DD867FD2-A3D0-4067-AA11-C6156683181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4581" y="2902638"/>
                  <a:ext cx="1005840" cy="1005840"/>
                </a:xfrm>
                <a:prstGeom prst="rect">
                  <a:avLst/>
                </a:prstGeom>
              </p:spPr>
            </p:pic>
            <p:sp>
              <p:nvSpPr>
                <p:cNvPr id="134" name="Rectangle 133">
                  <a:extLst>
                    <a:ext uri="{FF2B5EF4-FFF2-40B4-BE49-F238E27FC236}">
                      <a16:creationId xmlns:a16="http://schemas.microsoft.com/office/drawing/2014/main" id="{198CECC3-C65D-482B-A0E9-CEC96A6BD87B}"/>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35" name="Rectangle 134">
                  <a:extLst>
                    <a:ext uri="{FF2B5EF4-FFF2-40B4-BE49-F238E27FC236}">
                      <a16:creationId xmlns:a16="http://schemas.microsoft.com/office/drawing/2014/main" id="{752079EA-EE4C-4957-97A0-77684A12CDA3}"/>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36" name="Rectangle 135">
                  <a:extLst>
                    <a:ext uri="{FF2B5EF4-FFF2-40B4-BE49-F238E27FC236}">
                      <a16:creationId xmlns:a16="http://schemas.microsoft.com/office/drawing/2014/main" id="{EAB1FE58-A837-4AA6-BB5B-36492D0CE08C}"/>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grpSp>
          <p:sp>
            <p:nvSpPr>
              <p:cNvPr id="137" name="TextBox 136">
                <a:extLst>
                  <a:ext uri="{FF2B5EF4-FFF2-40B4-BE49-F238E27FC236}">
                    <a16:creationId xmlns:a16="http://schemas.microsoft.com/office/drawing/2014/main" id="{D854799C-7F54-42E9-A614-132A91FD66A0}"/>
                  </a:ext>
                </a:extLst>
              </p:cNvPr>
              <p:cNvSpPr txBox="1"/>
              <p:nvPr/>
            </p:nvSpPr>
            <p:spPr>
              <a:xfrm>
                <a:off x="8838432" y="3879124"/>
                <a:ext cx="1820114" cy="338554"/>
              </a:xfrm>
              <a:prstGeom prst="rect">
                <a:avLst/>
              </a:prstGeom>
              <a:noFill/>
            </p:spPr>
            <p:txBody>
              <a:bodyPr wrap="none" rtlCol="0">
                <a:spAutoFit/>
              </a:bodyPr>
              <a:lstStyle/>
              <a:p>
                <a:r>
                  <a:rPr lang="en-US" sz="1600" dirty="0">
                    <a:latin typeface="Amazon Ember" panose="02000000000000000000"/>
                    <a:ea typeface="Amazon Ember Light" panose="020B0403020204020204" pitchFamily="34" charset="0"/>
                    <a:cs typeface="Amazon Ember Light" panose="020B0403020204020204" pitchFamily="34" charset="0"/>
                  </a:rPr>
                  <a:t>Container instances</a:t>
                </a:r>
              </a:p>
            </p:txBody>
          </p:sp>
        </p:grpSp>
        <p:sp>
          <p:nvSpPr>
            <p:cNvPr id="138" name="TextBox 137">
              <a:extLst>
                <a:ext uri="{FF2B5EF4-FFF2-40B4-BE49-F238E27FC236}">
                  <a16:creationId xmlns:a16="http://schemas.microsoft.com/office/drawing/2014/main" id="{A29E38C9-CC64-403B-9A88-5C4D4A58C32A}"/>
                </a:ext>
              </a:extLst>
            </p:cNvPr>
            <p:cNvSpPr txBox="1"/>
            <p:nvPr/>
          </p:nvSpPr>
          <p:spPr>
            <a:xfrm>
              <a:off x="6372633" y="3142539"/>
              <a:ext cx="1023293" cy="830997"/>
            </a:xfrm>
            <a:prstGeom prst="rect">
              <a:avLst/>
            </a:prstGeom>
            <a:noFill/>
            <a:ln>
              <a:solidFill>
                <a:schemeClr val="accent6"/>
              </a:solidFill>
            </a:ln>
          </p:spPr>
          <p:txBody>
            <a:bodyPr wrap="none" rtlCol="0">
              <a:spAutoFit/>
            </a:bodyPr>
            <a:lstStyle/>
            <a:p>
              <a:r>
                <a:rPr lang="en-US" sz="1600" dirty="0">
                  <a:latin typeface="Amazon Ember" panose="02000000000000000000"/>
                  <a:ea typeface="Amazon Ember Light" panose="020B0403020204020204" pitchFamily="34" charset="0"/>
                  <a:cs typeface="Amazon Ember Light" panose="020B0403020204020204" pitchFamily="34" charset="0"/>
                </a:rPr>
                <a:t>ECS </a:t>
              </a:r>
              <a:br>
                <a:rPr lang="en-US" sz="1600" dirty="0">
                  <a:latin typeface="Amazon Ember" panose="02000000000000000000"/>
                  <a:ea typeface="Amazon Ember Light" panose="020B0403020204020204" pitchFamily="34" charset="0"/>
                  <a:cs typeface="Amazon Ember Light" panose="020B0403020204020204" pitchFamily="34" charset="0"/>
                </a:rPr>
              </a:br>
              <a:r>
                <a:rPr lang="en-US" sz="1600" dirty="0">
                  <a:latin typeface="Amazon Ember" panose="02000000000000000000"/>
                  <a:ea typeface="Amazon Ember Light" panose="020B0403020204020204" pitchFamily="34" charset="0"/>
                  <a:cs typeface="Amazon Ember Light" panose="020B0403020204020204" pitchFamily="34" charset="0"/>
                </a:rPr>
                <a:t>container </a:t>
              </a:r>
              <a:br>
                <a:rPr lang="en-US" sz="1600" dirty="0">
                  <a:latin typeface="Amazon Ember" panose="02000000000000000000"/>
                  <a:ea typeface="Amazon Ember Light" panose="020B0403020204020204" pitchFamily="34" charset="0"/>
                  <a:cs typeface="Amazon Ember Light" panose="020B0403020204020204" pitchFamily="34" charset="0"/>
                </a:rPr>
              </a:br>
              <a:r>
                <a:rPr lang="en-US" sz="1600" dirty="0">
                  <a:latin typeface="Amazon Ember" panose="02000000000000000000"/>
                  <a:ea typeface="Amazon Ember Light" panose="020B0403020204020204" pitchFamily="34" charset="0"/>
                  <a:cs typeface="Amazon Ember Light" panose="020B0403020204020204" pitchFamily="34" charset="0"/>
                </a:rPr>
                <a:t>agent</a:t>
              </a:r>
            </a:p>
          </p:txBody>
        </p:sp>
        <p:sp>
          <p:nvSpPr>
            <p:cNvPr id="139" name="TextBox 138">
              <a:extLst>
                <a:ext uri="{FF2B5EF4-FFF2-40B4-BE49-F238E27FC236}">
                  <a16:creationId xmlns:a16="http://schemas.microsoft.com/office/drawing/2014/main" id="{4E39AC6E-B613-41CC-956F-9CA70D5EC58A}"/>
                </a:ext>
              </a:extLst>
            </p:cNvPr>
            <p:cNvSpPr txBox="1"/>
            <p:nvPr/>
          </p:nvSpPr>
          <p:spPr>
            <a:xfrm>
              <a:off x="6372633" y="4277555"/>
              <a:ext cx="538930" cy="338554"/>
            </a:xfrm>
            <a:prstGeom prst="rect">
              <a:avLst/>
            </a:prstGeom>
            <a:noFill/>
            <a:ln>
              <a:solidFill>
                <a:schemeClr val="accent5"/>
              </a:solidFill>
            </a:ln>
          </p:spPr>
          <p:txBody>
            <a:bodyPr wrap="none" rtlCol="0">
              <a:spAutoFit/>
            </a:bodyPr>
            <a:lstStyle/>
            <a:p>
              <a:r>
                <a:rPr lang="en-US" sz="1600" dirty="0">
                  <a:latin typeface="Amazon Ember" panose="02000000000000000000"/>
                  <a:ea typeface="Amazon Ember Light" panose="020B0403020204020204" pitchFamily="34" charset="0"/>
                  <a:cs typeface="Amazon Ember Light" panose="020B0403020204020204" pitchFamily="34" charset="0"/>
                </a:rPr>
                <a:t>Task</a:t>
              </a:r>
            </a:p>
          </p:txBody>
        </p:sp>
        <p:cxnSp>
          <p:nvCxnSpPr>
            <p:cNvPr id="141" name="Straight Connector 140">
              <a:extLst>
                <a:ext uri="{FF2B5EF4-FFF2-40B4-BE49-F238E27FC236}">
                  <a16:creationId xmlns:a16="http://schemas.microsoft.com/office/drawing/2014/main" id="{415D6146-E0BC-4635-BA83-CFE054143288}"/>
                </a:ext>
              </a:extLst>
            </p:cNvPr>
            <p:cNvCxnSpPr>
              <a:cxnSpLocks/>
              <a:stCxn id="138" idx="3"/>
              <a:endCxn id="123" idx="1"/>
            </p:cNvCxnSpPr>
            <p:nvPr/>
          </p:nvCxnSpPr>
          <p:spPr>
            <a:xfrm flipV="1">
              <a:off x="7395926" y="3202318"/>
              <a:ext cx="1022413" cy="35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32DBC82-67E4-4A70-AB91-37CBF854FF7D}"/>
                </a:ext>
              </a:extLst>
            </p:cNvPr>
            <p:cNvCxnSpPr>
              <a:stCxn id="139" idx="3"/>
              <a:endCxn id="124" idx="1"/>
            </p:cNvCxnSpPr>
            <p:nvPr/>
          </p:nvCxnSpPr>
          <p:spPr>
            <a:xfrm flipV="1">
              <a:off x="6911563" y="3530581"/>
              <a:ext cx="1506776" cy="916251"/>
            </a:xfrm>
            <a:prstGeom prst="line">
              <a:avLst/>
            </a:prstGeom>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2D00FCF1-2130-44CD-B48C-A944F2C3AAB3}"/>
                </a:ext>
              </a:extLst>
            </p:cNvPr>
            <p:cNvGrpSpPr/>
            <p:nvPr/>
          </p:nvGrpSpPr>
          <p:grpSpPr>
            <a:xfrm>
              <a:off x="7957456" y="4290221"/>
              <a:ext cx="3657600" cy="1846868"/>
              <a:chOff x="7957456" y="2370810"/>
              <a:chExt cx="3657600" cy="1846868"/>
            </a:xfrm>
          </p:grpSpPr>
          <p:sp>
            <p:nvSpPr>
              <p:cNvPr id="147" name="Rectangle 146">
                <a:extLst>
                  <a:ext uri="{FF2B5EF4-FFF2-40B4-BE49-F238E27FC236}">
                    <a16:creationId xmlns:a16="http://schemas.microsoft.com/office/drawing/2014/main" id="{7B924C08-D7B3-49F0-8B99-7A34B84619CB}"/>
                  </a:ext>
                </a:extLst>
              </p:cNvPr>
              <p:cNvSpPr/>
              <p:nvPr/>
            </p:nvSpPr>
            <p:spPr>
              <a:xfrm>
                <a:off x="7957456" y="2370810"/>
                <a:ext cx="3657600" cy="1828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panose="02000000000000000000"/>
                  </a:rPr>
                  <a:t>Availability Zone B</a:t>
                </a:r>
              </a:p>
            </p:txBody>
          </p:sp>
          <p:sp>
            <p:nvSpPr>
              <p:cNvPr id="148" name="Rectangle 147">
                <a:extLst>
                  <a:ext uri="{FF2B5EF4-FFF2-40B4-BE49-F238E27FC236}">
                    <a16:creationId xmlns:a16="http://schemas.microsoft.com/office/drawing/2014/main" id="{B5855F38-62FD-4EC9-B23F-AB574EE31678}"/>
                  </a:ext>
                </a:extLst>
              </p:cNvPr>
              <p:cNvSpPr/>
              <p:nvPr/>
            </p:nvSpPr>
            <p:spPr>
              <a:xfrm>
                <a:off x="8222212" y="2685498"/>
                <a:ext cx="3108960" cy="1463040"/>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232F3D"/>
                  </a:solidFill>
                  <a:effectLst/>
                  <a:uLnTx/>
                  <a:uFillTx/>
                  <a:latin typeface="Amazon Ember" panose="02000000000000000000"/>
                </a:endParaRPr>
              </a:p>
            </p:txBody>
          </p:sp>
          <p:grpSp>
            <p:nvGrpSpPr>
              <p:cNvPr id="149" name="Group 148">
                <a:extLst>
                  <a:ext uri="{FF2B5EF4-FFF2-40B4-BE49-F238E27FC236}">
                    <a16:creationId xmlns:a16="http://schemas.microsoft.com/office/drawing/2014/main" id="{B46F261C-D30C-4DEA-8AC8-1343D08B5C70}"/>
                  </a:ext>
                </a:extLst>
              </p:cNvPr>
              <p:cNvGrpSpPr/>
              <p:nvPr/>
            </p:nvGrpSpPr>
            <p:grpSpPr>
              <a:xfrm>
                <a:off x="8228681" y="2864538"/>
                <a:ext cx="1005840" cy="1005840"/>
                <a:chOff x="8444581" y="2902638"/>
                <a:chExt cx="1005840" cy="1005840"/>
              </a:xfrm>
            </p:grpSpPr>
            <p:pic>
              <p:nvPicPr>
                <p:cNvPr id="161" name="Graphic 160">
                  <a:extLst>
                    <a:ext uri="{FF2B5EF4-FFF2-40B4-BE49-F238E27FC236}">
                      <a16:creationId xmlns:a16="http://schemas.microsoft.com/office/drawing/2014/main" id="{BB6E4A0D-68D1-4BCC-B680-AC1E241E24D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4581" y="2902638"/>
                  <a:ext cx="1005840" cy="1005840"/>
                </a:xfrm>
                <a:prstGeom prst="rect">
                  <a:avLst/>
                </a:prstGeom>
              </p:spPr>
            </p:pic>
            <p:sp>
              <p:nvSpPr>
                <p:cNvPr id="162" name="Rectangle 161">
                  <a:extLst>
                    <a:ext uri="{FF2B5EF4-FFF2-40B4-BE49-F238E27FC236}">
                      <a16:creationId xmlns:a16="http://schemas.microsoft.com/office/drawing/2014/main" id="{0F2F31E9-CA01-49A6-B366-99B9B1CF534A}"/>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63" name="Rectangle 162">
                  <a:extLst>
                    <a:ext uri="{FF2B5EF4-FFF2-40B4-BE49-F238E27FC236}">
                      <a16:creationId xmlns:a16="http://schemas.microsoft.com/office/drawing/2014/main" id="{199F88D2-06EF-4B6E-A814-A9CAACE069AF}"/>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64" name="Rectangle 163">
                  <a:extLst>
                    <a:ext uri="{FF2B5EF4-FFF2-40B4-BE49-F238E27FC236}">
                      <a16:creationId xmlns:a16="http://schemas.microsoft.com/office/drawing/2014/main" id="{1D50D3E6-85FB-4E22-BC5B-601F0E7A2B28}"/>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grpSp>
          <p:grpSp>
            <p:nvGrpSpPr>
              <p:cNvPr id="150" name="Group 149">
                <a:extLst>
                  <a:ext uri="{FF2B5EF4-FFF2-40B4-BE49-F238E27FC236}">
                    <a16:creationId xmlns:a16="http://schemas.microsoft.com/office/drawing/2014/main" id="{FA8E3CB1-0F7E-456C-AEBC-2C9C5A778CFA}"/>
                  </a:ext>
                </a:extLst>
              </p:cNvPr>
              <p:cNvGrpSpPr/>
              <p:nvPr/>
            </p:nvGrpSpPr>
            <p:grpSpPr>
              <a:xfrm>
                <a:off x="9276348" y="2877801"/>
                <a:ext cx="1005840" cy="1005840"/>
                <a:chOff x="8444581" y="2902638"/>
                <a:chExt cx="1005840" cy="1005840"/>
              </a:xfrm>
            </p:grpSpPr>
            <p:pic>
              <p:nvPicPr>
                <p:cNvPr id="157" name="Graphic 156">
                  <a:extLst>
                    <a:ext uri="{FF2B5EF4-FFF2-40B4-BE49-F238E27FC236}">
                      <a16:creationId xmlns:a16="http://schemas.microsoft.com/office/drawing/2014/main" id="{110D1AFA-C41F-4CDE-9141-E31E22FD92E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4581" y="2902638"/>
                  <a:ext cx="1005840" cy="1005840"/>
                </a:xfrm>
                <a:prstGeom prst="rect">
                  <a:avLst/>
                </a:prstGeom>
              </p:spPr>
            </p:pic>
            <p:sp>
              <p:nvSpPr>
                <p:cNvPr id="158" name="Rectangle 157">
                  <a:extLst>
                    <a:ext uri="{FF2B5EF4-FFF2-40B4-BE49-F238E27FC236}">
                      <a16:creationId xmlns:a16="http://schemas.microsoft.com/office/drawing/2014/main" id="{EB09EF8F-E3E2-4FE6-9963-96C8F1DD809F}"/>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59" name="Rectangle 158">
                  <a:extLst>
                    <a:ext uri="{FF2B5EF4-FFF2-40B4-BE49-F238E27FC236}">
                      <a16:creationId xmlns:a16="http://schemas.microsoft.com/office/drawing/2014/main" id="{B4F28DC9-E241-42E5-BA23-0AA7A0E484F0}"/>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60" name="Rectangle 159">
                  <a:extLst>
                    <a:ext uri="{FF2B5EF4-FFF2-40B4-BE49-F238E27FC236}">
                      <a16:creationId xmlns:a16="http://schemas.microsoft.com/office/drawing/2014/main" id="{9352450D-CCEF-4E19-915B-44431B9BE764}"/>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grpSp>
          <p:grpSp>
            <p:nvGrpSpPr>
              <p:cNvPr id="151" name="Group 150">
                <a:extLst>
                  <a:ext uri="{FF2B5EF4-FFF2-40B4-BE49-F238E27FC236}">
                    <a16:creationId xmlns:a16="http://schemas.microsoft.com/office/drawing/2014/main" id="{84740C5C-F3E0-4555-BCB4-94ADF31537C3}"/>
                  </a:ext>
                </a:extLst>
              </p:cNvPr>
              <p:cNvGrpSpPr/>
              <p:nvPr/>
            </p:nvGrpSpPr>
            <p:grpSpPr>
              <a:xfrm>
                <a:off x="10324015" y="2877801"/>
                <a:ext cx="1005840" cy="1005840"/>
                <a:chOff x="8444581" y="2902638"/>
                <a:chExt cx="1005840" cy="1005840"/>
              </a:xfrm>
            </p:grpSpPr>
            <p:pic>
              <p:nvPicPr>
                <p:cNvPr id="153" name="Graphic 152">
                  <a:extLst>
                    <a:ext uri="{FF2B5EF4-FFF2-40B4-BE49-F238E27FC236}">
                      <a16:creationId xmlns:a16="http://schemas.microsoft.com/office/drawing/2014/main" id="{B72D246C-5826-4CAD-A9B6-E06C72317D8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4581" y="2902638"/>
                  <a:ext cx="1005840" cy="1005840"/>
                </a:xfrm>
                <a:prstGeom prst="rect">
                  <a:avLst/>
                </a:prstGeom>
              </p:spPr>
            </p:pic>
            <p:sp>
              <p:nvSpPr>
                <p:cNvPr id="154" name="Rectangle 153">
                  <a:extLst>
                    <a:ext uri="{FF2B5EF4-FFF2-40B4-BE49-F238E27FC236}">
                      <a16:creationId xmlns:a16="http://schemas.microsoft.com/office/drawing/2014/main" id="{26FF6EE1-FA0D-4F67-8571-9B18221CE528}"/>
                    </a:ext>
                  </a:extLst>
                </p:cNvPr>
                <p:cNvSpPr/>
                <p:nvPr/>
              </p:nvSpPr>
              <p:spPr>
                <a:xfrm>
                  <a:off x="8634239" y="3103258"/>
                  <a:ext cx="274320" cy="274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55" name="Rectangle 154">
                  <a:extLst>
                    <a:ext uri="{FF2B5EF4-FFF2-40B4-BE49-F238E27FC236}">
                      <a16:creationId xmlns:a16="http://schemas.microsoft.com/office/drawing/2014/main" id="{780A29C5-496A-494F-B495-0719D73C7A55}"/>
                    </a:ext>
                  </a:extLst>
                </p:cNvPr>
                <p:cNvSpPr/>
                <p:nvPr/>
              </p:nvSpPr>
              <p:spPr>
                <a:xfrm>
                  <a:off x="8634239"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sp>
              <p:nvSpPr>
                <p:cNvPr id="156" name="Rectangle 155">
                  <a:extLst>
                    <a:ext uri="{FF2B5EF4-FFF2-40B4-BE49-F238E27FC236}">
                      <a16:creationId xmlns:a16="http://schemas.microsoft.com/office/drawing/2014/main" id="{27473A19-09E4-4258-8194-C6504FCCACDF}"/>
                    </a:ext>
                  </a:extLst>
                </p:cNvPr>
                <p:cNvSpPr/>
                <p:nvPr/>
              </p:nvSpPr>
              <p:spPr>
                <a:xfrm>
                  <a:off x="8976788" y="3431521"/>
                  <a:ext cx="274320" cy="27432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a:endParaRPr>
                </a:p>
              </p:txBody>
            </p:sp>
          </p:grpSp>
          <p:sp>
            <p:nvSpPr>
              <p:cNvPr id="152" name="TextBox 151">
                <a:extLst>
                  <a:ext uri="{FF2B5EF4-FFF2-40B4-BE49-F238E27FC236}">
                    <a16:creationId xmlns:a16="http://schemas.microsoft.com/office/drawing/2014/main" id="{238FBD8D-E9F0-4398-AF26-819BE14CAFE7}"/>
                  </a:ext>
                </a:extLst>
              </p:cNvPr>
              <p:cNvSpPr txBox="1"/>
              <p:nvPr/>
            </p:nvSpPr>
            <p:spPr>
              <a:xfrm>
                <a:off x="8838432" y="3879124"/>
                <a:ext cx="1820114" cy="338554"/>
              </a:xfrm>
              <a:prstGeom prst="rect">
                <a:avLst/>
              </a:prstGeom>
              <a:noFill/>
            </p:spPr>
            <p:txBody>
              <a:bodyPr wrap="none" rtlCol="0">
                <a:spAutoFit/>
              </a:bodyPr>
              <a:lstStyle/>
              <a:p>
                <a:r>
                  <a:rPr lang="en-US" sz="1600" dirty="0">
                    <a:latin typeface="Amazon Ember" panose="02000000000000000000"/>
                    <a:ea typeface="Amazon Ember Light" panose="020B0403020204020204" pitchFamily="34" charset="0"/>
                    <a:cs typeface="Amazon Ember Light" panose="020B0403020204020204" pitchFamily="34" charset="0"/>
                  </a:rPr>
                  <a:t>Container instances</a:t>
                </a:r>
              </a:p>
            </p:txBody>
          </p:sp>
        </p:grpSp>
      </p:grpSp>
      <p:sp>
        <p:nvSpPr>
          <p:cNvPr id="5" name="Footer Placeholder 4">
            <a:extLst>
              <a:ext uri="{FF2B5EF4-FFF2-40B4-BE49-F238E27FC236}">
                <a16:creationId xmlns:a16="http://schemas.microsoft.com/office/drawing/2014/main" id="{E5A638B1-9DA6-4D31-8133-BDA557B1EA1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AE1807DE-C079-4BC8-A238-E3A7CB91ABCE}"/>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1827183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AD2F-46A3-C24E-A243-EE888B621118}"/>
              </a:ext>
            </a:extLst>
          </p:cNvPr>
          <p:cNvSpPr>
            <a:spLocks noGrp="1"/>
          </p:cNvSpPr>
          <p:nvPr>
            <p:ph type="title"/>
          </p:nvPr>
        </p:nvSpPr>
        <p:spPr/>
        <p:txBody>
          <a:bodyPr>
            <a:noAutofit/>
          </a:bodyPr>
          <a:lstStyle/>
          <a:p>
            <a:r>
              <a:rPr lang="en-US" dirty="0"/>
              <a:t>Amazon ECS cluster auto scaling</a:t>
            </a:r>
          </a:p>
        </p:txBody>
      </p:sp>
      <p:grpSp>
        <p:nvGrpSpPr>
          <p:cNvPr id="9" name="Group 8" descr="Amazon ECS auto scaling group cluster. The Auto Scaling group contains four container instances.">
            <a:extLst>
              <a:ext uri="{FF2B5EF4-FFF2-40B4-BE49-F238E27FC236}">
                <a16:creationId xmlns:a16="http://schemas.microsoft.com/office/drawing/2014/main" id="{1485EBE0-8652-470C-8301-F9E606BB10E0}"/>
              </a:ext>
            </a:extLst>
          </p:cNvPr>
          <p:cNvGrpSpPr/>
          <p:nvPr/>
        </p:nvGrpSpPr>
        <p:grpSpPr>
          <a:xfrm>
            <a:off x="2818898" y="1695426"/>
            <a:ext cx="6554205" cy="3927222"/>
            <a:chOff x="2837665" y="1643667"/>
            <a:chExt cx="6554205" cy="3927222"/>
          </a:xfrm>
        </p:grpSpPr>
        <p:sp>
          <p:nvSpPr>
            <p:cNvPr id="36" name="Rectangle 35">
              <a:extLst>
                <a:ext uri="{FF2B5EF4-FFF2-40B4-BE49-F238E27FC236}">
                  <a16:creationId xmlns:a16="http://schemas.microsoft.com/office/drawing/2014/main" id="{EA39ED1E-738D-4D41-AD55-9D70CE792F77}"/>
                </a:ext>
              </a:extLst>
            </p:cNvPr>
            <p:cNvSpPr/>
            <p:nvPr/>
          </p:nvSpPr>
          <p:spPr>
            <a:xfrm>
              <a:off x="2837665" y="2084838"/>
              <a:ext cx="6554205" cy="3486051"/>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panose="020B0603020204020204"/>
                </a:rPr>
                <a:t>Cluster</a:t>
              </a:r>
            </a:p>
          </p:txBody>
        </p:sp>
        <p:sp>
          <p:nvSpPr>
            <p:cNvPr id="43" name="TextBox 42">
              <a:extLst>
                <a:ext uri="{FF2B5EF4-FFF2-40B4-BE49-F238E27FC236}">
                  <a16:creationId xmlns:a16="http://schemas.microsoft.com/office/drawing/2014/main" id="{22F90905-10BF-7347-B547-8304CA586596}"/>
                </a:ext>
              </a:extLst>
            </p:cNvPr>
            <p:cNvSpPr txBox="1"/>
            <p:nvPr/>
          </p:nvSpPr>
          <p:spPr>
            <a:xfrm>
              <a:off x="3926331" y="1746924"/>
              <a:ext cx="1394193" cy="707886"/>
            </a:xfrm>
            <a:prstGeom prst="rect">
              <a:avLst/>
            </a:prstGeom>
            <a:solidFill>
              <a:schemeClr val="bg1"/>
            </a:solidFill>
            <a:ln>
              <a:noFill/>
            </a:ln>
          </p:spPr>
          <p:txBody>
            <a:bodyPr wrap="square" rtlCol="0">
              <a:spAutoFit/>
            </a:bodyPr>
            <a:lstStyle/>
            <a:p>
              <a:pPr algn="ctr"/>
              <a:r>
                <a:rPr lang="en-US" sz="2000" dirty="0">
                  <a:latin typeface="Amazon Ember" panose="020B0603020204020204"/>
                  <a:ea typeface="Amazon Ember" panose="020B0603020204020204" pitchFamily="34" charset="0"/>
                  <a:cs typeface="Amazon Ember" panose="020B0603020204020204" pitchFamily="34" charset="0"/>
                </a:rPr>
                <a:t>Amazon ECS</a:t>
              </a:r>
            </a:p>
          </p:txBody>
        </p:sp>
        <p:pic>
          <p:nvPicPr>
            <p:cNvPr id="21" name="Graphic 20">
              <a:extLst>
                <a:ext uri="{FF2B5EF4-FFF2-40B4-BE49-F238E27FC236}">
                  <a16:creationId xmlns:a16="http://schemas.microsoft.com/office/drawing/2014/main" id="{2349E43F-08AA-4333-BF4F-0BB6964C65B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36006" y="1643667"/>
              <a:ext cx="914400" cy="914400"/>
            </a:xfrm>
            <a:prstGeom prst="rect">
              <a:avLst/>
            </a:prstGeom>
          </p:spPr>
        </p:pic>
        <p:grpSp>
          <p:nvGrpSpPr>
            <p:cNvPr id="7" name="Group 6">
              <a:extLst>
                <a:ext uri="{FF2B5EF4-FFF2-40B4-BE49-F238E27FC236}">
                  <a16:creationId xmlns:a16="http://schemas.microsoft.com/office/drawing/2014/main" id="{88337F7A-585D-467B-8119-00F9C67B8818}"/>
                </a:ext>
              </a:extLst>
            </p:cNvPr>
            <p:cNvGrpSpPr/>
            <p:nvPr/>
          </p:nvGrpSpPr>
          <p:grpSpPr>
            <a:xfrm>
              <a:off x="3305774" y="2824487"/>
              <a:ext cx="5617986" cy="2389845"/>
              <a:chOff x="3411714" y="2824487"/>
              <a:chExt cx="5617986" cy="2389845"/>
            </a:xfrm>
          </p:grpSpPr>
          <p:sp>
            <p:nvSpPr>
              <p:cNvPr id="22" name="Rectangle 21">
                <a:extLst>
                  <a:ext uri="{FF2B5EF4-FFF2-40B4-BE49-F238E27FC236}">
                    <a16:creationId xmlns:a16="http://schemas.microsoft.com/office/drawing/2014/main" id="{33416E4A-125D-40B5-B36D-22FBAFFBFC0C}"/>
                  </a:ext>
                </a:extLst>
              </p:cNvPr>
              <p:cNvSpPr/>
              <p:nvPr/>
            </p:nvSpPr>
            <p:spPr>
              <a:xfrm>
                <a:off x="3411714" y="2824487"/>
                <a:ext cx="5617986" cy="2389845"/>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panose="020B0603020204020204"/>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mazon Ember" panose="020B0603020204020204"/>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latin typeface="Amazon Ember" panose="020B0603020204020204"/>
                  </a:rPr>
                  <a:t>Auto Scaling group</a:t>
                </a:r>
              </a:p>
            </p:txBody>
          </p:sp>
          <p:pic>
            <p:nvPicPr>
              <p:cNvPr id="23" name="Graphic 22">
                <a:extLst>
                  <a:ext uri="{FF2B5EF4-FFF2-40B4-BE49-F238E27FC236}">
                    <a16:creationId xmlns:a16="http://schemas.microsoft.com/office/drawing/2014/main" id="{5F834A4A-6E1A-4846-9CAA-5B768E1F8B6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2107" y="2824488"/>
                <a:ext cx="457200" cy="457200"/>
              </a:xfrm>
              <a:prstGeom prst="rect">
                <a:avLst/>
              </a:prstGeom>
            </p:spPr>
          </p:pic>
        </p:grpSp>
        <p:grpSp>
          <p:nvGrpSpPr>
            <p:cNvPr id="8" name="Group 7">
              <a:extLst>
                <a:ext uri="{FF2B5EF4-FFF2-40B4-BE49-F238E27FC236}">
                  <a16:creationId xmlns:a16="http://schemas.microsoft.com/office/drawing/2014/main" id="{903C2EA3-6CA4-4057-A369-C9147BC32C05}"/>
                </a:ext>
              </a:extLst>
            </p:cNvPr>
            <p:cNvGrpSpPr/>
            <p:nvPr/>
          </p:nvGrpSpPr>
          <p:grpSpPr>
            <a:xfrm>
              <a:off x="3567475" y="3807387"/>
              <a:ext cx="5094585" cy="1097280"/>
              <a:chOff x="3625610" y="3807387"/>
              <a:chExt cx="5094585" cy="1097280"/>
            </a:xfrm>
          </p:grpSpPr>
          <p:grpSp>
            <p:nvGrpSpPr>
              <p:cNvPr id="6" name="Group 5">
                <a:extLst>
                  <a:ext uri="{FF2B5EF4-FFF2-40B4-BE49-F238E27FC236}">
                    <a16:creationId xmlns:a16="http://schemas.microsoft.com/office/drawing/2014/main" id="{46EAC41A-E381-49FD-9731-DB442B8904B8}"/>
                  </a:ext>
                </a:extLst>
              </p:cNvPr>
              <p:cNvGrpSpPr/>
              <p:nvPr/>
            </p:nvGrpSpPr>
            <p:grpSpPr>
              <a:xfrm>
                <a:off x="7622915" y="3807387"/>
                <a:ext cx="1097280" cy="1097280"/>
                <a:chOff x="7295111" y="3358811"/>
                <a:chExt cx="1097280" cy="1097280"/>
              </a:xfrm>
            </p:grpSpPr>
            <p:pic>
              <p:nvPicPr>
                <p:cNvPr id="20" name="Graphic 19">
                  <a:extLst>
                    <a:ext uri="{FF2B5EF4-FFF2-40B4-BE49-F238E27FC236}">
                      <a16:creationId xmlns:a16="http://schemas.microsoft.com/office/drawing/2014/main" id="{34257E50-BCC6-4FC5-B87A-08156921359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29706" y="3393406"/>
                  <a:ext cx="1028090" cy="1028090"/>
                </a:xfrm>
                <a:prstGeom prst="rect">
                  <a:avLst/>
                </a:prstGeom>
              </p:spPr>
            </p:pic>
            <p:sp>
              <p:nvSpPr>
                <p:cNvPr id="25" name="Rectangle 24">
                  <a:extLst>
                    <a:ext uri="{FF2B5EF4-FFF2-40B4-BE49-F238E27FC236}">
                      <a16:creationId xmlns:a16="http://schemas.microsoft.com/office/drawing/2014/main" id="{89F86194-D87F-478B-928D-FD260BA84213}"/>
                    </a:ext>
                  </a:extLst>
                </p:cNvPr>
                <p:cNvSpPr/>
                <p:nvPr/>
              </p:nvSpPr>
              <p:spPr>
                <a:xfrm>
                  <a:off x="7295111" y="3358811"/>
                  <a:ext cx="1097280" cy="10972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grpSp>
          <p:pic>
            <p:nvPicPr>
              <p:cNvPr id="17" name="Graphic 16">
                <a:extLst>
                  <a:ext uri="{FF2B5EF4-FFF2-40B4-BE49-F238E27FC236}">
                    <a16:creationId xmlns:a16="http://schemas.microsoft.com/office/drawing/2014/main" id="{BE7F2FE3-75D7-4953-920F-54DB421CF3D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5610" y="3841982"/>
                <a:ext cx="1028090" cy="1028090"/>
              </a:xfrm>
              <a:prstGeom prst="rect">
                <a:avLst/>
              </a:prstGeom>
            </p:spPr>
          </p:pic>
          <p:pic>
            <p:nvPicPr>
              <p:cNvPr id="19" name="Graphic 18">
                <a:extLst>
                  <a:ext uri="{FF2B5EF4-FFF2-40B4-BE49-F238E27FC236}">
                    <a16:creationId xmlns:a16="http://schemas.microsoft.com/office/drawing/2014/main" id="{76C15E52-4BAB-45FA-B36E-B2E0937BD87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13544" y="3841982"/>
                <a:ext cx="1028090" cy="1028090"/>
              </a:xfrm>
              <a:prstGeom prst="rect">
                <a:avLst/>
              </a:prstGeom>
            </p:spPr>
          </p:pic>
          <p:grpSp>
            <p:nvGrpSpPr>
              <p:cNvPr id="27" name="Group 26">
                <a:extLst>
                  <a:ext uri="{FF2B5EF4-FFF2-40B4-BE49-F238E27FC236}">
                    <a16:creationId xmlns:a16="http://schemas.microsoft.com/office/drawing/2014/main" id="{F069B1C9-DC45-45F4-BE25-8E6B9CF97862}"/>
                  </a:ext>
                </a:extLst>
              </p:cNvPr>
              <p:cNvGrpSpPr/>
              <p:nvPr/>
            </p:nvGrpSpPr>
            <p:grpSpPr>
              <a:xfrm>
                <a:off x="4934982" y="3807387"/>
                <a:ext cx="1097280" cy="1097280"/>
                <a:chOff x="7295111" y="3358811"/>
                <a:chExt cx="1097280" cy="1097280"/>
              </a:xfrm>
            </p:grpSpPr>
            <p:pic>
              <p:nvPicPr>
                <p:cNvPr id="34" name="Graphic 33">
                  <a:extLst>
                    <a:ext uri="{FF2B5EF4-FFF2-40B4-BE49-F238E27FC236}">
                      <a16:creationId xmlns:a16="http://schemas.microsoft.com/office/drawing/2014/main" id="{A9ABEE91-F719-4163-BB1B-F570218E4BC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29706" y="3393406"/>
                  <a:ext cx="1028090" cy="1028090"/>
                </a:xfrm>
                <a:prstGeom prst="rect">
                  <a:avLst/>
                </a:prstGeom>
              </p:spPr>
            </p:pic>
            <p:sp>
              <p:nvSpPr>
                <p:cNvPr id="35" name="Rectangle 34">
                  <a:extLst>
                    <a:ext uri="{FF2B5EF4-FFF2-40B4-BE49-F238E27FC236}">
                      <a16:creationId xmlns:a16="http://schemas.microsoft.com/office/drawing/2014/main" id="{8E6861D4-2DB8-4756-A861-6EA6CCB6C370}"/>
                    </a:ext>
                  </a:extLst>
                </p:cNvPr>
                <p:cNvSpPr/>
                <p:nvPr/>
              </p:nvSpPr>
              <p:spPr>
                <a:xfrm>
                  <a:off x="7295111" y="3358811"/>
                  <a:ext cx="1097280" cy="10972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grpSp>
        </p:grpSp>
      </p:grpSp>
      <p:sp>
        <p:nvSpPr>
          <p:cNvPr id="3" name="Footer Placeholder 2">
            <a:extLst>
              <a:ext uri="{FF2B5EF4-FFF2-40B4-BE49-F238E27FC236}">
                <a16:creationId xmlns:a16="http://schemas.microsoft.com/office/drawing/2014/main" id="{BD7B9501-0412-4001-8E22-2E49826C377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12654C2-0C88-4318-BF8E-380842822D2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4071281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0BE8-52A1-7540-8FA9-B5194D2E5290}"/>
              </a:ext>
            </a:extLst>
          </p:cNvPr>
          <p:cNvSpPr>
            <a:spLocks noGrp="1"/>
          </p:cNvSpPr>
          <p:nvPr>
            <p:ph type="title"/>
          </p:nvPr>
        </p:nvSpPr>
        <p:spPr/>
        <p:txBody>
          <a:bodyPr>
            <a:normAutofit fontScale="90000"/>
          </a:bodyPr>
          <a:lstStyle/>
          <a:p>
            <a:r>
              <a:rPr lang="en-US" dirty="0"/>
              <a:t>Decomposing monoliths – Step 1: Create container images</a:t>
            </a:r>
          </a:p>
        </p:txBody>
      </p:sp>
      <p:grpSp>
        <p:nvGrpSpPr>
          <p:cNvPr id="20" name="Group 19" descr="To deploy the monolithic application as a microservice application, first build and tag an image for each service. Then, register the images with Amazon Elastic Container Registry (Amazon ECR).&#10;">
            <a:extLst>
              <a:ext uri="{FF2B5EF4-FFF2-40B4-BE49-F238E27FC236}">
                <a16:creationId xmlns:a16="http://schemas.microsoft.com/office/drawing/2014/main" id="{2733B11C-B38B-404E-9189-0F79B5A9656B}"/>
              </a:ext>
            </a:extLst>
          </p:cNvPr>
          <p:cNvGrpSpPr/>
          <p:nvPr/>
        </p:nvGrpSpPr>
        <p:grpSpPr>
          <a:xfrm>
            <a:off x="289930" y="1334040"/>
            <a:ext cx="11746857" cy="5232795"/>
            <a:chOff x="289930" y="1334040"/>
            <a:chExt cx="11746857" cy="5232795"/>
          </a:xfrm>
        </p:grpSpPr>
        <p:pic>
          <p:nvPicPr>
            <p:cNvPr id="49" name="Graphic 48">
              <a:extLst>
                <a:ext uri="{FF2B5EF4-FFF2-40B4-BE49-F238E27FC236}">
                  <a16:creationId xmlns:a16="http://schemas.microsoft.com/office/drawing/2014/main" id="{65CC843D-625E-4764-B059-8D311CCC8AA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70828" y="3362560"/>
              <a:ext cx="1188720" cy="1188720"/>
            </a:xfrm>
            <a:prstGeom prst="rect">
              <a:avLst/>
            </a:prstGeom>
          </p:spPr>
        </p:pic>
        <p:sp>
          <p:nvSpPr>
            <p:cNvPr id="6" name="Rectangle 5">
              <a:extLst>
                <a:ext uri="{FF2B5EF4-FFF2-40B4-BE49-F238E27FC236}">
                  <a16:creationId xmlns:a16="http://schemas.microsoft.com/office/drawing/2014/main" id="{508DEE8B-DDAD-874C-8EB2-00E43D138C84}"/>
                </a:ext>
              </a:extLst>
            </p:cNvPr>
            <p:cNvSpPr/>
            <p:nvPr/>
          </p:nvSpPr>
          <p:spPr>
            <a:xfrm>
              <a:off x="5618099" y="1940002"/>
              <a:ext cx="2470878" cy="80414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446FEE13-A6AA-0E4F-9A66-3F77B1D9E1B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723031" y="1995175"/>
              <a:ext cx="620842" cy="693798"/>
            </a:xfrm>
            <a:prstGeom prst="rect">
              <a:avLst/>
            </a:prstGeom>
          </p:spPr>
        </p:pic>
        <p:sp>
          <p:nvSpPr>
            <p:cNvPr id="8" name="TextBox 7">
              <a:extLst>
                <a:ext uri="{FF2B5EF4-FFF2-40B4-BE49-F238E27FC236}">
                  <a16:creationId xmlns:a16="http://schemas.microsoft.com/office/drawing/2014/main" id="{8C3EDACE-CD76-1C42-B083-953CD564BF48}"/>
                </a:ext>
              </a:extLst>
            </p:cNvPr>
            <p:cNvSpPr txBox="1"/>
            <p:nvPr/>
          </p:nvSpPr>
          <p:spPr>
            <a:xfrm>
              <a:off x="6583078" y="2164067"/>
              <a:ext cx="137658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Users</a:t>
              </a:r>
            </a:p>
          </p:txBody>
        </p:sp>
        <p:sp>
          <p:nvSpPr>
            <p:cNvPr id="10" name="Rectangle 9">
              <a:extLst>
                <a:ext uri="{FF2B5EF4-FFF2-40B4-BE49-F238E27FC236}">
                  <a16:creationId xmlns:a16="http://schemas.microsoft.com/office/drawing/2014/main" id="{2C7FEF70-A218-1C4B-B1C9-4C89F6696722}"/>
                </a:ext>
              </a:extLst>
            </p:cNvPr>
            <p:cNvSpPr/>
            <p:nvPr/>
          </p:nvSpPr>
          <p:spPr>
            <a:xfrm>
              <a:off x="5618099" y="3538321"/>
              <a:ext cx="2470878" cy="80414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A7655C5-5BB0-574D-8C33-CB837C897493}"/>
                </a:ext>
              </a:extLst>
            </p:cNvPr>
            <p:cNvSpPr txBox="1"/>
            <p:nvPr/>
          </p:nvSpPr>
          <p:spPr>
            <a:xfrm>
              <a:off x="6583078" y="3755887"/>
              <a:ext cx="137658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Topics</a:t>
              </a:r>
            </a:p>
          </p:txBody>
        </p:sp>
        <p:sp>
          <p:nvSpPr>
            <p:cNvPr id="13" name="Rectangle 12">
              <a:extLst>
                <a:ext uri="{FF2B5EF4-FFF2-40B4-BE49-F238E27FC236}">
                  <a16:creationId xmlns:a16="http://schemas.microsoft.com/office/drawing/2014/main" id="{C6BFC726-4CFC-0446-A894-357601AE7743}"/>
                </a:ext>
              </a:extLst>
            </p:cNvPr>
            <p:cNvSpPr/>
            <p:nvPr/>
          </p:nvSpPr>
          <p:spPr>
            <a:xfrm>
              <a:off x="5618099" y="5167093"/>
              <a:ext cx="2470878" cy="80414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63FA43D3-E1D0-3F48-985F-872B5F4335E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691185" y="5225660"/>
              <a:ext cx="687010" cy="687010"/>
            </a:xfrm>
            <a:prstGeom prst="rect">
              <a:avLst/>
            </a:prstGeom>
          </p:spPr>
        </p:pic>
        <p:sp>
          <p:nvSpPr>
            <p:cNvPr id="15" name="TextBox 14">
              <a:extLst>
                <a:ext uri="{FF2B5EF4-FFF2-40B4-BE49-F238E27FC236}">
                  <a16:creationId xmlns:a16="http://schemas.microsoft.com/office/drawing/2014/main" id="{8DA14F59-7E7C-1A43-9A4C-ABA6CE3F50C7}"/>
                </a:ext>
              </a:extLst>
            </p:cNvPr>
            <p:cNvSpPr txBox="1"/>
            <p:nvPr/>
          </p:nvSpPr>
          <p:spPr>
            <a:xfrm>
              <a:off x="6583078" y="5384659"/>
              <a:ext cx="137658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Messages</a:t>
              </a:r>
            </a:p>
          </p:txBody>
        </p:sp>
        <p:sp>
          <p:nvSpPr>
            <p:cNvPr id="16" name="TextBox 15">
              <a:extLst>
                <a:ext uri="{FF2B5EF4-FFF2-40B4-BE49-F238E27FC236}">
                  <a16:creationId xmlns:a16="http://schemas.microsoft.com/office/drawing/2014/main" id="{6C4AFF35-B594-1B48-9FA9-6321F2CFCE89}"/>
                </a:ext>
              </a:extLst>
            </p:cNvPr>
            <p:cNvSpPr txBox="1"/>
            <p:nvPr/>
          </p:nvSpPr>
          <p:spPr>
            <a:xfrm>
              <a:off x="5890434" y="2764451"/>
              <a:ext cx="1926208"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Image for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Users service</a:t>
              </a:r>
            </a:p>
          </p:txBody>
        </p:sp>
        <p:sp>
          <p:nvSpPr>
            <p:cNvPr id="17" name="TextBox 16">
              <a:extLst>
                <a:ext uri="{FF2B5EF4-FFF2-40B4-BE49-F238E27FC236}">
                  <a16:creationId xmlns:a16="http://schemas.microsoft.com/office/drawing/2014/main" id="{E95D2E5C-955C-6445-B7E2-B970E0438151}"/>
                </a:ext>
              </a:extLst>
            </p:cNvPr>
            <p:cNvSpPr txBox="1"/>
            <p:nvPr/>
          </p:nvSpPr>
          <p:spPr>
            <a:xfrm>
              <a:off x="5890434" y="4381254"/>
              <a:ext cx="1926208"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Image for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Topics service</a:t>
              </a:r>
            </a:p>
          </p:txBody>
        </p:sp>
        <p:sp>
          <p:nvSpPr>
            <p:cNvPr id="18" name="TextBox 17">
              <a:extLst>
                <a:ext uri="{FF2B5EF4-FFF2-40B4-BE49-F238E27FC236}">
                  <a16:creationId xmlns:a16="http://schemas.microsoft.com/office/drawing/2014/main" id="{D8776411-83C3-6345-A0C6-E4FA1584F08F}"/>
                </a:ext>
              </a:extLst>
            </p:cNvPr>
            <p:cNvSpPr txBox="1"/>
            <p:nvPr/>
          </p:nvSpPr>
          <p:spPr>
            <a:xfrm>
              <a:off x="5890434" y="5982060"/>
              <a:ext cx="1926208"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Image for Messages service</a:t>
              </a:r>
            </a:p>
          </p:txBody>
        </p:sp>
        <p:pic>
          <p:nvPicPr>
            <p:cNvPr id="19" name="Picture 18">
              <a:extLst>
                <a:ext uri="{FF2B5EF4-FFF2-40B4-BE49-F238E27FC236}">
                  <a16:creationId xmlns:a16="http://schemas.microsoft.com/office/drawing/2014/main" id="{3B1240C1-D58B-2E4D-ADEA-56B022A7573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683571" y="3578392"/>
              <a:ext cx="724003" cy="724003"/>
            </a:xfrm>
            <a:prstGeom prst="rect">
              <a:avLst/>
            </a:prstGeom>
          </p:spPr>
        </p:pic>
        <p:sp>
          <p:nvSpPr>
            <p:cNvPr id="22" name="TextBox 21">
              <a:extLst>
                <a:ext uri="{FF2B5EF4-FFF2-40B4-BE49-F238E27FC236}">
                  <a16:creationId xmlns:a16="http://schemas.microsoft.com/office/drawing/2014/main" id="{B5ED39AA-8A0A-A040-A591-47AAC7EDE14F}"/>
                </a:ext>
              </a:extLst>
            </p:cNvPr>
            <p:cNvSpPr txBox="1"/>
            <p:nvPr/>
          </p:nvSpPr>
          <p:spPr>
            <a:xfrm>
              <a:off x="9293588" y="4702931"/>
              <a:ext cx="2743199" cy="923330"/>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Elastic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Container Registry (Amazon ECR)</a:t>
              </a:r>
            </a:p>
          </p:txBody>
        </p:sp>
        <p:cxnSp>
          <p:nvCxnSpPr>
            <p:cNvPr id="24" name="Straight Arrow Connector 23">
              <a:extLst>
                <a:ext uri="{FF2B5EF4-FFF2-40B4-BE49-F238E27FC236}">
                  <a16:creationId xmlns:a16="http://schemas.microsoft.com/office/drawing/2014/main" id="{1BFF60E4-220A-014D-868A-C6DD5ECE67D9}"/>
                </a:ext>
              </a:extLst>
            </p:cNvPr>
            <p:cNvCxnSpPr>
              <a:cxnSpLocks/>
              <a:stCxn id="6" idx="3"/>
            </p:cNvCxnSpPr>
            <p:nvPr/>
          </p:nvCxnSpPr>
          <p:spPr>
            <a:xfrm>
              <a:off x="8088977" y="2342075"/>
              <a:ext cx="1681403" cy="1020485"/>
            </a:xfrm>
            <a:prstGeom prst="straightConnector1">
              <a:avLst/>
            </a:prstGeom>
            <a:ln w="254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1E0A486-1A3E-AD4A-BB32-E70FCFA32E8D}"/>
                </a:ext>
              </a:extLst>
            </p:cNvPr>
            <p:cNvCxnSpPr>
              <a:cxnSpLocks/>
            </p:cNvCxnSpPr>
            <p:nvPr/>
          </p:nvCxnSpPr>
          <p:spPr>
            <a:xfrm>
              <a:off x="8088977" y="3955621"/>
              <a:ext cx="1681403" cy="1299"/>
            </a:xfrm>
            <a:prstGeom prst="straightConnector1">
              <a:avLst/>
            </a:prstGeom>
            <a:ln w="254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57C57DC-21CF-3849-8032-B8B83014A4EA}"/>
                </a:ext>
              </a:extLst>
            </p:cNvPr>
            <p:cNvCxnSpPr>
              <a:cxnSpLocks/>
              <a:stCxn id="13" idx="3"/>
            </p:cNvCxnSpPr>
            <p:nvPr/>
          </p:nvCxnSpPr>
          <p:spPr>
            <a:xfrm flipV="1">
              <a:off x="8088977" y="4551280"/>
              <a:ext cx="1681403" cy="1017886"/>
            </a:xfrm>
            <a:prstGeom prst="straightConnector1">
              <a:avLst/>
            </a:prstGeom>
            <a:ln w="254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0079530-A593-2B44-BD83-E13E9E731EA2}"/>
                </a:ext>
              </a:extLst>
            </p:cNvPr>
            <p:cNvCxnSpPr>
              <a:cxnSpLocks/>
            </p:cNvCxnSpPr>
            <p:nvPr/>
          </p:nvCxnSpPr>
          <p:spPr>
            <a:xfrm>
              <a:off x="3764117" y="3955621"/>
              <a:ext cx="1384160" cy="0"/>
            </a:xfrm>
            <a:prstGeom prst="straightConnector1">
              <a:avLst/>
            </a:prstGeom>
            <a:ln w="50800">
              <a:solidFill>
                <a:schemeClr val="accent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97389E8-7C18-B043-8C85-C30A006E48D9}"/>
                </a:ext>
              </a:extLst>
            </p:cNvPr>
            <p:cNvSpPr txBox="1"/>
            <p:nvPr/>
          </p:nvSpPr>
          <p:spPr>
            <a:xfrm>
              <a:off x="289930" y="1961349"/>
              <a:ext cx="3291840"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Monolithic forum application</a:t>
              </a:r>
            </a:p>
          </p:txBody>
        </p:sp>
        <p:grpSp>
          <p:nvGrpSpPr>
            <p:cNvPr id="31" name="Group 30">
              <a:extLst>
                <a:ext uri="{FF2B5EF4-FFF2-40B4-BE49-F238E27FC236}">
                  <a16:creationId xmlns:a16="http://schemas.microsoft.com/office/drawing/2014/main" id="{2F3EE62C-9523-45A4-B36F-55437E1D8AD9}"/>
                </a:ext>
              </a:extLst>
            </p:cNvPr>
            <p:cNvGrpSpPr/>
            <p:nvPr/>
          </p:nvGrpSpPr>
          <p:grpSpPr>
            <a:xfrm>
              <a:off x="511785" y="2465077"/>
              <a:ext cx="2848131" cy="2968053"/>
              <a:chOff x="760725" y="2465077"/>
              <a:chExt cx="2848131" cy="2968053"/>
            </a:xfrm>
          </p:grpSpPr>
          <p:sp>
            <p:nvSpPr>
              <p:cNvPr id="34" name="Rectangle 33">
                <a:extLst>
                  <a:ext uri="{FF2B5EF4-FFF2-40B4-BE49-F238E27FC236}">
                    <a16:creationId xmlns:a16="http://schemas.microsoft.com/office/drawing/2014/main" id="{1A196C9D-1060-924C-A870-9201410A1C93}"/>
                  </a:ext>
                </a:extLst>
              </p:cNvPr>
              <p:cNvSpPr/>
              <p:nvPr/>
            </p:nvSpPr>
            <p:spPr>
              <a:xfrm>
                <a:off x="760725" y="2465077"/>
                <a:ext cx="2848131" cy="2968053"/>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BA231F64-EEC6-2944-910A-64E03E770954}"/>
                  </a:ext>
                </a:extLst>
              </p:cNvPr>
              <p:cNvGrpSpPr/>
              <p:nvPr/>
            </p:nvGrpSpPr>
            <p:grpSpPr>
              <a:xfrm>
                <a:off x="949350" y="2575168"/>
                <a:ext cx="2470878" cy="804145"/>
                <a:chOff x="1867525" y="3280183"/>
                <a:chExt cx="2470878" cy="804145"/>
              </a:xfrm>
            </p:grpSpPr>
            <p:sp>
              <p:nvSpPr>
                <p:cNvPr id="38" name="Rectangle 37">
                  <a:extLst>
                    <a:ext uri="{FF2B5EF4-FFF2-40B4-BE49-F238E27FC236}">
                      <a16:creationId xmlns:a16="http://schemas.microsoft.com/office/drawing/2014/main" id="{58358F14-A906-6F42-97E7-B7177E650709}"/>
                    </a:ext>
                  </a:extLst>
                </p:cNvPr>
                <p:cNvSpPr/>
                <p:nvPr/>
              </p:nvSpPr>
              <p:spPr>
                <a:xfrm>
                  <a:off x="1867525" y="3280183"/>
                  <a:ext cx="2470878" cy="804145"/>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BC9022A3-BD65-F94D-BE86-25F24EE1B8F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972457" y="3335356"/>
                  <a:ext cx="620842" cy="693798"/>
                </a:xfrm>
                <a:prstGeom prst="rect">
                  <a:avLst/>
                </a:prstGeom>
              </p:spPr>
            </p:pic>
            <p:sp>
              <p:nvSpPr>
                <p:cNvPr id="40" name="TextBox 39">
                  <a:extLst>
                    <a:ext uri="{FF2B5EF4-FFF2-40B4-BE49-F238E27FC236}">
                      <a16:creationId xmlns:a16="http://schemas.microsoft.com/office/drawing/2014/main" id="{A99E884E-96E0-0546-BCC3-6655D405CAAC}"/>
                    </a:ext>
                  </a:extLst>
                </p:cNvPr>
                <p:cNvSpPr txBox="1"/>
                <p:nvPr/>
              </p:nvSpPr>
              <p:spPr>
                <a:xfrm>
                  <a:off x="2832504" y="3504248"/>
                  <a:ext cx="137658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Users</a:t>
                  </a:r>
                </a:p>
              </p:txBody>
            </p:sp>
          </p:grpSp>
          <p:grpSp>
            <p:nvGrpSpPr>
              <p:cNvPr id="41" name="Group 40">
                <a:extLst>
                  <a:ext uri="{FF2B5EF4-FFF2-40B4-BE49-F238E27FC236}">
                    <a16:creationId xmlns:a16="http://schemas.microsoft.com/office/drawing/2014/main" id="{7C9E8103-3A75-DC4C-AF60-55C8FE285E68}"/>
                  </a:ext>
                </a:extLst>
              </p:cNvPr>
              <p:cNvGrpSpPr/>
              <p:nvPr/>
            </p:nvGrpSpPr>
            <p:grpSpPr>
              <a:xfrm>
                <a:off x="949350" y="3543812"/>
                <a:ext cx="2470878" cy="804145"/>
                <a:chOff x="1867525" y="4248827"/>
                <a:chExt cx="2470878" cy="804145"/>
              </a:xfrm>
            </p:grpSpPr>
            <p:sp>
              <p:nvSpPr>
                <p:cNvPr id="42" name="Rectangle 41">
                  <a:extLst>
                    <a:ext uri="{FF2B5EF4-FFF2-40B4-BE49-F238E27FC236}">
                      <a16:creationId xmlns:a16="http://schemas.microsoft.com/office/drawing/2014/main" id="{0C2D06E6-B9A6-334B-9C55-B6D6BAFF981E}"/>
                    </a:ext>
                  </a:extLst>
                </p:cNvPr>
                <p:cNvSpPr/>
                <p:nvPr/>
              </p:nvSpPr>
              <p:spPr>
                <a:xfrm>
                  <a:off x="1867525" y="4248827"/>
                  <a:ext cx="2470878" cy="804145"/>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E088ABA3-5179-6F45-98DE-8E007F767E41}"/>
                    </a:ext>
                  </a:extLst>
                </p:cNvPr>
                <p:cNvSpPr txBox="1"/>
                <p:nvPr/>
              </p:nvSpPr>
              <p:spPr>
                <a:xfrm>
                  <a:off x="2832504" y="4466393"/>
                  <a:ext cx="137658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Topics</a:t>
                  </a:r>
                </a:p>
              </p:txBody>
            </p:sp>
          </p:grpSp>
          <p:grpSp>
            <p:nvGrpSpPr>
              <p:cNvPr id="44" name="Group 43">
                <a:extLst>
                  <a:ext uri="{FF2B5EF4-FFF2-40B4-BE49-F238E27FC236}">
                    <a16:creationId xmlns:a16="http://schemas.microsoft.com/office/drawing/2014/main" id="{D8CAF664-F469-CA48-9831-4D810FA7BA10}"/>
                  </a:ext>
                </a:extLst>
              </p:cNvPr>
              <p:cNvGrpSpPr/>
              <p:nvPr/>
            </p:nvGrpSpPr>
            <p:grpSpPr>
              <a:xfrm>
                <a:off x="949350" y="4512456"/>
                <a:ext cx="2470878" cy="804145"/>
                <a:chOff x="1867525" y="5217471"/>
                <a:chExt cx="2470878" cy="804145"/>
              </a:xfrm>
            </p:grpSpPr>
            <p:sp>
              <p:nvSpPr>
                <p:cNvPr id="45" name="Rectangle 44">
                  <a:extLst>
                    <a:ext uri="{FF2B5EF4-FFF2-40B4-BE49-F238E27FC236}">
                      <a16:creationId xmlns:a16="http://schemas.microsoft.com/office/drawing/2014/main" id="{92E9A702-16D3-2143-AC3A-A625C0F42782}"/>
                    </a:ext>
                  </a:extLst>
                </p:cNvPr>
                <p:cNvSpPr/>
                <p:nvPr/>
              </p:nvSpPr>
              <p:spPr>
                <a:xfrm>
                  <a:off x="1867525" y="5217471"/>
                  <a:ext cx="2470878" cy="804145"/>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5">
                  <a:extLst>
                    <a:ext uri="{FF2B5EF4-FFF2-40B4-BE49-F238E27FC236}">
                      <a16:creationId xmlns:a16="http://schemas.microsoft.com/office/drawing/2014/main" id="{90212D61-3C4E-2A45-B2BB-33C41EC9988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940611" y="5276038"/>
                  <a:ext cx="687010" cy="687010"/>
                </a:xfrm>
                <a:prstGeom prst="rect">
                  <a:avLst/>
                </a:prstGeom>
              </p:spPr>
            </p:pic>
            <p:sp>
              <p:nvSpPr>
                <p:cNvPr id="47" name="TextBox 46">
                  <a:extLst>
                    <a:ext uri="{FF2B5EF4-FFF2-40B4-BE49-F238E27FC236}">
                      <a16:creationId xmlns:a16="http://schemas.microsoft.com/office/drawing/2014/main" id="{0477CFB1-3537-1E4C-A857-A236BF041F4F}"/>
                    </a:ext>
                  </a:extLst>
                </p:cNvPr>
                <p:cNvSpPr txBox="1"/>
                <p:nvPr/>
              </p:nvSpPr>
              <p:spPr>
                <a:xfrm>
                  <a:off x="2832504" y="5435037"/>
                  <a:ext cx="137658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Messages</a:t>
                  </a:r>
                </a:p>
              </p:txBody>
            </p:sp>
          </p:grpSp>
          <p:pic>
            <p:nvPicPr>
              <p:cNvPr id="48" name="Picture 47">
                <a:extLst>
                  <a:ext uri="{FF2B5EF4-FFF2-40B4-BE49-F238E27FC236}">
                    <a16:creationId xmlns:a16="http://schemas.microsoft.com/office/drawing/2014/main" id="{3A18365D-713A-A14A-B8CF-949C95B55772}"/>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22437" y="3583882"/>
                <a:ext cx="724003" cy="724003"/>
              </a:xfrm>
              <a:prstGeom prst="rect">
                <a:avLst/>
              </a:prstGeom>
            </p:spPr>
          </p:pic>
        </p:grpSp>
        <p:cxnSp>
          <p:nvCxnSpPr>
            <p:cNvPr id="50" name="Straight Arrow Connector 49">
              <a:extLst>
                <a:ext uri="{FF2B5EF4-FFF2-40B4-BE49-F238E27FC236}">
                  <a16:creationId xmlns:a16="http://schemas.microsoft.com/office/drawing/2014/main" id="{0C9E1165-B9BF-4723-8445-057718AEE31A}"/>
                </a:ext>
              </a:extLst>
            </p:cNvPr>
            <p:cNvCxnSpPr>
              <a:cxnSpLocks/>
            </p:cNvCxnSpPr>
            <p:nvPr/>
          </p:nvCxnSpPr>
          <p:spPr>
            <a:xfrm>
              <a:off x="3764117" y="3956920"/>
              <a:ext cx="1384160" cy="1669341"/>
            </a:xfrm>
            <a:prstGeom prst="straightConnector1">
              <a:avLst/>
            </a:prstGeom>
            <a:ln w="50800">
              <a:solidFill>
                <a:schemeClr val="accent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3BA26CB-37B7-4114-8B26-136ADED5F2F3}"/>
                </a:ext>
              </a:extLst>
            </p:cNvPr>
            <p:cNvCxnSpPr>
              <a:cxnSpLocks/>
            </p:cNvCxnSpPr>
            <p:nvPr/>
          </p:nvCxnSpPr>
          <p:spPr>
            <a:xfrm flipV="1">
              <a:off x="3764117" y="2330681"/>
              <a:ext cx="1384160" cy="1624940"/>
            </a:xfrm>
            <a:prstGeom prst="straightConnector1">
              <a:avLst/>
            </a:prstGeom>
            <a:ln w="50800">
              <a:solidFill>
                <a:schemeClr val="accent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407C07A-D39B-4F37-8225-BEB89CD75BFF}"/>
                </a:ext>
              </a:extLst>
            </p:cNvPr>
            <p:cNvSpPr txBox="1"/>
            <p:nvPr/>
          </p:nvSpPr>
          <p:spPr>
            <a:xfrm>
              <a:off x="8412480" y="1334040"/>
              <a:ext cx="1580882"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Push images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to Amazon ECR</a:t>
              </a:r>
            </a:p>
          </p:txBody>
        </p:sp>
        <p:sp>
          <p:nvSpPr>
            <p:cNvPr id="52" name="TextBox 51">
              <a:extLst>
                <a:ext uri="{FF2B5EF4-FFF2-40B4-BE49-F238E27FC236}">
                  <a16:creationId xmlns:a16="http://schemas.microsoft.com/office/drawing/2014/main" id="{3172D6AD-2B64-40A3-942A-89D77DF64035}"/>
                </a:ext>
              </a:extLst>
            </p:cNvPr>
            <p:cNvSpPr txBox="1"/>
            <p:nvPr/>
          </p:nvSpPr>
          <p:spPr>
            <a:xfrm>
              <a:off x="3779521" y="1334040"/>
              <a:ext cx="1686680"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Create image for</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each service</a:t>
              </a:r>
            </a:p>
          </p:txBody>
        </p:sp>
        <p:pic>
          <p:nvPicPr>
            <p:cNvPr id="53" name="Graphic 52">
              <a:extLst>
                <a:ext uri="{FF2B5EF4-FFF2-40B4-BE49-F238E27FC236}">
                  <a16:creationId xmlns:a16="http://schemas.microsoft.com/office/drawing/2014/main" id="{E3528BFA-3974-4E4D-834C-344BF59B4B5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8600" y="1705052"/>
              <a:ext cx="469900" cy="469900"/>
            </a:xfrm>
            <a:prstGeom prst="rect">
              <a:avLst/>
            </a:prstGeom>
          </p:spPr>
        </p:pic>
        <p:pic>
          <p:nvPicPr>
            <p:cNvPr id="54" name="Graphic 53">
              <a:extLst>
                <a:ext uri="{FF2B5EF4-FFF2-40B4-BE49-F238E27FC236}">
                  <a16:creationId xmlns:a16="http://schemas.microsoft.com/office/drawing/2014/main" id="{4462C1FB-2C65-4F01-8F62-D715EEEBBC83}"/>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8600" y="3306781"/>
              <a:ext cx="469900" cy="469900"/>
            </a:xfrm>
            <a:prstGeom prst="rect">
              <a:avLst/>
            </a:prstGeom>
          </p:spPr>
        </p:pic>
        <p:pic>
          <p:nvPicPr>
            <p:cNvPr id="55" name="Graphic 54">
              <a:extLst>
                <a:ext uri="{FF2B5EF4-FFF2-40B4-BE49-F238E27FC236}">
                  <a16:creationId xmlns:a16="http://schemas.microsoft.com/office/drawing/2014/main" id="{5EFB9FB4-A9D1-4889-A7FF-90FE0667C89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8600" y="4932143"/>
              <a:ext cx="469900" cy="469900"/>
            </a:xfrm>
            <a:prstGeom prst="rect">
              <a:avLst/>
            </a:prstGeom>
          </p:spPr>
        </p:pic>
      </p:grpSp>
      <p:sp>
        <p:nvSpPr>
          <p:cNvPr id="3" name="Footer Placeholder 2">
            <a:extLst>
              <a:ext uri="{FF2B5EF4-FFF2-40B4-BE49-F238E27FC236}">
                <a16:creationId xmlns:a16="http://schemas.microsoft.com/office/drawing/2014/main" id="{86F6CA2F-5683-48A1-859C-D28376AEDBA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DBDB3B34-14E5-4B00-A05E-F8D73C727206}"/>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195622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a:xfrm>
            <a:off x="419100" y="1492636"/>
            <a:ext cx="5504688" cy="4648788"/>
          </a:xfrm>
        </p:spPr>
        <p:txBody>
          <a:bodyPr>
            <a:noAutofit/>
          </a:bodyPr>
          <a:lstStyle/>
          <a:p>
            <a:pPr marL="0" indent="0">
              <a:spcBef>
                <a:spcPts val="1500"/>
              </a:spcBef>
              <a:buNone/>
            </a:pPr>
            <a:r>
              <a:rPr lang="en-US" sz="2000" dirty="0">
                <a:latin typeface="Amazon Ember" panose="020B0603020204020204" pitchFamily="34" charset="0"/>
                <a:ea typeface="Amazon Ember" panose="020B0603020204020204" pitchFamily="34" charset="0"/>
                <a:cs typeface="Amazon Ember" panose="020B0603020204020204" pitchFamily="34" charset="0"/>
              </a:rPr>
              <a:t>Sections</a:t>
            </a:r>
          </a:p>
          <a:p>
            <a:pPr marL="457200" indent="-457200">
              <a:spcBef>
                <a:spcPts val="1500"/>
              </a:spcBef>
              <a:buFont typeface="+mj-lt"/>
              <a:buAutoNum type="arabicPeriod"/>
            </a:pPr>
            <a:r>
              <a:rPr lang="en-US" sz="1800" dirty="0">
                <a:latin typeface="+mn-lt"/>
              </a:rPr>
              <a:t>Architectural need</a:t>
            </a:r>
          </a:p>
          <a:p>
            <a:pPr marL="457200" indent="-457200">
              <a:spcBef>
                <a:spcPts val="1500"/>
              </a:spcBef>
              <a:buFont typeface="+mj-lt"/>
              <a:buAutoNum type="arabicPeriod"/>
            </a:pPr>
            <a:r>
              <a:rPr lang="en-US" sz="1800" dirty="0">
                <a:latin typeface="+mn-lt"/>
              </a:rPr>
              <a:t>Introducing microservices</a:t>
            </a:r>
          </a:p>
          <a:p>
            <a:pPr marL="457200" indent="-457200">
              <a:spcBef>
                <a:spcPts val="1500"/>
              </a:spcBef>
              <a:buFont typeface="+mj-lt"/>
              <a:buAutoNum type="arabicPeriod"/>
            </a:pPr>
            <a:r>
              <a:rPr lang="en-US" sz="1800" dirty="0">
                <a:latin typeface="+mn-lt"/>
              </a:rPr>
              <a:t>Building microservice applications with AWS container services</a:t>
            </a:r>
          </a:p>
          <a:p>
            <a:pPr marL="457200" indent="-457200">
              <a:spcBef>
                <a:spcPts val="1500"/>
              </a:spcBef>
              <a:buFont typeface="+mj-lt"/>
              <a:buAutoNum type="arabicPeriod"/>
            </a:pPr>
            <a:r>
              <a:rPr lang="en-US" sz="1800" dirty="0">
                <a:latin typeface="+mn-lt"/>
              </a:rPr>
              <a:t>Introducing serverless architectures</a:t>
            </a:r>
          </a:p>
          <a:p>
            <a:pPr marL="457200" indent="-457200">
              <a:spcBef>
                <a:spcPts val="1500"/>
              </a:spcBef>
              <a:buFont typeface="+mj-lt"/>
              <a:buAutoNum type="arabicPeriod"/>
            </a:pPr>
            <a:r>
              <a:rPr lang="en-US" sz="1800" dirty="0">
                <a:latin typeface="+mn-lt"/>
              </a:rPr>
              <a:t>Building serverless architectures with AWS Lambda</a:t>
            </a:r>
          </a:p>
          <a:p>
            <a:pPr marL="457200" indent="-457200">
              <a:spcBef>
                <a:spcPts val="1500"/>
              </a:spcBef>
              <a:buFont typeface="+mj-lt"/>
              <a:buAutoNum type="arabicPeriod"/>
            </a:pPr>
            <a:r>
              <a:rPr lang="en-US" sz="1800" dirty="0">
                <a:latin typeface="+mn-lt"/>
              </a:rPr>
              <a:t>Extending serverless architectures with Amazon API Gateway</a:t>
            </a:r>
          </a:p>
          <a:p>
            <a:pPr marL="457200" indent="-457200">
              <a:spcBef>
                <a:spcPts val="1500"/>
              </a:spcBef>
              <a:buFont typeface="+mj-lt"/>
              <a:buAutoNum type="arabicPeriod"/>
            </a:pPr>
            <a:r>
              <a:rPr lang="en-US" sz="1800" dirty="0">
                <a:latin typeface="+mn-lt"/>
              </a:rPr>
              <a:t>Orchestrating microservices with AWS Step Functions</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492636"/>
            <a:ext cx="5504688" cy="4648788"/>
          </a:xfrm>
        </p:spPr>
        <p:txBody>
          <a:bodyPr/>
          <a:lstStyle/>
          <a:p>
            <a:pPr marL="0" indent="0">
              <a:buNone/>
            </a:pPr>
            <a:r>
              <a:rPr lang="en-US" sz="2000" dirty="0">
                <a:latin typeface="Amazon Ember" panose="020B0603020204020204" pitchFamily="34" charset="0"/>
                <a:ea typeface="Amazon Ember" panose="020B0603020204020204" pitchFamily="34" charset="0"/>
                <a:cs typeface="Amazon Ember" panose="020B0603020204020204" pitchFamily="34" charset="0"/>
              </a:rPr>
              <a:t>Demonstrations</a:t>
            </a:r>
          </a:p>
          <a:p>
            <a:r>
              <a:rPr lang="en-US" sz="1800" dirty="0"/>
              <a:t>Creating an AWS Lambda function</a:t>
            </a:r>
          </a:p>
          <a:p>
            <a:r>
              <a:rPr lang="en-US" sz="1800" dirty="0"/>
              <a:t>Using AWS Lambda with Amazon S3</a:t>
            </a:r>
          </a:p>
          <a:p>
            <a:pPr marL="0" indent="0">
              <a:buNone/>
            </a:pPr>
            <a:endParaRPr lang="en-US" sz="1800" b="1" dirty="0">
              <a:latin typeface="+mn-lt"/>
            </a:endParaRPr>
          </a:p>
          <a:p>
            <a:pPr marL="0" indent="0">
              <a:buNone/>
            </a:pPr>
            <a:r>
              <a:rPr lang="en-US" sz="2000" dirty="0">
                <a:latin typeface="Amazon Ember" panose="020B0603020204020204" pitchFamily="34" charset="0"/>
                <a:ea typeface="Amazon Ember" panose="020B0603020204020204" pitchFamily="34" charset="0"/>
                <a:cs typeface="Amazon Ember" panose="020B0603020204020204" pitchFamily="34" charset="0"/>
              </a:rPr>
              <a:t>Labs</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r>
              <a:rPr lang="en-US" sz="1800" dirty="0">
                <a:latin typeface="+mn-lt"/>
              </a:rPr>
              <a:t>(Optional) Guided Lab 1: Breaking a Monolithic Node.js Application into Microservices</a:t>
            </a:r>
          </a:p>
          <a:p>
            <a:r>
              <a:rPr lang="en-US" sz="1800" dirty="0">
                <a:latin typeface="+mn-lt"/>
              </a:rPr>
              <a:t>Guided Lab 2: Implementing a Serverless Architecture on AWS</a:t>
            </a:r>
          </a:p>
          <a:p>
            <a:r>
              <a:rPr lang="en-US" sz="1800" dirty="0">
                <a:latin typeface="+mn-lt"/>
              </a:rPr>
              <a:t>Challenge Lab: Implementing a Serverless Architecture for the Café </a:t>
            </a:r>
          </a:p>
          <a:p>
            <a:pPr marL="0" indent="0">
              <a:buNone/>
            </a:pPr>
            <a:endParaRPr lang="en-US" sz="1800" dirty="0">
              <a:latin typeface="+mn-lt"/>
            </a:endParaRPr>
          </a:p>
          <a:p>
            <a:endParaRPr lang="en-US" sz="16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55754"/>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7D7B-8AA8-E543-AB9F-6756127B5657}"/>
              </a:ext>
            </a:extLst>
          </p:cNvPr>
          <p:cNvSpPr>
            <a:spLocks noGrp="1"/>
          </p:cNvSpPr>
          <p:nvPr>
            <p:ph type="title"/>
          </p:nvPr>
        </p:nvSpPr>
        <p:spPr/>
        <p:txBody>
          <a:bodyPr>
            <a:normAutofit fontScale="90000"/>
          </a:bodyPr>
          <a:lstStyle/>
          <a:p>
            <a:r>
              <a:rPr lang="en-US" dirty="0"/>
              <a:t>Decomposing monoliths – Step 2: Create service task definition and target groups</a:t>
            </a:r>
          </a:p>
        </p:txBody>
      </p:sp>
      <p:sp>
        <p:nvSpPr>
          <p:cNvPr id="100" name="Rectangle 99">
            <a:extLst>
              <a:ext uri="{FF2B5EF4-FFF2-40B4-BE49-F238E27FC236}">
                <a16:creationId xmlns:a16="http://schemas.microsoft.com/office/drawing/2014/main" id="{02AAC1CD-5CA1-4CFF-A89E-5DC5995A4958}"/>
              </a:ext>
            </a:extLst>
          </p:cNvPr>
          <p:cNvSpPr/>
          <p:nvPr/>
        </p:nvSpPr>
        <p:spPr>
          <a:xfrm>
            <a:off x="318036" y="1874148"/>
            <a:ext cx="4480560" cy="22860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Amazon Ember" panose="020B0603020204020204"/>
              </a:rPr>
              <a:t>Service Task Definition</a:t>
            </a:r>
          </a:p>
          <a:p>
            <a:pPr marL="285750" indent="-285750">
              <a:buFont typeface="Arial" panose="020B0604020202020204" pitchFamily="34" charset="0"/>
              <a:buChar char="•"/>
            </a:pPr>
            <a:r>
              <a:rPr lang="en-US" dirty="0">
                <a:solidFill>
                  <a:schemeClr val="tx1"/>
                </a:solidFill>
                <a:latin typeface="+mj-lt"/>
              </a:rPr>
              <a:t>Launch type = [EC2 or Fargate]</a:t>
            </a:r>
          </a:p>
          <a:p>
            <a:pPr marL="285750" indent="-285750">
              <a:buFont typeface="Arial" panose="020B0604020202020204" pitchFamily="34" charset="0"/>
              <a:buChar char="•"/>
            </a:pPr>
            <a:r>
              <a:rPr lang="en-US" dirty="0">
                <a:solidFill>
                  <a:schemeClr val="tx1"/>
                </a:solidFill>
                <a:latin typeface="+mj-lt"/>
              </a:rPr>
              <a:t>Name = [service-name]</a:t>
            </a:r>
          </a:p>
          <a:p>
            <a:pPr marL="285750" indent="-285750">
              <a:buFont typeface="Arial" panose="020B0604020202020204" pitchFamily="34" charset="0"/>
              <a:buChar char="•"/>
            </a:pPr>
            <a:r>
              <a:rPr lang="en-US" dirty="0">
                <a:solidFill>
                  <a:schemeClr val="tx1"/>
                </a:solidFill>
                <a:latin typeface="+mj-lt"/>
              </a:rPr>
              <a:t>Image = [service ECR repo URL]:version</a:t>
            </a:r>
          </a:p>
          <a:p>
            <a:pPr marL="285750" indent="-285750">
              <a:buFont typeface="Arial" panose="020B0604020202020204" pitchFamily="34" charset="0"/>
              <a:buChar char="•"/>
            </a:pPr>
            <a:r>
              <a:rPr lang="en-US" dirty="0">
                <a:solidFill>
                  <a:schemeClr val="tx1"/>
                </a:solidFill>
                <a:latin typeface="+mj-lt"/>
              </a:rPr>
              <a:t>CPU = [256]</a:t>
            </a:r>
          </a:p>
          <a:p>
            <a:pPr marL="285750" indent="-285750">
              <a:buFont typeface="Arial" panose="020B0604020202020204" pitchFamily="34" charset="0"/>
              <a:buChar char="•"/>
            </a:pPr>
            <a:r>
              <a:rPr lang="en-US" dirty="0">
                <a:solidFill>
                  <a:schemeClr val="tx1"/>
                </a:solidFill>
                <a:latin typeface="+mj-lt"/>
              </a:rPr>
              <a:t>Memory = [256]</a:t>
            </a:r>
          </a:p>
          <a:p>
            <a:pPr marL="285750" indent="-285750">
              <a:buFont typeface="Arial" panose="020B0604020202020204" pitchFamily="34" charset="0"/>
              <a:buChar char="•"/>
            </a:pPr>
            <a:r>
              <a:rPr lang="en-US" dirty="0">
                <a:solidFill>
                  <a:schemeClr val="tx1"/>
                </a:solidFill>
                <a:latin typeface="+mj-lt"/>
              </a:rPr>
              <a:t>Container port = [3000]</a:t>
            </a:r>
          </a:p>
          <a:p>
            <a:pPr marL="285750" indent="-285750">
              <a:buFont typeface="Arial" panose="020B0604020202020204" pitchFamily="34" charset="0"/>
              <a:buChar char="•"/>
            </a:pPr>
            <a:r>
              <a:rPr lang="en-US" dirty="0">
                <a:solidFill>
                  <a:schemeClr val="tx1"/>
                </a:solidFill>
                <a:latin typeface="+mj-lt"/>
              </a:rPr>
              <a:t>Host port = [0]</a:t>
            </a:r>
          </a:p>
        </p:txBody>
      </p:sp>
      <p:sp>
        <p:nvSpPr>
          <p:cNvPr id="111" name="Rectangle 110">
            <a:extLst>
              <a:ext uri="{FF2B5EF4-FFF2-40B4-BE49-F238E27FC236}">
                <a16:creationId xmlns:a16="http://schemas.microsoft.com/office/drawing/2014/main" id="{03A53555-6D3D-489A-BF50-A755B3C675EE}"/>
              </a:ext>
            </a:extLst>
          </p:cNvPr>
          <p:cNvSpPr/>
          <p:nvPr/>
        </p:nvSpPr>
        <p:spPr>
          <a:xfrm>
            <a:off x="1032861" y="4753793"/>
            <a:ext cx="2959471" cy="146304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Amazon Ember" panose="020B0603020204020204"/>
              </a:rPr>
              <a:t>Service Target Group</a:t>
            </a:r>
          </a:p>
          <a:p>
            <a:pPr marL="285750" indent="-285750">
              <a:buFont typeface="Arial" panose="020B0604020202020204" pitchFamily="34" charset="0"/>
              <a:buChar char="•"/>
            </a:pPr>
            <a:r>
              <a:rPr lang="en-US" dirty="0">
                <a:solidFill>
                  <a:schemeClr val="tx1"/>
                </a:solidFill>
                <a:latin typeface="+mj-lt"/>
              </a:rPr>
              <a:t>Name = [service-name]</a:t>
            </a:r>
          </a:p>
          <a:p>
            <a:pPr marL="285750" indent="-285750">
              <a:buFont typeface="Arial" panose="020B0604020202020204" pitchFamily="34" charset="0"/>
              <a:buChar char="•"/>
            </a:pPr>
            <a:r>
              <a:rPr lang="en-US" dirty="0">
                <a:solidFill>
                  <a:schemeClr val="tx1"/>
                </a:solidFill>
                <a:latin typeface="+mj-lt"/>
              </a:rPr>
              <a:t>Protocol = [HTTP]</a:t>
            </a:r>
          </a:p>
          <a:p>
            <a:pPr marL="285750" indent="-285750">
              <a:buFont typeface="Arial" panose="020B0604020202020204" pitchFamily="34" charset="0"/>
              <a:buChar char="•"/>
            </a:pPr>
            <a:r>
              <a:rPr lang="en-US" dirty="0">
                <a:solidFill>
                  <a:schemeClr val="tx1"/>
                </a:solidFill>
                <a:latin typeface="+mj-lt"/>
              </a:rPr>
              <a:t>Port = [80]</a:t>
            </a:r>
          </a:p>
          <a:p>
            <a:pPr marL="285750" indent="-285750">
              <a:buFont typeface="Arial" panose="020B0604020202020204" pitchFamily="34" charset="0"/>
              <a:buChar char="•"/>
            </a:pPr>
            <a:r>
              <a:rPr lang="en-US" dirty="0">
                <a:solidFill>
                  <a:schemeClr val="tx1"/>
                </a:solidFill>
                <a:latin typeface="+mj-lt"/>
              </a:rPr>
              <a:t>VPC = [vpc-name]</a:t>
            </a:r>
          </a:p>
        </p:txBody>
      </p:sp>
      <p:grpSp>
        <p:nvGrpSpPr>
          <p:cNvPr id="10" name="Group 9" descr="Amazon ECS deploys each service into its own container across an ECS cluster. The target group tracks the instances and ports of each container that is running for that service.&#10;">
            <a:extLst>
              <a:ext uri="{FF2B5EF4-FFF2-40B4-BE49-F238E27FC236}">
                <a16:creationId xmlns:a16="http://schemas.microsoft.com/office/drawing/2014/main" id="{764D44D6-0E90-4DA6-97C4-B7A9995D135B}"/>
              </a:ext>
            </a:extLst>
          </p:cNvPr>
          <p:cNvGrpSpPr/>
          <p:nvPr/>
        </p:nvGrpSpPr>
        <p:grpSpPr>
          <a:xfrm>
            <a:off x="4951275" y="1427923"/>
            <a:ext cx="6797817" cy="4959361"/>
            <a:chOff x="4951275" y="1427923"/>
            <a:chExt cx="6797817" cy="4959361"/>
          </a:xfrm>
        </p:grpSpPr>
        <p:grpSp>
          <p:nvGrpSpPr>
            <p:cNvPr id="21" name="Group 20">
              <a:extLst>
                <a:ext uri="{FF2B5EF4-FFF2-40B4-BE49-F238E27FC236}">
                  <a16:creationId xmlns:a16="http://schemas.microsoft.com/office/drawing/2014/main" id="{2136A78E-58C6-426F-964C-2717B009D9FA}"/>
                </a:ext>
              </a:extLst>
            </p:cNvPr>
            <p:cNvGrpSpPr/>
            <p:nvPr/>
          </p:nvGrpSpPr>
          <p:grpSpPr>
            <a:xfrm>
              <a:off x="9144314" y="2418598"/>
              <a:ext cx="2289236" cy="1619732"/>
              <a:chOff x="9108341" y="2114408"/>
              <a:chExt cx="2289236" cy="1619732"/>
            </a:xfrm>
          </p:grpSpPr>
          <p:grpSp>
            <p:nvGrpSpPr>
              <p:cNvPr id="64" name="Group 63">
                <a:extLst>
                  <a:ext uri="{FF2B5EF4-FFF2-40B4-BE49-F238E27FC236}">
                    <a16:creationId xmlns:a16="http://schemas.microsoft.com/office/drawing/2014/main" id="{F6697776-292E-B547-ACD5-9F0726294B73}"/>
                  </a:ext>
                </a:extLst>
              </p:cNvPr>
              <p:cNvGrpSpPr/>
              <p:nvPr/>
            </p:nvGrpSpPr>
            <p:grpSpPr>
              <a:xfrm>
                <a:off x="9108341" y="2114408"/>
                <a:ext cx="2289236" cy="1619732"/>
                <a:chOff x="9176988" y="2710755"/>
                <a:chExt cx="2289236" cy="1619732"/>
              </a:xfrm>
            </p:grpSpPr>
            <p:sp>
              <p:nvSpPr>
                <p:cNvPr id="58" name="Rounded Rectangle 57">
                  <a:extLst>
                    <a:ext uri="{FF2B5EF4-FFF2-40B4-BE49-F238E27FC236}">
                      <a16:creationId xmlns:a16="http://schemas.microsoft.com/office/drawing/2014/main" id="{043F3B06-C901-E14F-B008-55AD53FF54C0}"/>
                    </a:ext>
                  </a:extLst>
                </p:cNvPr>
                <p:cNvSpPr/>
                <p:nvPr/>
              </p:nvSpPr>
              <p:spPr>
                <a:xfrm>
                  <a:off x="9177930" y="2710755"/>
                  <a:ext cx="2287352" cy="1619732"/>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cxnSp>
              <p:nvCxnSpPr>
                <p:cNvPr id="60" name="Straight Connector 59">
                  <a:extLst>
                    <a:ext uri="{FF2B5EF4-FFF2-40B4-BE49-F238E27FC236}">
                      <a16:creationId xmlns:a16="http://schemas.microsoft.com/office/drawing/2014/main" id="{7232C07F-C6A9-A548-8525-09BFD32D521F}"/>
                    </a:ext>
                  </a:extLst>
                </p:cNvPr>
                <p:cNvCxnSpPr>
                  <a:cxnSpLocks/>
                  <a:endCxn id="58" idx="2"/>
                </p:cNvCxnSpPr>
                <p:nvPr/>
              </p:nvCxnSpPr>
              <p:spPr>
                <a:xfrm>
                  <a:off x="10321606" y="2710755"/>
                  <a:ext cx="0" cy="16197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AAF7BE4-9AA9-1C43-880E-8037412DF34E}"/>
                    </a:ext>
                  </a:extLst>
                </p:cNvPr>
                <p:cNvCxnSpPr>
                  <a:cxnSpLocks/>
                </p:cNvCxnSpPr>
                <p:nvPr/>
              </p:nvCxnSpPr>
              <p:spPr>
                <a:xfrm flipH="1">
                  <a:off x="9176988" y="3520621"/>
                  <a:ext cx="2289236"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1" name="Picture 70">
                <a:extLst>
                  <a:ext uri="{FF2B5EF4-FFF2-40B4-BE49-F238E27FC236}">
                    <a16:creationId xmlns:a16="http://schemas.microsoft.com/office/drawing/2014/main" id="{FD4FC988-57D7-5B48-B2F8-3B9CC5DB2F0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461741" y="2298515"/>
                <a:ext cx="438760" cy="490319"/>
              </a:xfrm>
              <a:prstGeom prst="rect">
                <a:avLst/>
              </a:prstGeom>
              <a:solidFill>
                <a:schemeClr val="bg1"/>
              </a:solidFill>
            </p:spPr>
          </p:pic>
          <p:pic>
            <p:nvPicPr>
              <p:cNvPr id="73" name="Picture 72">
                <a:extLst>
                  <a:ext uri="{FF2B5EF4-FFF2-40B4-BE49-F238E27FC236}">
                    <a16:creationId xmlns:a16="http://schemas.microsoft.com/office/drawing/2014/main" id="{5A962347-8611-BC4F-8ED6-A53574EC025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533909" y="3045460"/>
                <a:ext cx="567538" cy="567538"/>
              </a:xfrm>
              <a:prstGeom prst="rect">
                <a:avLst/>
              </a:prstGeom>
            </p:spPr>
          </p:pic>
          <p:pic>
            <p:nvPicPr>
              <p:cNvPr id="75" name="Picture 74">
                <a:extLst>
                  <a:ext uri="{FF2B5EF4-FFF2-40B4-BE49-F238E27FC236}">
                    <a16:creationId xmlns:a16="http://schemas.microsoft.com/office/drawing/2014/main" id="{40AA4953-2297-394A-BE03-B4217E9329A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461878" y="3109986"/>
                <a:ext cx="438487" cy="438487"/>
              </a:xfrm>
              <a:prstGeom prst="rect">
                <a:avLst/>
              </a:prstGeom>
            </p:spPr>
          </p:pic>
        </p:grpSp>
        <p:grpSp>
          <p:nvGrpSpPr>
            <p:cNvPr id="20" name="Group 19">
              <a:extLst>
                <a:ext uri="{FF2B5EF4-FFF2-40B4-BE49-F238E27FC236}">
                  <a16:creationId xmlns:a16="http://schemas.microsoft.com/office/drawing/2014/main" id="{B7647C03-57FC-4A77-A27F-FC6E8F3756E2}"/>
                </a:ext>
              </a:extLst>
            </p:cNvPr>
            <p:cNvGrpSpPr/>
            <p:nvPr/>
          </p:nvGrpSpPr>
          <p:grpSpPr>
            <a:xfrm>
              <a:off x="9109283" y="4682519"/>
              <a:ext cx="2287352" cy="1619732"/>
              <a:chOff x="9109284" y="4263419"/>
              <a:chExt cx="2287352" cy="1619732"/>
            </a:xfrm>
          </p:grpSpPr>
          <p:sp>
            <p:nvSpPr>
              <p:cNvPr id="66" name="Rounded Rectangle 65">
                <a:extLst>
                  <a:ext uri="{FF2B5EF4-FFF2-40B4-BE49-F238E27FC236}">
                    <a16:creationId xmlns:a16="http://schemas.microsoft.com/office/drawing/2014/main" id="{F600B7AE-178F-B047-885D-1FC09FC58835}"/>
                  </a:ext>
                </a:extLst>
              </p:cNvPr>
              <p:cNvSpPr/>
              <p:nvPr/>
            </p:nvSpPr>
            <p:spPr>
              <a:xfrm>
                <a:off x="9109284" y="4263419"/>
                <a:ext cx="2287352" cy="1619732"/>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cxnSp>
            <p:nvCxnSpPr>
              <p:cNvPr id="68" name="Straight Connector 67">
                <a:extLst>
                  <a:ext uri="{FF2B5EF4-FFF2-40B4-BE49-F238E27FC236}">
                    <a16:creationId xmlns:a16="http://schemas.microsoft.com/office/drawing/2014/main" id="{14DBE506-5EF8-7F48-8712-6B134FACB750}"/>
                  </a:ext>
                </a:extLst>
              </p:cNvPr>
              <p:cNvCxnSpPr>
                <a:cxnSpLocks/>
                <a:stCxn id="66" idx="0"/>
                <a:endCxn id="66" idx="2"/>
              </p:cNvCxnSpPr>
              <p:nvPr/>
            </p:nvCxnSpPr>
            <p:spPr>
              <a:xfrm>
                <a:off x="10252960" y="4263419"/>
                <a:ext cx="0" cy="16197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5110765-E445-E247-BF25-E227893F5211}"/>
                  </a:ext>
                </a:extLst>
              </p:cNvPr>
              <p:cNvCxnSpPr>
                <a:cxnSpLocks/>
                <a:stCxn id="66" idx="3"/>
                <a:endCxn id="66" idx="1"/>
              </p:cNvCxnSpPr>
              <p:nvPr/>
            </p:nvCxnSpPr>
            <p:spPr>
              <a:xfrm flipH="1">
                <a:off x="9109284" y="5073285"/>
                <a:ext cx="228735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69BC2C-8A16-2F4B-A7BC-226A2E47F7B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503571" y="4436796"/>
                <a:ext cx="438760" cy="490319"/>
              </a:xfrm>
              <a:prstGeom prst="rect">
                <a:avLst/>
              </a:prstGeom>
              <a:solidFill>
                <a:schemeClr val="bg1"/>
              </a:solidFill>
            </p:spPr>
          </p:pic>
          <p:pic>
            <p:nvPicPr>
              <p:cNvPr id="74" name="Picture 73">
                <a:extLst>
                  <a:ext uri="{FF2B5EF4-FFF2-40B4-BE49-F238E27FC236}">
                    <a16:creationId xmlns:a16="http://schemas.microsoft.com/office/drawing/2014/main" id="{332EC5AA-6B79-3744-B51E-2D29A4B3E3A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509740" y="4398186"/>
                <a:ext cx="567538" cy="567538"/>
              </a:xfrm>
              <a:prstGeom prst="rect">
                <a:avLst/>
              </a:prstGeom>
            </p:spPr>
          </p:pic>
          <p:pic>
            <p:nvPicPr>
              <p:cNvPr id="76" name="Picture 75">
                <a:extLst>
                  <a:ext uri="{FF2B5EF4-FFF2-40B4-BE49-F238E27FC236}">
                    <a16:creationId xmlns:a16="http://schemas.microsoft.com/office/drawing/2014/main" id="{41649969-CD01-624F-BED2-82E7A2D1480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574266" y="5258132"/>
                <a:ext cx="438487" cy="438487"/>
              </a:xfrm>
              <a:prstGeom prst="rect">
                <a:avLst/>
              </a:prstGeom>
            </p:spPr>
          </p:pic>
        </p:grpSp>
        <p:sp>
          <p:nvSpPr>
            <p:cNvPr id="63" name="Rectangle 62">
              <a:extLst>
                <a:ext uri="{FF2B5EF4-FFF2-40B4-BE49-F238E27FC236}">
                  <a16:creationId xmlns:a16="http://schemas.microsoft.com/office/drawing/2014/main" id="{50AF9934-2D3B-4CCA-8486-44154CAC5505}"/>
                </a:ext>
              </a:extLst>
            </p:cNvPr>
            <p:cNvSpPr/>
            <p:nvPr/>
          </p:nvSpPr>
          <p:spPr>
            <a:xfrm>
              <a:off x="4951275" y="1888436"/>
              <a:ext cx="6797817" cy="44988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panose="020B0603020204020204"/>
                </a:rPr>
                <a:t>Cluster</a:t>
              </a:r>
              <a:endParaRPr kumimoji="0" lang="en-US" sz="1200" b="0" i="0" u="none" strike="noStrike" kern="0" cap="none" spc="0" normalizeH="0" baseline="0" noProof="0" dirty="0">
                <a:ln>
                  <a:noFill/>
                </a:ln>
                <a:solidFill>
                  <a:srgbClr val="5A6B86"/>
                </a:solidFill>
                <a:effectLst/>
                <a:uLnTx/>
                <a:uFillTx/>
                <a:latin typeface="Amazon Ember" panose="020B0603020204020204"/>
              </a:endParaRPr>
            </a:p>
          </p:txBody>
        </p:sp>
        <p:sp>
          <p:nvSpPr>
            <p:cNvPr id="107" name="TextBox 106">
              <a:extLst>
                <a:ext uri="{FF2B5EF4-FFF2-40B4-BE49-F238E27FC236}">
                  <a16:creationId xmlns:a16="http://schemas.microsoft.com/office/drawing/2014/main" id="{267E23FC-2B09-A147-AF9A-75EFCA2171AF}"/>
                </a:ext>
              </a:extLst>
            </p:cNvPr>
            <p:cNvSpPr txBox="1"/>
            <p:nvPr/>
          </p:nvSpPr>
          <p:spPr>
            <a:xfrm>
              <a:off x="6214643" y="1531180"/>
              <a:ext cx="1286332" cy="707886"/>
            </a:xfrm>
            <a:prstGeom prst="rect">
              <a:avLst/>
            </a:prstGeom>
            <a:solidFill>
              <a:schemeClr val="bg1"/>
            </a:solidFill>
          </p:spPr>
          <p:txBody>
            <a:bodyPr wrap="square" rtlCol="0">
              <a:spAutoFit/>
            </a:bodyPr>
            <a:lstStyle/>
            <a:p>
              <a:pPr algn="ctr"/>
              <a:r>
                <a:rPr lang="en-US" sz="2000" dirty="0">
                  <a:latin typeface="Amazon Ember" panose="020B0603020204020204"/>
                  <a:ea typeface="Amazon Ember" panose="020B0603020204020204" pitchFamily="34" charset="0"/>
                  <a:cs typeface="Amazon Ember" panose="020B0603020204020204" pitchFamily="34" charset="0"/>
                </a:rPr>
                <a:t>Amazon ECS</a:t>
              </a:r>
            </a:p>
          </p:txBody>
        </p:sp>
        <p:pic>
          <p:nvPicPr>
            <p:cNvPr id="59" name="Graphic 58">
              <a:extLst>
                <a:ext uri="{FF2B5EF4-FFF2-40B4-BE49-F238E27FC236}">
                  <a16:creationId xmlns:a16="http://schemas.microsoft.com/office/drawing/2014/main" id="{C89D3610-9423-42E2-A343-6609D5F8133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69634" y="1427923"/>
              <a:ext cx="914400" cy="914400"/>
            </a:xfrm>
            <a:prstGeom prst="rect">
              <a:avLst/>
            </a:prstGeom>
          </p:spPr>
        </p:pic>
        <p:sp>
          <p:nvSpPr>
            <p:cNvPr id="126" name="TextBox 125">
              <a:extLst>
                <a:ext uri="{FF2B5EF4-FFF2-40B4-BE49-F238E27FC236}">
                  <a16:creationId xmlns:a16="http://schemas.microsoft.com/office/drawing/2014/main" id="{C8A6F4D3-58E0-495B-A980-89131E17B221}"/>
                </a:ext>
              </a:extLst>
            </p:cNvPr>
            <p:cNvSpPr txBox="1"/>
            <p:nvPr/>
          </p:nvSpPr>
          <p:spPr>
            <a:xfrm>
              <a:off x="5946782" y="5361135"/>
              <a:ext cx="1457130" cy="369332"/>
            </a:xfrm>
            <a:prstGeom prst="rect">
              <a:avLst/>
            </a:prstGeom>
            <a:noFill/>
          </p:spPr>
          <p:txBody>
            <a:bodyPr wrap="none" rtlCol="0">
              <a:spAutoFit/>
            </a:bodyPr>
            <a:lstStyle/>
            <a:p>
              <a:r>
                <a:rPr lang="en-US" dirty="0">
                  <a:latin typeface="Amazon Ember" panose="020B0603020204020204"/>
                  <a:ea typeface="Amazon Ember" panose="020B0603020204020204" pitchFamily="34" charset="0"/>
                  <a:cs typeface="Amazon Ember" panose="020B0603020204020204" pitchFamily="34" charset="0"/>
                </a:rPr>
                <a:t>Target groups</a:t>
              </a:r>
            </a:p>
          </p:txBody>
        </p:sp>
        <p:grpSp>
          <p:nvGrpSpPr>
            <p:cNvPr id="6" name="Group 5">
              <a:extLst>
                <a:ext uri="{FF2B5EF4-FFF2-40B4-BE49-F238E27FC236}">
                  <a16:creationId xmlns:a16="http://schemas.microsoft.com/office/drawing/2014/main" id="{50C10277-DBA2-449C-A817-730081DEFD73}"/>
                </a:ext>
              </a:extLst>
            </p:cNvPr>
            <p:cNvGrpSpPr/>
            <p:nvPr/>
          </p:nvGrpSpPr>
          <p:grpSpPr>
            <a:xfrm>
              <a:off x="5726834" y="2856178"/>
              <a:ext cx="2096118" cy="561473"/>
              <a:chOff x="5726834" y="2856178"/>
              <a:chExt cx="2096118" cy="561473"/>
            </a:xfrm>
          </p:grpSpPr>
          <p:sp>
            <p:nvSpPr>
              <p:cNvPr id="24" name="Rounded Rectangle 23">
                <a:extLst>
                  <a:ext uri="{FF2B5EF4-FFF2-40B4-BE49-F238E27FC236}">
                    <a16:creationId xmlns:a16="http://schemas.microsoft.com/office/drawing/2014/main" id="{9AC420C4-111F-824B-BDB0-ABA5262CBF69}"/>
                  </a:ext>
                </a:extLst>
              </p:cNvPr>
              <p:cNvSpPr/>
              <p:nvPr/>
            </p:nvSpPr>
            <p:spPr>
              <a:xfrm>
                <a:off x="5726834" y="2856178"/>
                <a:ext cx="2096118" cy="56147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35" name="Group 34">
                <a:extLst>
                  <a:ext uri="{FF2B5EF4-FFF2-40B4-BE49-F238E27FC236}">
                    <a16:creationId xmlns:a16="http://schemas.microsoft.com/office/drawing/2014/main" id="{687537D3-D347-4746-A575-CDA2DCA4BF76}"/>
                  </a:ext>
                </a:extLst>
              </p:cNvPr>
              <p:cNvGrpSpPr/>
              <p:nvPr/>
            </p:nvGrpSpPr>
            <p:grpSpPr>
              <a:xfrm>
                <a:off x="5786592" y="2878604"/>
                <a:ext cx="599363" cy="516621"/>
                <a:chOff x="419099" y="2648270"/>
                <a:chExt cx="1117841" cy="963523"/>
              </a:xfrm>
            </p:grpSpPr>
            <p:sp>
              <p:nvSpPr>
                <p:cNvPr id="5" name="Oval 4">
                  <a:extLst>
                    <a:ext uri="{FF2B5EF4-FFF2-40B4-BE49-F238E27FC236}">
                      <a16:creationId xmlns:a16="http://schemas.microsoft.com/office/drawing/2014/main" id="{73A6F79D-C2A7-4D32-AA40-2E50C8E0FFD2}"/>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65" name="Oval 64">
                  <a:extLst>
                    <a:ext uri="{FF2B5EF4-FFF2-40B4-BE49-F238E27FC236}">
                      <a16:creationId xmlns:a16="http://schemas.microsoft.com/office/drawing/2014/main" id="{AADAA4D4-5839-4722-B5B9-C5B97B9F5539}"/>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77" name="Oval 76">
                  <a:extLst>
                    <a:ext uri="{FF2B5EF4-FFF2-40B4-BE49-F238E27FC236}">
                      <a16:creationId xmlns:a16="http://schemas.microsoft.com/office/drawing/2014/main" id="{397EF89B-A110-4C63-A752-D1FCE19A5920}"/>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cxnSp>
              <p:nvCxnSpPr>
                <p:cNvPr id="18" name="Straight Connector 17">
                  <a:extLst>
                    <a:ext uri="{FF2B5EF4-FFF2-40B4-BE49-F238E27FC236}">
                      <a16:creationId xmlns:a16="http://schemas.microsoft.com/office/drawing/2014/main" id="{4CDE73D9-B4C3-4439-8F0D-C89A5E36CCC8}"/>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4891616-E03C-4C3F-BA7E-73E87C66CC14}"/>
                    </a:ext>
                  </a:extLst>
                </p:cNvPr>
                <p:cNvGrpSpPr/>
                <p:nvPr/>
              </p:nvGrpSpPr>
              <p:grpSpPr>
                <a:xfrm>
                  <a:off x="1250010" y="2648270"/>
                  <a:ext cx="153729" cy="269856"/>
                  <a:chOff x="1242059" y="2560807"/>
                  <a:chExt cx="153729" cy="269856"/>
                </a:xfrm>
              </p:grpSpPr>
              <p:cxnSp>
                <p:nvCxnSpPr>
                  <p:cNvPr id="23" name="Straight Connector 22">
                    <a:extLst>
                      <a:ext uri="{FF2B5EF4-FFF2-40B4-BE49-F238E27FC236}">
                        <a16:creationId xmlns:a16="http://schemas.microsoft.com/office/drawing/2014/main" id="{8E4B5816-6159-41FF-9EF2-DC72E4844497}"/>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41628C-84B2-4FB3-B98A-4E3F58BD60B1}"/>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5865223-AE8B-457A-9C89-56782FB8BAA4}"/>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74C5B86A-32E2-42BD-9821-3DD0120137DD}"/>
                    </a:ext>
                  </a:extLst>
                </p:cNvPr>
                <p:cNvGrpSpPr/>
                <p:nvPr/>
              </p:nvGrpSpPr>
              <p:grpSpPr>
                <a:xfrm rot="18532282" flipH="1">
                  <a:off x="1325147" y="2801208"/>
                  <a:ext cx="153729" cy="269856"/>
                  <a:chOff x="1242059" y="2560807"/>
                  <a:chExt cx="153729" cy="269856"/>
                </a:xfrm>
              </p:grpSpPr>
              <p:cxnSp>
                <p:nvCxnSpPr>
                  <p:cNvPr id="82" name="Straight Connector 81">
                    <a:extLst>
                      <a:ext uri="{FF2B5EF4-FFF2-40B4-BE49-F238E27FC236}">
                        <a16:creationId xmlns:a16="http://schemas.microsoft.com/office/drawing/2014/main" id="{E9B0F501-BFD7-405B-B83C-D70970EA8D07}"/>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90D7EAA-9056-4F78-9F73-1A081E29DC46}"/>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6948CBD-3A9C-4324-B9FC-DC0540A2DCB7}"/>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E4D4A726-A3DE-48DB-A093-D8CBF2EFD115}"/>
                  </a:ext>
                </a:extLst>
              </p:cNvPr>
              <p:cNvSpPr txBox="1"/>
              <p:nvPr/>
            </p:nvSpPr>
            <p:spPr>
              <a:xfrm>
                <a:off x="6518160" y="2967637"/>
                <a:ext cx="647613"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Users</a:t>
                </a:r>
              </a:p>
            </p:txBody>
          </p:sp>
          <p:pic>
            <p:nvPicPr>
              <p:cNvPr id="85" name="Picture 84">
                <a:extLst>
                  <a:ext uri="{FF2B5EF4-FFF2-40B4-BE49-F238E27FC236}">
                    <a16:creationId xmlns:a16="http://schemas.microsoft.com/office/drawing/2014/main" id="{4D883CC8-E14A-4997-BB19-71802FE0640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97979" y="2891755"/>
                <a:ext cx="438760" cy="490319"/>
              </a:xfrm>
              <a:prstGeom prst="rect">
                <a:avLst/>
              </a:prstGeom>
              <a:solidFill>
                <a:schemeClr val="bg1"/>
              </a:solidFill>
            </p:spPr>
          </p:pic>
        </p:grpSp>
        <p:grpSp>
          <p:nvGrpSpPr>
            <p:cNvPr id="7" name="Group 6">
              <a:extLst>
                <a:ext uri="{FF2B5EF4-FFF2-40B4-BE49-F238E27FC236}">
                  <a16:creationId xmlns:a16="http://schemas.microsoft.com/office/drawing/2014/main" id="{4EA35623-FF1B-49B5-B859-AC9CA14A7CA7}"/>
                </a:ext>
              </a:extLst>
            </p:cNvPr>
            <p:cNvGrpSpPr/>
            <p:nvPr/>
          </p:nvGrpSpPr>
          <p:grpSpPr>
            <a:xfrm>
              <a:off x="5726834" y="3705201"/>
              <a:ext cx="2096118" cy="567538"/>
              <a:chOff x="5726834" y="3690955"/>
              <a:chExt cx="2096118" cy="567538"/>
            </a:xfrm>
          </p:grpSpPr>
          <p:sp>
            <p:nvSpPr>
              <p:cNvPr id="44" name="Rounded Rectangle 43">
                <a:extLst>
                  <a:ext uri="{FF2B5EF4-FFF2-40B4-BE49-F238E27FC236}">
                    <a16:creationId xmlns:a16="http://schemas.microsoft.com/office/drawing/2014/main" id="{69FFDB32-4895-7746-8376-4DFF6DF627A4}"/>
                  </a:ext>
                </a:extLst>
              </p:cNvPr>
              <p:cNvSpPr/>
              <p:nvPr/>
            </p:nvSpPr>
            <p:spPr>
              <a:xfrm>
                <a:off x="5726834" y="3693988"/>
                <a:ext cx="2096118" cy="56147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87" name="Group 86">
                <a:extLst>
                  <a:ext uri="{FF2B5EF4-FFF2-40B4-BE49-F238E27FC236}">
                    <a16:creationId xmlns:a16="http://schemas.microsoft.com/office/drawing/2014/main" id="{894E024F-519C-4E1E-8C6A-484A3BB8BDC1}"/>
                  </a:ext>
                </a:extLst>
              </p:cNvPr>
              <p:cNvGrpSpPr/>
              <p:nvPr/>
            </p:nvGrpSpPr>
            <p:grpSpPr>
              <a:xfrm>
                <a:off x="5786592" y="3716414"/>
                <a:ext cx="599363" cy="516621"/>
                <a:chOff x="419099" y="2648270"/>
                <a:chExt cx="1117841" cy="963523"/>
              </a:xfrm>
            </p:grpSpPr>
            <p:sp>
              <p:nvSpPr>
                <p:cNvPr id="88" name="Oval 87">
                  <a:extLst>
                    <a:ext uri="{FF2B5EF4-FFF2-40B4-BE49-F238E27FC236}">
                      <a16:creationId xmlns:a16="http://schemas.microsoft.com/office/drawing/2014/main" id="{2DA4CF9F-A376-4D45-91A6-59EB7EB220C9}"/>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89" name="Oval 88">
                  <a:extLst>
                    <a:ext uri="{FF2B5EF4-FFF2-40B4-BE49-F238E27FC236}">
                      <a16:creationId xmlns:a16="http://schemas.microsoft.com/office/drawing/2014/main" id="{006ED79F-71D1-4A1F-AFEF-78FB3D8792C1}"/>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90" name="Oval 89">
                  <a:extLst>
                    <a:ext uri="{FF2B5EF4-FFF2-40B4-BE49-F238E27FC236}">
                      <a16:creationId xmlns:a16="http://schemas.microsoft.com/office/drawing/2014/main" id="{36A1B938-0663-4A55-9E19-6001090DD75E}"/>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cxnSp>
              <p:nvCxnSpPr>
                <p:cNvPr id="91" name="Straight Connector 90">
                  <a:extLst>
                    <a:ext uri="{FF2B5EF4-FFF2-40B4-BE49-F238E27FC236}">
                      <a16:creationId xmlns:a16="http://schemas.microsoft.com/office/drawing/2014/main" id="{F93B6446-8DDB-4E9C-A831-54E7ACBFFB41}"/>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B9E553B-3999-4D4E-B989-38048B5E7E67}"/>
                    </a:ext>
                  </a:extLst>
                </p:cNvPr>
                <p:cNvGrpSpPr/>
                <p:nvPr/>
              </p:nvGrpSpPr>
              <p:grpSpPr>
                <a:xfrm>
                  <a:off x="1250010" y="2648270"/>
                  <a:ext cx="153729" cy="269856"/>
                  <a:chOff x="1242059" y="2560807"/>
                  <a:chExt cx="153729" cy="269856"/>
                </a:xfrm>
              </p:grpSpPr>
              <p:cxnSp>
                <p:nvCxnSpPr>
                  <p:cNvPr id="101" name="Straight Connector 100">
                    <a:extLst>
                      <a:ext uri="{FF2B5EF4-FFF2-40B4-BE49-F238E27FC236}">
                        <a16:creationId xmlns:a16="http://schemas.microsoft.com/office/drawing/2014/main" id="{6A2174B8-8224-4F83-A385-3CE6FA8249B9}"/>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F71A6A0-61BB-42A3-9F47-D25EB0798C70}"/>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D45853E-447D-4FD9-A95E-866D93E56932}"/>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63379B8B-DD3D-44E6-BDDA-A647F536F26C}"/>
                    </a:ext>
                  </a:extLst>
                </p:cNvPr>
                <p:cNvGrpSpPr/>
                <p:nvPr/>
              </p:nvGrpSpPr>
              <p:grpSpPr>
                <a:xfrm rot="18532282" flipH="1">
                  <a:off x="1325147" y="2801208"/>
                  <a:ext cx="153729" cy="269856"/>
                  <a:chOff x="1242059" y="2560807"/>
                  <a:chExt cx="153729" cy="269856"/>
                </a:xfrm>
              </p:grpSpPr>
              <p:cxnSp>
                <p:nvCxnSpPr>
                  <p:cNvPr id="95" name="Straight Connector 94">
                    <a:extLst>
                      <a:ext uri="{FF2B5EF4-FFF2-40B4-BE49-F238E27FC236}">
                        <a16:creationId xmlns:a16="http://schemas.microsoft.com/office/drawing/2014/main" id="{B5A7A993-7520-4B0B-A9F7-0B0EF1F7CAB4}"/>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81E121C-1010-41B2-B4DC-AC14980A7A33}"/>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816190-A508-4CA6-B725-B8266EDACA0D}"/>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24" name="TextBox 123">
                <a:extLst>
                  <a:ext uri="{FF2B5EF4-FFF2-40B4-BE49-F238E27FC236}">
                    <a16:creationId xmlns:a16="http://schemas.microsoft.com/office/drawing/2014/main" id="{8D3979CC-CFD1-4B21-A7F1-E5CCC526F846}"/>
                  </a:ext>
                </a:extLst>
              </p:cNvPr>
              <p:cNvSpPr txBox="1"/>
              <p:nvPr/>
            </p:nvSpPr>
            <p:spPr>
              <a:xfrm>
                <a:off x="6459945" y="3805447"/>
                <a:ext cx="695447"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Topics</a:t>
                </a:r>
              </a:p>
            </p:txBody>
          </p:sp>
          <p:pic>
            <p:nvPicPr>
              <p:cNvPr id="86" name="Picture 85">
                <a:extLst>
                  <a:ext uri="{FF2B5EF4-FFF2-40B4-BE49-F238E27FC236}">
                    <a16:creationId xmlns:a16="http://schemas.microsoft.com/office/drawing/2014/main" id="{4DB7FBC6-B17E-43E7-97FD-82C2B29C3D7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229384" y="3690955"/>
                <a:ext cx="567538" cy="567538"/>
              </a:xfrm>
              <a:prstGeom prst="rect">
                <a:avLst/>
              </a:prstGeom>
            </p:spPr>
          </p:pic>
        </p:grpSp>
        <p:grpSp>
          <p:nvGrpSpPr>
            <p:cNvPr id="8" name="Group 7">
              <a:extLst>
                <a:ext uri="{FF2B5EF4-FFF2-40B4-BE49-F238E27FC236}">
                  <a16:creationId xmlns:a16="http://schemas.microsoft.com/office/drawing/2014/main" id="{66B21911-2AC5-4B26-80CF-EE3DF4E0187D}"/>
                </a:ext>
              </a:extLst>
            </p:cNvPr>
            <p:cNvGrpSpPr/>
            <p:nvPr/>
          </p:nvGrpSpPr>
          <p:grpSpPr>
            <a:xfrm>
              <a:off x="5726834" y="4560289"/>
              <a:ext cx="2096118" cy="561473"/>
              <a:chOff x="5726834" y="4560289"/>
              <a:chExt cx="2096118" cy="561473"/>
            </a:xfrm>
          </p:grpSpPr>
          <p:sp>
            <p:nvSpPr>
              <p:cNvPr id="48" name="Rounded Rectangle 47">
                <a:extLst>
                  <a:ext uri="{FF2B5EF4-FFF2-40B4-BE49-F238E27FC236}">
                    <a16:creationId xmlns:a16="http://schemas.microsoft.com/office/drawing/2014/main" id="{2BC84646-9381-344E-8E40-ACA6E79B70C9}"/>
                  </a:ext>
                </a:extLst>
              </p:cNvPr>
              <p:cNvSpPr/>
              <p:nvPr/>
            </p:nvSpPr>
            <p:spPr>
              <a:xfrm>
                <a:off x="5726834" y="4560289"/>
                <a:ext cx="2096118" cy="56147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106" name="Group 105">
                <a:extLst>
                  <a:ext uri="{FF2B5EF4-FFF2-40B4-BE49-F238E27FC236}">
                    <a16:creationId xmlns:a16="http://schemas.microsoft.com/office/drawing/2014/main" id="{F2C2BF09-6ECA-4433-ACFD-6187ABE87FDE}"/>
                  </a:ext>
                </a:extLst>
              </p:cNvPr>
              <p:cNvGrpSpPr/>
              <p:nvPr/>
            </p:nvGrpSpPr>
            <p:grpSpPr>
              <a:xfrm>
                <a:off x="5786592" y="4582715"/>
                <a:ext cx="599363" cy="516621"/>
                <a:chOff x="419099" y="2648270"/>
                <a:chExt cx="1117841" cy="963523"/>
              </a:xfrm>
            </p:grpSpPr>
            <p:sp>
              <p:nvSpPr>
                <p:cNvPr id="109" name="Oval 108">
                  <a:extLst>
                    <a:ext uri="{FF2B5EF4-FFF2-40B4-BE49-F238E27FC236}">
                      <a16:creationId xmlns:a16="http://schemas.microsoft.com/office/drawing/2014/main" id="{2996BF87-8675-42BB-A6DE-32FBF790D668}"/>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10" name="Oval 109">
                  <a:extLst>
                    <a:ext uri="{FF2B5EF4-FFF2-40B4-BE49-F238E27FC236}">
                      <a16:creationId xmlns:a16="http://schemas.microsoft.com/office/drawing/2014/main" id="{66A6E6AD-F7FD-462C-8BD7-E44CD9F1371C}"/>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13" name="Oval 112">
                  <a:extLst>
                    <a:ext uri="{FF2B5EF4-FFF2-40B4-BE49-F238E27FC236}">
                      <a16:creationId xmlns:a16="http://schemas.microsoft.com/office/drawing/2014/main" id="{70FB2375-3F06-4791-9E45-E557FFA2685D}"/>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cxnSp>
              <p:nvCxnSpPr>
                <p:cNvPr id="114" name="Straight Connector 113">
                  <a:extLst>
                    <a:ext uri="{FF2B5EF4-FFF2-40B4-BE49-F238E27FC236}">
                      <a16:creationId xmlns:a16="http://schemas.microsoft.com/office/drawing/2014/main" id="{9BB3CF9C-0806-4CC5-9194-A0CD1B1556F4}"/>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E30F4D9D-1074-42F5-9D0C-F5C63E070409}"/>
                    </a:ext>
                  </a:extLst>
                </p:cNvPr>
                <p:cNvGrpSpPr/>
                <p:nvPr/>
              </p:nvGrpSpPr>
              <p:grpSpPr>
                <a:xfrm>
                  <a:off x="1250010" y="2648270"/>
                  <a:ext cx="153729" cy="269856"/>
                  <a:chOff x="1242059" y="2560807"/>
                  <a:chExt cx="153729" cy="269856"/>
                </a:xfrm>
              </p:grpSpPr>
              <p:cxnSp>
                <p:nvCxnSpPr>
                  <p:cNvPr id="121" name="Straight Connector 120">
                    <a:extLst>
                      <a:ext uri="{FF2B5EF4-FFF2-40B4-BE49-F238E27FC236}">
                        <a16:creationId xmlns:a16="http://schemas.microsoft.com/office/drawing/2014/main" id="{49297F01-957D-4546-B86F-ED84DA2B353D}"/>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E9BC9A6-C8CB-4E30-909C-3472D967AFE9}"/>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9611A1B-320B-4A2A-9AB7-34F5594F00B8}"/>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427099DE-2EF0-4038-A687-E733DCC98468}"/>
                    </a:ext>
                  </a:extLst>
                </p:cNvPr>
                <p:cNvGrpSpPr/>
                <p:nvPr/>
              </p:nvGrpSpPr>
              <p:grpSpPr>
                <a:xfrm rot="18532282" flipH="1">
                  <a:off x="1325147" y="2801208"/>
                  <a:ext cx="153729" cy="269856"/>
                  <a:chOff x="1242059" y="2560807"/>
                  <a:chExt cx="153729" cy="269856"/>
                </a:xfrm>
              </p:grpSpPr>
              <p:cxnSp>
                <p:nvCxnSpPr>
                  <p:cNvPr id="118" name="Straight Connector 117">
                    <a:extLst>
                      <a:ext uri="{FF2B5EF4-FFF2-40B4-BE49-F238E27FC236}">
                        <a16:creationId xmlns:a16="http://schemas.microsoft.com/office/drawing/2014/main" id="{E8742FE8-32EC-464C-BB87-7769FEA1DF09}"/>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2CC79CB-C3C8-4B37-9CD8-CF7E5FA1A7E0}"/>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9A30911-B97C-4168-8B81-DCAABEEEB943}"/>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25" name="TextBox 124">
                <a:extLst>
                  <a:ext uri="{FF2B5EF4-FFF2-40B4-BE49-F238E27FC236}">
                    <a16:creationId xmlns:a16="http://schemas.microsoft.com/office/drawing/2014/main" id="{1C413203-C54D-4B23-B85C-3E9E74ACCE40}"/>
                  </a:ext>
                </a:extLst>
              </p:cNvPr>
              <p:cNvSpPr txBox="1"/>
              <p:nvPr/>
            </p:nvSpPr>
            <p:spPr>
              <a:xfrm>
                <a:off x="6364552" y="4671748"/>
                <a:ext cx="997260"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Messages</a:t>
                </a:r>
              </a:p>
            </p:txBody>
          </p:sp>
          <p:pic>
            <p:nvPicPr>
              <p:cNvPr id="94" name="Picture 93">
                <a:extLst>
                  <a:ext uri="{FF2B5EF4-FFF2-40B4-BE49-F238E27FC236}">
                    <a16:creationId xmlns:a16="http://schemas.microsoft.com/office/drawing/2014/main" id="{5BC8A088-942D-4C2F-BCD8-4E59D14B0B7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340410" y="4621782"/>
                <a:ext cx="438487" cy="438487"/>
              </a:xfrm>
              <a:prstGeom prst="rect">
                <a:avLst/>
              </a:prstGeom>
            </p:spPr>
          </p:pic>
        </p:grpSp>
        <p:pic>
          <p:nvPicPr>
            <p:cNvPr id="96" name="Graphic 95">
              <a:extLst>
                <a:ext uri="{FF2B5EF4-FFF2-40B4-BE49-F238E27FC236}">
                  <a16:creationId xmlns:a16="http://schemas.microsoft.com/office/drawing/2014/main" id="{F78FAFA8-A9A3-4703-90CB-5B8389DC5EF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21783" y="1935773"/>
              <a:ext cx="469900" cy="469900"/>
            </a:xfrm>
            <a:prstGeom prst="rect">
              <a:avLst/>
            </a:prstGeom>
          </p:spPr>
        </p:pic>
        <p:pic>
          <p:nvPicPr>
            <p:cNvPr id="98" name="Graphic 97">
              <a:extLst>
                <a:ext uri="{FF2B5EF4-FFF2-40B4-BE49-F238E27FC236}">
                  <a16:creationId xmlns:a16="http://schemas.microsoft.com/office/drawing/2014/main" id="{A61BFF71-FCA2-464C-91EC-8618BC55235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21783" y="4197542"/>
              <a:ext cx="469900" cy="469900"/>
            </a:xfrm>
            <a:prstGeom prst="rect">
              <a:avLst/>
            </a:prstGeom>
          </p:spPr>
        </p:pic>
        <p:sp>
          <p:nvSpPr>
            <p:cNvPr id="104" name="TextBox 103">
              <a:extLst>
                <a:ext uri="{FF2B5EF4-FFF2-40B4-BE49-F238E27FC236}">
                  <a16:creationId xmlns:a16="http://schemas.microsoft.com/office/drawing/2014/main" id="{280A534A-6D33-4197-A802-7D1652FD63E3}"/>
                </a:ext>
              </a:extLst>
            </p:cNvPr>
            <p:cNvSpPr txBox="1"/>
            <p:nvPr/>
          </p:nvSpPr>
          <p:spPr>
            <a:xfrm>
              <a:off x="9731414" y="1878336"/>
              <a:ext cx="1698670" cy="584775"/>
            </a:xfrm>
            <a:prstGeom prst="rect">
              <a:avLst/>
            </a:prstGeom>
            <a:noFill/>
          </p:spPr>
          <p:txBody>
            <a:bodyPr wrap="none" rtlCol="0">
              <a:spAutoFit/>
            </a:bodyPr>
            <a:lstStyle/>
            <a:p>
              <a:r>
                <a:rPr lang="en-US" sz="1600" dirty="0">
                  <a:latin typeface="Amazon Ember" panose="020B0603020204020204"/>
                  <a:ea typeface="Amazon Ember Light" panose="020B0403020204020204" pitchFamily="34" charset="0"/>
                  <a:cs typeface="Amazon Ember Light" panose="020B0403020204020204" pitchFamily="34" charset="0"/>
                </a:rPr>
                <a:t>EC2 instance with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service containers</a:t>
              </a:r>
            </a:p>
          </p:txBody>
        </p:sp>
        <p:sp>
          <p:nvSpPr>
            <p:cNvPr id="108" name="TextBox 107">
              <a:extLst>
                <a:ext uri="{FF2B5EF4-FFF2-40B4-BE49-F238E27FC236}">
                  <a16:creationId xmlns:a16="http://schemas.microsoft.com/office/drawing/2014/main" id="{8B7266D1-4EAC-4A96-A561-64F97AA8EBF0}"/>
                </a:ext>
              </a:extLst>
            </p:cNvPr>
            <p:cNvSpPr txBox="1"/>
            <p:nvPr/>
          </p:nvSpPr>
          <p:spPr>
            <a:xfrm>
              <a:off x="9731414" y="4140105"/>
              <a:ext cx="1698670" cy="584775"/>
            </a:xfrm>
            <a:prstGeom prst="rect">
              <a:avLst/>
            </a:prstGeom>
            <a:noFill/>
          </p:spPr>
          <p:txBody>
            <a:bodyPr wrap="none" rtlCol="0">
              <a:spAutoFit/>
            </a:bodyPr>
            <a:lstStyle/>
            <a:p>
              <a:r>
                <a:rPr lang="en-US" sz="1600" dirty="0">
                  <a:latin typeface="Amazon Ember" panose="020B0603020204020204"/>
                  <a:ea typeface="Amazon Ember Light" panose="020B0403020204020204" pitchFamily="34" charset="0"/>
                  <a:cs typeface="Amazon Ember Light" panose="020B0403020204020204" pitchFamily="34" charset="0"/>
                </a:rPr>
                <a:t>EC2 instance with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service containers</a:t>
              </a:r>
            </a:p>
          </p:txBody>
        </p:sp>
      </p:grpSp>
      <p:sp>
        <p:nvSpPr>
          <p:cNvPr id="4" name="Footer Placeholder 3">
            <a:extLst>
              <a:ext uri="{FF2B5EF4-FFF2-40B4-BE49-F238E27FC236}">
                <a16:creationId xmlns:a16="http://schemas.microsoft.com/office/drawing/2014/main" id="{9F7D32BB-342C-4E40-96AC-DFE2951A4B5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9" name="Slide Number Placeholder 8">
            <a:extLst>
              <a:ext uri="{FF2B5EF4-FFF2-40B4-BE49-F238E27FC236}">
                <a16:creationId xmlns:a16="http://schemas.microsoft.com/office/drawing/2014/main" id="{23D7CA2C-59F3-4CF8-AB77-0C4F1089FD7F}"/>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3259309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7D7B-8AA8-E543-AB9F-6756127B5657}"/>
              </a:ext>
            </a:extLst>
          </p:cNvPr>
          <p:cNvSpPr>
            <a:spLocks noGrp="1"/>
          </p:cNvSpPr>
          <p:nvPr>
            <p:ph type="title"/>
          </p:nvPr>
        </p:nvSpPr>
        <p:spPr/>
        <p:txBody>
          <a:bodyPr>
            <a:normAutofit fontScale="90000"/>
          </a:bodyPr>
          <a:lstStyle/>
          <a:p>
            <a:r>
              <a:rPr lang="en-US" dirty="0"/>
              <a:t>Decomposing monoliths – Step 3: Connect load balancer to services</a:t>
            </a:r>
          </a:p>
        </p:txBody>
      </p:sp>
      <p:grpSp>
        <p:nvGrpSpPr>
          <p:cNvPr id="5" name="Group 4" descr="Configure listener rules to route application load balancer connection requests to the services.">
            <a:extLst>
              <a:ext uri="{FF2B5EF4-FFF2-40B4-BE49-F238E27FC236}">
                <a16:creationId xmlns:a16="http://schemas.microsoft.com/office/drawing/2014/main" id="{F421DCB8-A8C5-41C0-B5C0-9CF8D81581ED}"/>
              </a:ext>
            </a:extLst>
          </p:cNvPr>
          <p:cNvGrpSpPr/>
          <p:nvPr/>
        </p:nvGrpSpPr>
        <p:grpSpPr>
          <a:xfrm>
            <a:off x="130708" y="1393440"/>
            <a:ext cx="11642192" cy="4908811"/>
            <a:chOff x="130708" y="1393440"/>
            <a:chExt cx="11642192" cy="4908811"/>
          </a:xfrm>
        </p:grpSpPr>
        <p:sp>
          <p:nvSpPr>
            <p:cNvPr id="15" name="TextBox 14">
              <a:extLst>
                <a:ext uri="{FF2B5EF4-FFF2-40B4-BE49-F238E27FC236}">
                  <a16:creationId xmlns:a16="http://schemas.microsoft.com/office/drawing/2014/main" id="{D810F3F1-96B9-4176-85F9-2F1ADBA112F3}"/>
                </a:ext>
              </a:extLst>
            </p:cNvPr>
            <p:cNvSpPr txBox="1"/>
            <p:nvPr/>
          </p:nvSpPr>
          <p:spPr>
            <a:xfrm>
              <a:off x="130708" y="4563508"/>
              <a:ext cx="1582484" cy="1569660"/>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Application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Load Balancer</a:t>
              </a:r>
            </a:p>
            <a:p>
              <a:pPr algn="ctr"/>
              <a:endParaRPr lang="en-US" sz="1600" dirty="0">
                <a:latin typeface="Amazon Ember" panose="020B0603020204020204"/>
                <a:ea typeface="Amazon Ember Light" panose="020B0403020204020204" pitchFamily="34" charset="0"/>
                <a:cs typeface="Amazon Ember Light" panose="020B0403020204020204" pitchFamily="34" charset="0"/>
              </a:endParaRPr>
            </a:p>
            <a:p>
              <a:pPr algn="ctr"/>
              <a:r>
                <a:rPr lang="en-US" sz="1600" dirty="0">
                  <a:latin typeface="Amazon Ember" panose="020B0603020204020204"/>
                  <a:ea typeface="Amazon Ember Light" panose="020B0403020204020204" pitchFamily="34" charset="0"/>
                  <a:cs typeface="Amazon Ember Light" panose="020B0403020204020204" pitchFamily="34" charset="0"/>
                </a:rPr>
                <a:t>Listener:</a:t>
              </a:r>
            </a:p>
            <a:p>
              <a:pPr algn="ctr"/>
              <a:r>
                <a:rPr lang="en-US" sz="1600" dirty="0">
                  <a:latin typeface="Amazon Ember" panose="020B0603020204020204"/>
                  <a:ea typeface="Amazon Ember Light" panose="020B0403020204020204" pitchFamily="34" charset="0"/>
                  <a:cs typeface="Amazon Ember Light" panose="020B0403020204020204" pitchFamily="34" charset="0"/>
                </a:rPr>
                <a:t>Protocol: HTTP</a:t>
              </a:r>
            </a:p>
            <a:p>
              <a:pPr algn="ctr"/>
              <a:r>
                <a:rPr lang="en-US" sz="1600" dirty="0">
                  <a:latin typeface="Amazon Ember" panose="020B0603020204020204"/>
                  <a:ea typeface="Amazon Ember Light" panose="020B0403020204020204" pitchFamily="34" charset="0"/>
                  <a:cs typeface="Amazon Ember Light" panose="020B0403020204020204" pitchFamily="34" charset="0"/>
                </a:rPr>
                <a:t>Port: 80</a:t>
              </a:r>
            </a:p>
          </p:txBody>
        </p:sp>
        <p:grpSp>
          <p:nvGrpSpPr>
            <p:cNvPr id="3" name="Group 2">
              <a:extLst>
                <a:ext uri="{FF2B5EF4-FFF2-40B4-BE49-F238E27FC236}">
                  <a16:creationId xmlns:a16="http://schemas.microsoft.com/office/drawing/2014/main" id="{E9E84266-F3CC-412A-9EC3-1D78DAAE4472}"/>
                </a:ext>
              </a:extLst>
            </p:cNvPr>
            <p:cNvGrpSpPr/>
            <p:nvPr/>
          </p:nvGrpSpPr>
          <p:grpSpPr>
            <a:xfrm>
              <a:off x="462927" y="1393440"/>
              <a:ext cx="11309973" cy="4908811"/>
              <a:chOff x="462927" y="1393440"/>
              <a:chExt cx="11309973" cy="4908811"/>
            </a:xfrm>
          </p:grpSpPr>
          <p:sp>
            <p:nvSpPr>
              <p:cNvPr id="6" name="TextBox 5">
                <a:extLst>
                  <a:ext uri="{FF2B5EF4-FFF2-40B4-BE49-F238E27FC236}">
                    <a16:creationId xmlns:a16="http://schemas.microsoft.com/office/drawing/2014/main" id="{CF7E1461-6D80-E94A-9512-4866D03B4114}"/>
                  </a:ext>
                </a:extLst>
              </p:cNvPr>
              <p:cNvSpPr txBox="1"/>
              <p:nvPr/>
            </p:nvSpPr>
            <p:spPr>
              <a:xfrm>
                <a:off x="2516391" y="2961836"/>
                <a:ext cx="1925053" cy="369012"/>
              </a:xfrm>
              <a:prstGeom prst="rect">
                <a:avLst/>
              </a:prstGeom>
              <a:noFill/>
              <a:ln>
                <a:solidFill>
                  <a:srgbClr val="4AC1FF"/>
                </a:solidFill>
              </a:ln>
            </p:spPr>
            <p:txBody>
              <a:bodyPr wrap="square" rtlCol="0">
                <a:spAutoFit/>
              </a:bodyPr>
              <a:lstStyle/>
              <a:p>
                <a:pPr algn="ctr"/>
                <a:r>
                  <a:rPr lang="en-US" dirty="0">
                    <a:latin typeface="Amazon Ember" panose="020B0603020204020204"/>
                    <a:ea typeface="Amazon Ember" panose="020B0603020204020204" pitchFamily="34" charset="0"/>
                    <a:cs typeface="Amazon Ember" panose="020B0603020204020204" pitchFamily="34" charset="0"/>
                  </a:rPr>
                  <a:t>/api/users</a:t>
                </a:r>
              </a:p>
            </p:txBody>
          </p:sp>
          <p:sp>
            <p:nvSpPr>
              <p:cNvPr id="7" name="TextBox 6">
                <a:extLst>
                  <a:ext uri="{FF2B5EF4-FFF2-40B4-BE49-F238E27FC236}">
                    <a16:creationId xmlns:a16="http://schemas.microsoft.com/office/drawing/2014/main" id="{FD4A66E1-B7A1-FA43-9F35-C239473E13AC}"/>
                  </a:ext>
                </a:extLst>
              </p:cNvPr>
              <p:cNvSpPr txBox="1"/>
              <p:nvPr/>
            </p:nvSpPr>
            <p:spPr>
              <a:xfrm>
                <a:off x="2516391" y="3812516"/>
                <a:ext cx="1925053" cy="369012"/>
              </a:xfrm>
              <a:prstGeom prst="rect">
                <a:avLst/>
              </a:prstGeom>
              <a:noFill/>
              <a:ln>
                <a:solidFill>
                  <a:schemeClr val="accent5"/>
                </a:solidFill>
              </a:ln>
            </p:spPr>
            <p:txBody>
              <a:bodyPr wrap="square" rtlCol="0">
                <a:spAutoFit/>
              </a:bodyPr>
              <a:lstStyle/>
              <a:p>
                <a:pPr algn="ctr"/>
                <a:r>
                  <a:rPr lang="en-US" dirty="0">
                    <a:latin typeface="Amazon Ember" panose="020B0603020204020204"/>
                    <a:ea typeface="Amazon Ember" panose="020B0603020204020204" pitchFamily="34" charset="0"/>
                    <a:cs typeface="Amazon Ember" panose="020B0603020204020204" pitchFamily="34" charset="0"/>
                  </a:rPr>
                  <a:t>/api/topics</a:t>
                </a:r>
              </a:p>
            </p:txBody>
          </p:sp>
          <p:sp>
            <p:nvSpPr>
              <p:cNvPr id="8" name="TextBox 7">
                <a:extLst>
                  <a:ext uri="{FF2B5EF4-FFF2-40B4-BE49-F238E27FC236}">
                    <a16:creationId xmlns:a16="http://schemas.microsoft.com/office/drawing/2014/main" id="{C72D2571-0AAA-E645-AB44-3D768E571F3C}"/>
                  </a:ext>
                </a:extLst>
              </p:cNvPr>
              <p:cNvSpPr txBox="1"/>
              <p:nvPr/>
            </p:nvSpPr>
            <p:spPr>
              <a:xfrm>
                <a:off x="2516390" y="4660410"/>
                <a:ext cx="1925053" cy="369012"/>
              </a:xfrm>
              <a:prstGeom prst="rect">
                <a:avLst/>
              </a:prstGeom>
              <a:noFill/>
              <a:ln>
                <a:solidFill>
                  <a:schemeClr val="accent6"/>
                </a:solidFill>
              </a:ln>
            </p:spPr>
            <p:txBody>
              <a:bodyPr wrap="square" rtlCol="0">
                <a:spAutoFit/>
              </a:bodyPr>
              <a:lstStyle/>
              <a:p>
                <a:pPr algn="ctr"/>
                <a:r>
                  <a:rPr lang="en-US" dirty="0">
                    <a:latin typeface="Amazon Ember" panose="020B0603020204020204"/>
                    <a:ea typeface="Amazon Ember" panose="020B0603020204020204" pitchFamily="34" charset="0"/>
                    <a:cs typeface="Amazon Ember" panose="020B0603020204020204" pitchFamily="34" charset="0"/>
                  </a:rPr>
                  <a:t>/api/messages</a:t>
                </a:r>
              </a:p>
            </p:txBody>
          </p:sp>
          <p:cxnSp>
            <p:nvCxnSpPr>
              <p:cNvPr id="27" name="Straight Arrow Connector 26">
                <a:extLst>
                  <a:ext uri="{FF2B5EF4-FFF2-40B4-BE49-F238E27FC236}">
                    <a16:creationId xmlns:a16="http://schemas.microsoft.com/office/drawing/2014/main" id="{107E0D88-DB39-884C-BBCC-7A596E140DE9}"/>
                  </a:ext>
                  <a:ext uri="{C183D7F6-B498-43B3-948B-1728B52AA6E4}">
                    <adec:decorative xmlns:adec="http://schemas.microsoft.com/office/drawing/2017/decorative" val="1"/>
                  </a:ext>
                </a:extLst>
              </p:cNvPr>
              <p:cNvCxnSpPr>
                <a:cxnSpLocks/>
                <a:stCxn id="62" idx="3"/>
              </p:cNvCxnSpPr>
              <p:nvPr/>
            </p:nvCxnSpPr>
            <p:spPr>
              <a:xfrm flipV="1">
                <a:off x="1377327" y="3181892"/>
                <a:ext cx="959222" cy="798314"/>
              </a:xfrm>
              <a:prstGeom prst="straightConnector1">
                <a:avLst/>
              </a:prstGeom>
              <a:ln w="50800">
                <a:solidFill>
                  <a:srgbClr val="4AC1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A51D661-42C6-A842-8CD9-EAD394445745}"/>
                  </a:ext>
                  <a:ext uri="{C183D7F6-B498-43B3-948B-1728B52AA6E4}">
                    <adec:decorative xmlns:adec="http://schemas.microsoft.com/office/drawing/2017/decorative" val="1"/>
                  </a:ext>
                </a:extLst>
              </p:cNvPr>
              <p:cNvCxnSpPr>
                <a:cxnSpLocks/>
                <a:stCxn id="62" idx="3"/>
              </p:cNvCxnSpPr>
              <p:nvPr/>
            </p:nvCxnSpPr>
            <p:spPr>
              <a:xfrm>
                <a:off x="1377327" y="3980206"/>
                <a:ext cx="926943" cy="650601"/>
              </a:xfrm>
              <a:prstGeom prst="straightConnector1">
                <a:avLst/>
              </a:prstGeom>
              <a:ln w="508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BD897D-5DF0-8B45-8D7E-D77E669B9C7D}"/>
                  </a:ext>
                  <a:ext uri="{C183D7F6-B498-43B3-948B-1728B52AA6E4}">
                    <adec:decorative xmlns:adec="http://schemas.microsoft.com/office/drawing/2017/decorative" val="1"/>
                  </a:ext>
                </a:extLst>
              </p:cNvPr>
              <p:cNvCxnSpPr>
                <a:cxnSpLocks/>
                <a:stCxn id="62" idx="3"/>
              </p:cNvCxnSpPr>
              <p:nvPr/>
            </p:nvCxnSpPr>
            <p:spPr>
              <a:xfrm flipV="1">
                <a:off x="1377327" y="3959556"/>
                <a:ext cx="963541" cy="20650"/>
              </a:xfrm>
              <a:prstGeom prst="straightConnector1">
                <a:avLst/>
              </a:prstGeom>
              <a:ln w="508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783C0C-6A95-1646-9C28-8F6AF6FBB4FA}"/>
                  </a:ext>
                  <a:ext uri="{C183D7F6-B498-43B3-948B-1728B52AA6E4}">
                    <adec:decorative xmlns:adec="http://schemas.microsoft.com/office/drawing/2017/decorative" val="1"/>
                  </a:ext>
                </a:extLst>
              </p:cNvPr>
              <p:cNvCxnSpPr/>
              <p:nvPr/>
            </p:nvCxnSpPr>
            <p:spPr>
              <a:xfrm>
                <a:off x="4582446" y="3146342"/>
                <a:ext cx="1026695" cy="0"/>
              </a:xfrm>
              <a:prstGeom prst="straightConnector1">
                <a:avLst/>
              </a:prstGeom>
              <a:ln w="50800">
                <a:solidFill>
                  <a:srgbClr val="4AC1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7269960-690A-214D-85F3-DA33C21B62B8}"/>
                  </a:ext>
                  <a:ext uri="{C183D7F6-B498-43B3-948B-1728B52AA6E4}">
                    <adec:decorative xmlns:adec="http://schemas.microsoft.com/office/drawing/2017/decorative" val="1"/>
                  </a:ext>
                </a:extLst>
              </p:cNvPr>
              <p:cNvCxnSpPr/>
              <p:nvPr/>
            </p:nvCxnSpPr>
            <p:spPr>
              <a:xfrm>
                <a:off x="4582446" y="3997022"/>
                <a:ext cx="1026695" cy="0"/>
              </a:xfrm>
              <a:prstGeom prst="straightConnector1">
                <a:avLst/>
              </a:prstGeom>
              <a:ln w="508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D28CE3C-5926-BC49-84E8-C2C5FC71E7ED}"/>
                  </a:ext>
                  <a:ext uri="{C183D7F6-B498-43B3-948B-1728B52AA6E4}">
                    <adec:decorative xmlns:adec="http://schemas.microsoft.com/office/drawing/2017/decorative" val="1"/>
                  </a:ext>
                </a:extLst>
              </p:cNvPr>
              <p:cNvCxnSpPr/>
              <p:nvPr/>
            </p:nvCxnSpPr>
            <p:spPr>
              <a:xfrm>
                <a:off x="4582446" y="4844916"/>
                <a:ext cx="1026695" cy="0"/>
              </a:xfrm>
              <a:prstGeom prst="straightConnector1">
                <a:avLst/>
              </a:prstGeom>
              <a:ln w="508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2" name="Graphic 61">
                <a:extLst>
                  <a:ext uri="{FF2B5EF4-FFF2-40B4-BE49-F238E27FC236}">
                    <a16:creationId xmlns:a16="http://schemas.microsoft.com/office/drawing/2014/main" id="{3D2AB06A-23F9-400D-8AE8-D6AD01B9EF9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927" y="3523006"/>
                <a:ext cx="914400" cy="914400"/>
              </a:xfrm>
              <a:prstGeom prst="rect">
                <a:avLst/>
              </a:prstGeom>
            </p:spPr>
          </p:pic>
          <p:grpSp>
            <p:nvGrpSpPr>
              <p:cNvPr id="63" name="Group 62">
                <a:extLst>
                  <a:ext uri="{FF2B5EF4-FFF2-40B4-BE49-F238E27FC236}">
                    <a16:creationId xmlns:a16="http://schemas.microsoft.com/office/drawing/2014/main" id="{E5568359-5D6B-4762-BB90-80B009B72E5F}"/>
                  </a:ext>
                  <a:ext uri="{C183D7F6-B498-43B3-948B-1728B52AA6E4}">
                    <adec:decorative xmlns:adec="http://schemas.microsoft.com/office/drawing/2017/decorative" val="1"/>
                  </a:ext>
                </a:extLst>
              </p:cNvPr>
              <p:cNvGrpSpPr/>
              <p:nvPr/>
            </p:nvGrpSpPr>
            <p:grpSpPr>
              <a:xfrm>
                <a:off x="9144314" y="2418598"/>
                <a:ext cx="2289236" cy="1619732"/>
                <a:chOff x="9108341" y="2114408"/>
                <a:chExt cx="2289236" cy="1619732"/>
              </a:xfrm>
            </p:grpSpPr>
            <p:grpSp>
              <p:nvGrpSpPr>
                <p:cNvPr id="65" name="Group 64">
                  <a:extLst>
                    <a:ext uri="{FF2B5EF4-FFF2-40B4-BE49-F238E27FC236}">
                      <a16:creationId xmlns:a16="http://schemas.microsoft.com/office/drawing/2014/main" id="{4D9F3E74-5058-48C6-A92F-A919EC6FC36D}"/>
                    </a:ext>
                  </a:extLst>
                </p:cNvPr>
                <p:cNvGrpSpPr/>
                <p:nvPr/>
              </p:nvGrpSpPr>
              <p:grpSpPr>
                <a:xfrm>
                  <a:off x="9108341" y="2114408"/>
                  <a:ext cx="2289236" cy="1619732"/>
                  <a:chOff x="9176988" y="2710755"/>
                  <a:chExt cx="2289236" cy="1619732"/>
                </a:xfrm>
              </p:grpSpPr>
              <p:sp>
                <p:nvSpPr>
                  <p:cNvPr id="80" name="Rounded Rectangle 57">
                    <a:extLst>
                      <a:ext uri="{FF2B5EF4-FFF2-40B4-BE49-F238E27FC236}">
                        <a16:creationId xmlns:a16="http://schemas.microsoft.com/office/drawing/2014/main" id="{0E7E0A89-0C99-44E1-B48A-1B1A5D420F36}"/>
                      </a:ext>
                    </a:extLst>
                  </p:cNvPr>
                  <p:cNvSpPr/>
                  <p:nvPr/>
                </p:nvSpPr>
                <p:spPr>
                  <a:xfrm>
                    <a:off x="9177930" y="2710755"/>
                    <a:ext cx="2287352" cy="1619732"/>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cxnSp>
                <p:nvCxnSpPr>
                  <p:cNvPr id="81" name="Straight Connector 80">
                    <a:extLst>
                      <a:ext uri="{FF2B5EF4-FFF2-40B4-BE49-F238E27FC236}">
                        <a16:creationId xmlns:a16="http://schemas.microsoft.com/office/drawing/2014/main" id="{0F8FB1CE-22B7-4A39-BED8-602245A686B0}"/>
                      </a:ext>
                    </a:extLst>
                  </p:cNvPr>
                  <p:cNvCxnSpPr>
                    <a:cxnSpLocks/>
                    <a:endCxn id="80" idx="2"/>
                  </p:cNvCxnSpPr>
                  <p:nvPr/>
                </p:nvCxnSpPr>
                <p:spPr>
                  <a:xfrm>
                    <a:off x="10321606" y="2710755"/>
                    <a:ext cx="0" cy="16197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05DACFB-63F7-4101-AEC5-B5D8EE8158A6}"/>
                      </a:ext>
                    </a:extLst>
                  </p:cNvPr>
                  <p:cNvCxnSpPr>
                    <a:cxnSpLocks/>
                  </p:cNvCxnSpPr>
                  <p:nvPr/>
                </p:nvCxnSpPr>
                <p:spPr>
                  <a:xfrm flipH="1">
                    <a:off x="9176988" y="3520621"/>
                    <a:ext cx="2289236"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0" name="Picture 69">
                  <a:extLst>
                    <a:ext uri="{FF2B5EF4-FFF2-40B4-BE49-F238E27FC236}">
                      <a16:creationId xmlns:a16="http://schemas.microsoft.com/office/drawing/2014/main" id="{CB8BF4C0-6B74-44CB-B8E9-A9ECBDE0B6A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461741" y="2298515"/>
                  <a:ext cx="438760" cy="490319"/>
                </a:xfrm>
                <a:prstGeom prst="rect">
                  <a:avLst/>
                </a:prstGeom>
                <a:solidFill>
                  <a:schemeClr val="bg1"/>
                </a:solidFill>
              </p:spPr>
            </p:pic>
            <p:pic>
              <p:nvPicPr>
                <p:cNvPr id="77" name="Picture 76">
                  <a:extLst>
                    <a:ext uri="{FF2B5EF4-FFF2-40B4-BE49-F238E27FC236}">
                      <a16:creationId xmlns:a16="http://schemas.microsoft.com/office/drawing/2014/main" id="{BEDAF7AF-7083-4C7C-B03D-73E6327B6AC6}"/>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533909" y="3045460"/>
                  <a:ext cx="567538" cy="567538"/>
                </a:xfrm>
                <a:prstGeom prst="rect">
                  <a:avLst/>
                </a:prstGeom>
              </p:spPr>
            </p:pic>
            <p:pic>
              <p:nvPicPr>
                <p:cNvPr id="79" name="Picture 78">
                  <a:extLst>
                    <a:ext uri="{FF2B5EF4-FFF2-40B4-BE49-F238E27FC236}">
                      <a16:creationId xmlns:a16="http://schemas.microsoft.com/office/drawing/2014/main" id="{B5EA18C5-D39E-4253-84FC-05B7778C6746}"/>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9461878" y="3109986"/>
                  <a:ext cx="438487" cy="438487"/>
                </a:xfrm>
                <a:prstGeom prst="rect">
                  <a:avLst/>
                </a:prstGeom>
              </p:spPr>
            </p:pic>
          </p:grpSp>
          <p:grpSp>
            <p:nvGrpSpPr>
              <p:cNvPr id="83" name="Group 82">
                <a:extLst>
                  <a:ext uri="{FF2B5EF4-FFF2-40B4-BE49-F238E27FC236}">
                    <a16:creationId xmlns:a16="http://schemas.microsoft.com/office/drawing/2014/main" id="{F0D44E65-9B84-44FC-B2F8-0A4CFBE778AE}"/>
                  </a:ext>
                  <a:ext uri="{C183D7F6-B498-43B3-948B-1728B52AA6E4}">
                    <adec:decorative xmlns:adec="http://schemas.microsoft.com/office/drawing/2017/decorative" val="1"/>
                  </a:ext>
                </a:extLst>
              </p:cNvPr>
              <p:cNvGrpSpPr/>
              <p:nvPr/>
            </p:nvGrpSpPr>
            <p:grpSpPr>
              <a:xfrm>
                <a:off x="9109283" y="4682519"/>
                <a:ext cx="2287352" cy="1619732"/>
                <a:chOff x="9109284" y="4263419"/>
                <a:chExt cx="2287352" cy="1619732"/>
              </a:xfrm>
            </p:grpSpPr>
            <p:sp>
              <p:nvSpPr>
                <p:cNvPr id="84" name="Rounded Rectangle 65">
                  <a:extLst>
                    <a:ext uri="{FF2B5EF4-FFF2-40B4-BE49-F238E27FC236}">
                      <a16:creationId xmlns:a16="http://schemas.microsoft.com/office/drawing/2014/main" id="{D7083E6A-7B32-477F-AFC9-C3F7AA3B83F1}"/>
                    </a:ext>
                  </a:extLst>
                </p:cNvPr>
                <p:cNvSpPr/>
                <p:nvPr/>
              </p:nvSpPr>
              <p:spPr>
                <a:xfrm>
                  <a:off x="9109284" y="4263419"/>
                  <a:ext cx="2287352" cy="1619732"/>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cxnSp>
              <p:nvCxnSpPr>
                <p:cNvPr id="85" name="Straight Connector 84">
                  <a:extLst>
                    <a:ext uri="{FF2B5EF4-FFF2-40B4-BE49-F238E27FC236}">
                      <a16:creationId xmlns:a16="http://schemas.microsoft.com/office/drawing/2014/main" id="{183FC110-6E0F-42A8-B201-8517227AC6DD}"/>
                    </a:ext>
                  </a:extLst>
                </p:cNvPr>
                <p:cNvCxnSpPr>
                  <a:cxnSpLocks/>
                  <a:stCxn id="84" idx="0"/>
                  <a:endCxn id="84" idx="2"/>
                </p:cNvCxnSpPr>
                <p:nvPr/>
              </p:nvCxnSpPr>
              <p:spPr>
                <a:xfrm>
                  <a:off x="10252960" y="4263419"/>
                  <a:ext cx="0" cy="161973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E7A84EB-8BCF-463D-8873-0DDB175DEA57}"/>
                    </a:ext>
                  </a:extLst>
                </p:cNvPr>
                <p:cNvCxnSpPr>
                  <a:cxnSpLocks/>
                  <a:stCxn id="84" idx="3"/>
                  <a:endCxn id="84" idx="1"/>
                </p:cNvCxnSpPr>
                <p:nvPr/>
              </p:nvCxnSpPr>
              <p:spPr>
                <a:xfrm flipH="1">
                  <a:off x="9109284" y="5073285"/>
                  <a:ext cx="228735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158061E0-A87F-4949-89AB-032500CE35E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503571" y="4436796"/>
                  <a:ext cx="438760" cy="490319"/>
                </a:xfrm>
                <a:prstGeom prst="rect">
                  <a:avLst/>
                </a:prstGeom>
                <a:solidFill>
                  <a:schemeClr val="bg1"/>
                </a:solidFill>
              </p:spPr>
            </p:pic>
            <p:pic>
              <p:nvPicPr>
                <p:cNvPr id="88" name="Picture 87">
                  <a:extLst>
                    <a:ext uri="{FF2B5EF4-FFF2-40B4-BE49-F238E27FC236}">
                      <a16:creationId xmlns:a16="http://schemas.microsoft.com/office/drawing/2014/main" id="{2D4DA595-B103-4EC9-B433-8A337CA0E8BB}"/>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509740" y="4398186"/>
                  <a:ext cx="567538" cy="567538"/>
                </a:xfrm>
                <a:prstGeom prst="rect">
                  <a:avLst/>
                </a:prstGeom>
              </p:spPr>
            </p:pic>
            <p:pic>
              <p:nvPicPr>
                <p:cNvPr id="89" name="Picture 88">
                  <a:extLst>
                    <a:ext uri="{FF2B5EF4-FFF2-40B4-BE49-F238E27FC236}">
                      <a16:creationId xmlns:a16="http://schemas.microsoft.com/office/drawing/2014/main" id="{3FF91995-8A5A-456C-803B-DCA52BEAE93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574266" y="5258132"/>
                  <a:ext cx="438487" cy="438487"/>
                </a:xfrm>
                <a:prstGeom prst="rect">
                  <a:avLst/>
                </a:prstGeom>
              </p:spPr>
            </p:pic>
          </p:grpSp>
          <p:sp>
            <p:nvSpPr>
              <p:cNvPr id="91" name="Rectangle 90">
                <a:extLst>
                  <a:ext uri="{FF2B5EF4-FFF2-40B4-BE49-F238E27FC236}">
                    <a16:creationId xmlns:a16="http://schemas.microsoft.com/office/drawing/2014/main" id="{7DB75A9A-1819-4384-A300-231CC8F1694C}"/>
                  </a:ext>
                  <a:ext uri="{C183D7F6-B498-43B3-948B-1728B52AA6E4}">
                    <adec:decorative xmlns:adec="http://schemas.microsoft.com/office/drawing/2017/decorative" val="1"/>
                  </a:ext>
                </a:extLst>
              </p:cNvPr>
              <p:cNvSpPr/>
              <p:nvPr/>
            </p:nvSpPr>
            <p:spPr>
              <a:xfrm>
                <a:off x="4975083" y="1834337"/>
                <a:ext cx="6797817" cy="4467914"/>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panose="020B0603020204020204"/>
                  </a:rPr>
                  <a:t>Cluster</a:t>
                </a:r>
                <a:endParaRPr kumimoji="0" lang="en-US" sz="1200" b="0" i="0" u="none" strike="noStrike" kern="0" cap="none" spc="0" normalizeH="0" baseline="0" noProof="0" dirty="0">
                  <a:ln>
                    <a:noFill/>
                  </a:ln>
                  <a:solidFill>
                    <a:srgbClr val="5A6B86"/>
                  </a:solidFill>
                  <a:effectLst/>
                  <a:uLnTx/>
                  <a:uFillTx/>
                  <a:latin typeface="Amazon Ember" panose="020B0603020204020204"/>
                </a:endParaRPr>
              </a:p>
            </p:txBody>
          </p:sp>
          <p:sp>
            <p:nvSpPr>
              <p:cNvPr id="92" name="TextBox 91">
                <a:extLst>
                  <a:ext uri="{FF2B5EF4-FFF2-40B4-BE49-F238E27FC236}">
                    <a16:creationId xmlns:a16="http://schemas.microsoft.com/office/drawing/2014/main" id="{D5E1BAD5-6843-4A04-9189-A6F09CD09672}"/>
                  </a:ext>
                </a:extLst>
              </p:cNvPr>
              <p:cNvSpPr txBox="1"/>
              <p:nvPr/>
            </p:nvSpPr>
            <p:spPr>
              <a:xfrm>
                <a:off x="6214643" y="1531180"/>
                <a:ext cx="1286332" cy="707886"/>
              </a:xfrm>
              <a:prstGeom prst="rect">
                <a:avLst/>
              </a:prstGeom>
              <a:solidFill>
                <a:schemeClr val="bg1"/>
              </a:solidFill>
            </p:spPr>
            <p:txBody>
              <a:bodyPr wrap="square" rtlCol="0">
                <a:spAutoFit/>
              </a:bodyPr>
              <a:lstStyle/>
              <a:p>
                <a:pPr algn="ctr"/>
                <a:r>
                  <a:rPr lang="en-US" sz="2000" dirty="0">
                    <a:latin typeface="Amazon Ember" panose="020B0603020204020204"/>
                    <a:ea typeface="Amazon Ember" panose="020B0603020204020204" pitchFamily="34" charset="0"/>
                    <a:cs typeface="Amazon Ember" panose="020B0603020204020204" pitchFamily="34" charset="0"/>
                  </a:rPr>
                  <a:t>Amazon ECS</a:t>
                </a:r>
              </a:p>
            </p:txBody>
          </p:sp>
          <p:pic>
            <p:nvPicPr>
              <p:cNvPr id="93" name="Graphic 92">
                <a:extLst>
                  <a:ext uri="{FF2B5EF4-FFF2-40B4-BE49-F238E27FC236}">
                    <a16:creationId xmlns:a16="http://schemas.microsoft.com/office/drawing/2014/main" id="{CAE95A02-482B-40FF-9845-7CF84FB2BE9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9634" y="1427923"/>
                <a:ext cx="914400" cy="914400"/>
              </a:xfrm>
              <a:prstGeom prst="rect">
                <a:avLst/>
              </a:prstGeom>
            </p:spPr>
          </p:pic>
          <p:sp>
            <p:nvSpPr>
              <p:cNvPr id="95" name="TextBox 94">
                <a:extLst>
                  <a:ext uri="{FF2B5EF4-FFF2-40B4-BE49-F238E27FC236}">
                    <a16:creationId xmlns:a16="http://schemas.microsoft.com/office/drawing/2014/main" id="{04FFA60C-0558-4FEE-AB0B-C0A27D555CDD}"/>
                  </a:ext>
                </a:extLst>
              </p:cNvPr>
              <p:cNvSpPr txBox="1"/>
              <p:nvPr/>
            </p:nvSpPr>
            <p:spPr>
              <a:xfrm>
                <a:off x="5946782" y="5361135"/>
                <a:ext cx="1457130" cy="369332"/>
              </a:xfrm>
              <a:prstGeom prst="rect">
                <a:avLst/>
              </a:prstGeom>
              <a:noFill/>
            </p:spPr>
            <p:txBody>
              <a:bodyPr wrap="none" rtlCol="0">
                <a:spAutoFit/>
              </a:bodyPr>
              <a:lstStyle/>
              <a:p>
                <a:r>
                  <a:rPr lang="en-US" dirty="0">
                    <a:latin typeface="Amazon Ember" panose="020B0603020204020204"/>
                    <a:ea typeface="Amazon Ember" panose="020B0603020204020204" pitchFamily="34" charset="0"/>
                    <a:cs typeface="Amazon Ember" panose="020B0603020204020204" pitchFamily="34" charset="0"/>
                  </a:rPr>
                  <a:t>Target groups</a:t>
                </a:r>
              </a:p>
            </p:txBody>
          </p:sp>
          <p:grpSp>
            <p:nvGrpSpPr>
              <p:cNvPr id="103" name="Group 102">
                <a:extLst>
                  <a:ext uri="{FF2B5EF4-FFF2-40B4-BE49-F238E27FC236}">
                    <a16:creationId xmlns:a16="http://schemas.microsoft.com/office/drawing/2014/main" id="{DB0C76A9-4BBF-4B8E-B539-4F698B90A5C8}"/>
                  </a:ext>
                  <a:ext uri="{C183D7F6-B498-43B3-948B-1728B52AA6E4}">
                    <adec:decorative xmlns:adec="http://schemas.microsoft.com/office/drawing/2017/decorative" val="1"/>
                  </a:ext>
                </a:extLst>
              </p:cNvPr>
              <p:cNvGrpSpPr/>
              <p:nvPr/>
            </p:nvGrpSpPr>
            <p:grpSpPr>
              <a:xfrm>
                <a:off x="5726834" y="2856178"/>
                <a:ext cx="2096118" cy="561473"/>
                <a:chOff x="5726834" y="2856178"/>
                <a:chExt cx="2096118" cy="561473"/>
              </a:xfrm>
            </p:grpSpPr>
            <p:sp>
              <p:nvSpPr>
                <p:cNvPr id="105" name="Rounded Rectangle 23">
                  <a:extLst>
                    <a:ext uri="{FF2B5EF4-FFF2-40B4-BE49-F238E27FC236}">
                      <a16:creationId xmlns:a16="http://schemas.microsoft.com/office/drawing/2014/main" id="{C585A65E-E4F5-44C1-A0F6-9E0E1B39752E}"/>
                    </a:ext>
                  </a:extLst>
                </p:cNvPr>
                <p:cNvSpPr/>
                <p:nvPr/>
              </p:nvSpPr>
              <p:spPr>
                <a:xfrm>
                  <a:off x="5726834" y="2856178"/>
                  <a:ext cx="2096118" cy="561473"/>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106" name="Group 105">
                  <a:extLst>
                    <a:ext uri="{FF2B5EF4-FFF2-40B4-BE49-F238E27FC236}">
                      <a16:creationId xmlns:a16="http://schemas.microsoft.com/office/drawing/2014/main" id="{53BD4AB5-304D-450E-AA63-2733796DCE33}"/>
                    </a:ext>
                  </a:extLst>
                </p:cNvPr>
                <p:cNvGrpSpPr/>
                <p:nvPr/>
              </p:nvGrpSpPr>
              <p:grpSpPr>
                <a:xfrm>
                  <a:off x="5786592" y="2878604"/>
                  <a:ext cx="599363" cy="516621"/>
                  <a:chOff x="419099" y="2648270"/>
                  <a:chExt cx="1117841" cy="963523"/>
                </a:xfrm>
              </p:grpSpPr>
              <p:sp>
                <p:nvSpPr>
                  <p:cNvPr id="113" name="Oval 112">
                    <a:extLst>
                      <a:ext uri="{FF2B5EF4-FFF2-40B4-BE49-F238E27FC236}">
                        <a16:creationId xmlns:a16="http://schemas.microsoft.com/office/drawing/2014/main" id="{433EFBFA-D378-40C0-B253-C8BDC8D0221D}"/>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14" name="Oval 113">
                    <a:extLst>
                      <a:ext uri="{FF2B5EF4-FFF2-40B4-BE49-F238E27FC236}">
                        <a16:creationId xmlns:a16="http://schemas.microsoft.com/office/drawing/2014/main" id="{B095E855-73E6-4FA6-AC10-B4A1B4C49559}"/>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15" name="Oval 114">
                    <a:extLst>
                      <a:ext uri="{FF2B5EF4-FFF2-40B4-BE49-F238E27FC236}">
                        <a16:creationId xmlns:a16="http://schemas.microsoft.com/office/drawing/2014/main" id="{198BF627-B816-4442-8406-913E9160FCCC}"/>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cxnSp>
                <p:nvCxnSpPr>
                  <p:cNvPr id="117" name="Straight Connector 116">
                    <a:extLst>
                      <a:ext uri="{FF2B5EF4-FFF2-40B4-BE49-F238E27FC236}">
                        <a16:creationId xmlns:a16="http://schemas.microsoft.com/office/drawing/2014/main" id="{854FD583-CF45-46FA-9199-39DABB29E763}"/>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D89D897F-B237-4877-AE2B-C3836788F99C}"/>
                      </a:ext>
                    </a:extLst>
                  </p:cNvPr>
                  <p:cNvGrpSpPr/>
                  <p:nvPr/>
                </p:nvGrpSpPr>
                <p:grpSpPr>
                  <a:xfrm>
                    <a:off x="1250010" y="2648270"/>
                    <a:ext cx="153729" cy="269856"/>
                    <a:chOff x="1242059" y="2560807"/>
                    <a:chExt cx="153729" cy="269856"/>
                  </a:xfrm>
                </p:grpSpPr>
                <p:cxnSp>
                  <p:nvCxnSpPr>
                    <p:cNvPr id="123" name="Straight Connector 122">
                      <a:extLst>
                        <a:ext uri="{FF2B5EF4-FFF2-40B4-BE49-F238E27FC236}">
                          <a16:creationId xmlns:a16="http://schemas.microsoft.com/office/drawing/2014/main" id="{592BEE48-E813-4CFD-A4B7-BE39EA11ACB5}"/>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E6DF31D-2755-454D-9A2D-9AAE3315295C}"/>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93C8D38-FE33-44B5-B7D3-F570A23585F6}"/>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2B33B25B-598D-4188-B314-CBFB0544229F}"/>
                      </a:ext>
                    </a:extLst>
                  </p:cNvPr>
                  <p:cNvGrpSpPr/>
                  <p:nvPr/>
                </p:nvGrpSpPr>
                <p:grpSpPr>
                  <a:xfrm rot="18532282" flipH="1">
                    <a:off x="1325147" y="2801208"/>
                    <a:ext cx="153729" cy="269856"/>
                    <a:chOff x="1242059" y="2560807"/>
                    <a:chExt cx="153729" cy="269856"/>
                  </a:xfrm>
                </p:grpSpPr>
                <p:cxnSp>
                  <p:nvCxnSpPr>
                    <p:cNvPr id="120" name="Straight Connector 119">
                      <a:extLst>
                        <a:ext uri="{FF2B5EF4-FFF2-40B4-BE49-F238E27FC236}">
                          <a16:creationId xmlns:a16="http://schemas.microsoft.com/office/drawing/2014/main" id="{74486F0B-20F9-46F5-AFF7-9AFFC50469EF}"/>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8DC929E-A80E-4F90-973B-BA26880A2684}"/>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800043F-DB13-4EA3-A1C8-B408CD064B97}"/>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09" name="TextBox 108">
                  <a:extLst>
                    <a:ext uri="{FF2B5EF4-FFF2-40B4-BE49-F238E27FC236}">
                      <a16:creationId xmlns:a16="http://schemas.microsoft.com/office/drawing/2014/main" id="{9FA56C29-8989-4299-80E7-092EDA395973}"/>
                    </a:ext>
                  </a:extLst>
                </p:cNvPr>
                <p:cNvSpPr txBox="1"/>
                <p:nvPr/>
              </p:nvSpPr>
              <p:spPr>
                <a:xfrm>
                  <a:off x="6518160" y="2967637"/>
                  <a:ext cx="647613"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Users</a:t>
                  </a:r>
                </a:p>
              </p:txBody>
            </p:sp>
            <p:pic>
              <p:nvPicPr>
                <p:cNvPr id="110" name="Picture 109">
                  <a:extLst>
                    <a:ext uri="{FF2B5EF4-FFF2-40B4-BE49-F238E27FC236}">
                      <a16:creationId xmlns:a16="http://schemas.microsoft.com/office/drawing/2014/main" id="{3FC0FF7A-A901-4FEE-BCC2-AA990ABCB17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297979" y="2891755"/>
                  <a:ext cx="438760" cy="490319"/>
                </a:xfrm>
                <a:prstGeom prst="rect">
                  <a:avLst/>
                </a:prstGeom>
                <a:solidFill>
                  <a:schemeClr val="bg1"/>
                </a:solidFill>
              </p:spPr>
            </p:pic>
          </p:grpSp>
          <p:grpSp>
            <p:nvGrpSpPr>
              <p:cNvPr id="126" name="Group 125">
                <a:extLst>
                  <a:ext uri="{FF2B5EF4-FFF2-40B4-BE49-F238E27FC236}">
                    <a16:creationId xmlns:a16="http://schemas.microsoft.com/office/drawing/2014/main" id="{EA6C9472-8E7A-4366-81DA-399E741983DC}"/>
                  </a:ext>
                  <a:ext uri="{C183D7F6-B498-43B3-948B-1728B52AA6E4}">
                    <adec:decorative xmlns:adec="http://schemas.microsoft.com/office/drawing/2017/decorative" val="1"/>
                  </a:ext>
                </a:extLst>
              </p:cNvPr>
              <p:cNvGrpSpPr/>
              <p:nvPr/>
            </p:nvGrpSpPr>
            <p:grpSpPr>
              <a:xfrm>
                <a:off x="5726834" y="3705201"/>
                <a:ext cx="2096118" cy="567538"/>
                <a:chOff x="5726834" y="3690955"/>
                <a:chExt cx="2096118" cy="567538"/>
              </a:xfrm>
            </p:grpSpPr>
            <p:sp>
              <p:nvSpPr>
                <p:cNvPr id="127" name="Rounded Rectangle 43">
                  <a:extLst>
                    <a:ext uri="{FF2B5EF4-FFF2-40B4-BE49-F238E27FC236}">
                      <a16:creationId xmlns:a16="http://schemas.microsoft.com/office/drawing/2014/main" id="{345092A4-1C21-4C33-B699-163CF4BE9988}"/>
                    </a:ext>
                  </a:extLst>
                </p:cNvPr>
                <p:cNvSpPr/>
                <p:nvPr/>
              </p:nvSpPr>
              <p:spPr>
                <a:xfrm>
                  <a:off x="5726834" y="3693988"/>
                  <a:ext cx="2096118" cy="56147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128" name="Group 127">
                  <a:extLst>
                    <a:ext uri="{FF2B5EF4-FFF2-40B4-BE49-F238E27FC236}">
                      <a16:creationId xmlns:a16="http://schemas.microsoft.com/office/drawing/2014/main" id="{1BDEE461-69CC-443E-ACEA-8D43BB6683AC}"/>
                    </a:ext>
                  </a:extLst>
                </p:cNvPr>
                <p:cNvGrpSpPr/>
                <p:nvPr/>
              </p:nvGrpSpPr>
              <p:grpSpPr>
                <a:xfrm>
                  <a:off x="5786592" y="3716414"/>
                  <a:ext cx="599363" cy="516621"/>
                  <a:chOff x="419099" y="2648270"/>
                  <a:chExt cx="1117841" cy="963523"/>
                </a:xfrm>
              </p:grpSpPr>
              <p:sp>
                <p:nvSpPr>
                  <p:cNvPr id="131" name="Oval 130">
                    <a:extLst>
                      <a:ext uri="{FF2B5EF4-FFF2-40B4-BE49-F238E27FC236}">
                        <a16:creationId xmlns:a16="http://schemas.microsoft.com/office/drawing/2014/main" id="{EBB17637-CBCE-4C2C-8046-2FEA3C9A5F6A}"/>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32" name="Oval 131">
                    <a:extLst>
                      <a:ext uri="{FF2B5EF4-FFF2-40B4-BE49-F238E27FC236}">
                        <a16:creationId xmlns:a16="http://schemas.microsoft.com/office/drawing/2014/main" id="{05F7AA18-2FCA-4475-8664-3590E70CEB87}"/>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33" name="Oval 132">
                    <a:extLst>
                      <a:ext uri="{FF2B5EF4-FFF2-40B4-BE49-F238E27FC236}">
                        <a16:creationId xmlns:a16="http://schemas.microsoft.com/office/drawing/2014/main" id="{CA0DD086-96E9-4892-B96D-6F60121F9802}"/>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cxnSp>
                <p:nvCxnSpPr>
                  <p:cNvPr id="134" name="Straight Connector 133">
                    <a:extLst>
                      <a:ext uri="{FF2B5EF4-FFF2-40B4-BE49-F238E27FC236}">
                        <a16:creationId xmlns:a16="http://schemas.microsoft.com/office/drawing/2014/main" id="{C6BCBC0A-B9BF-4383-9B8D-75268B14DEDD}"/>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0D6D797B-7B74-4366-869B-5177116E6875}"/>
                      </a:ext>
                    </a:extLst>
                  </p:cNvPr>
                  <p:cNvGrpSpPr/>
                  <p:nvPr/>
                </p:nvGrpSpPr>
                <p:grpSpPr>
                  <a:xfrm>
                    <a:off x="1250010" y="2648270"/>
                    <a:ext cx="153729" cy="269856"/>
                    <a:chOff x="1242059" y="2560807"/>
                    <a:chExt cx="153729" cy="269856"/>
                  </a:xfrm>
                </p:grpSpPr>
                <p:cxnSp>
                  <p:nvCxnSpPr>
                    <p:cNvPr id="140" name="Straight Connector 139">
                      <a:extLst>
                        <a:ext uri="{FF2B5EF4-FFF2-40B4-BE49-F238E27FC236}">
                          <a16:creationId xmlns:a16="http://schemas.microsoft.com/office/drawing/2014/main" id="{2B4295C0-EF75-43CD-87CC-F9458782FCBD}"/>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AC951D9-2799-45D1-8E02-36A7FAFE148F}"/>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AA9F74F-E725-4707-A96C-91AC2967C511}"/>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B663B1F6-7FF5-434B-BD57-E9C2D3983380}"/>
                      </a:ext>
                    </a:extLst>
                  </p:cNvPr>
                  <p:cNvGrpSpPr/>
                  <p:nvPr/>
                </p:nvGrpSpPr>
                <p:grpSpPr>
                  <a:xfrm rot="18532282" flipH="1">
                    <a:off x="1325147" y="2801208"/>
                    <a:ext cx="153729" cy="269856"/>
                    <a:chOff x="1242059" y="2560807"/>
                    <a:chExt cx="153729" cy="269856"/>
                  </a:xfrm>
                </p:grpSpPr>
                <p:cxnSp>
                  <p:nvCxnSpPr>
                    <p:cNvPr id="137" name="Straight Connector 136">
                      <a:extLst>
                        <a:ext uri="{FF2B5EF4-FFF2-40B4-BE49-F238E27FC236}">
                          <a16:creationId xmlns:a16="http://schemas.microsoft.com/office/drawing/2014/main" id="{AC82027C-B296-42D7-BFC4-55BF94473601}"/>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36248BA-3BA1-4F4D-B3B1-360D7606625F}"/>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97FA298-067F-406F-8522-3537C5FB6E00}"/>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29" name="TextBox 128">
                  <a:extLst>
                    <a:ext uri="{FF2B5EF4-FFF2-40B4-BE49-F238E27FC236}">
                      <a16:creationId xmlns:a16="http://schemas.microsoft.com/office/drawing/2014/main" id="{37EB12AE-975F-4337-AB3B-B01270B90D78}"/>
                    </a:ext>
                  </a:extLst>
                </p:cNvPr>
                <p:cNvSpPr txBox="1"/>
                <p:nvPr/>
              </p:nvSpPr>
              <p:spPr>
                <a:xfrm>
                  <a:off x="6459945" y="3805447"/>
                  <a:ext cx="695447"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Topics</a:t>
                  </a:r>
                </a:p>
              </p:txBody>
            </p:sp>
            <p:pic>
              <p:nvPicPr>
                <p:cNvPr id="130" name="Picture 129">
                  <a:extLst>
                    <a:ext uri="{FF2B5EF4-FFF2-40B4-BE49-F238E27FC236}">
                      <a16:creationId xmlns:a16="http://schemas.microsoft.com/office/drawing/2014/main" id="{9DCE4586-1DF8-4395-88C3-04FFBD9A371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229384" y="3690955"/>
                  <a:ext cx="567538" cy="567538"/>
                </a:xfrm>
                <a:prstGeom prst="rect">
                  <a:avLst/>
                </a:prstGeom>
              </p:spPr>
            </p:pic>
          </p:grpSp>
          <p:grpSp>
            <p:nvGrpSpPr>
              <p:cNvPr id="143" name="Group 142">
                <a:extLst>
                  <a:ext uri="{FF2B5EF4-FFF2-40B4-BE49-F238E27FC236}">
                    <a16:creationId xmlns:a16="http://schemas.microsoft.com/office/drawing/2014/main" id="{340B65C7-AA04-417C-AFB4-FE88EF909F23}"/>
                  </a:ext>
                  <a:ext uri="{C183D7F6-B498-43B3-948B-1728B52AA6E4}">
                    <adec:decorative xmlns:adec="http://schemas.microsoft.com/office/drawing/2017/decorative" val="1"/>
                  </a:ext>
                </a:extLst>
              </p:cNvPr>
              <p:cNvGrpSpPr/>
              <p:nvPr/>
            </p:nvGrpSpPr>
            <p:grpSpPr>
              <a:xfrm>
                <a:off x="5726834" y="4560289"/>
                <a:ext cx="2096118" cy="561473"/>
                <a:chOff x="5726834" y="4560289"/>
                <a:chExt cx="2096118" cy="561473"/>
              </a:xfrm>
            </p:grpSpPr>
            <p:sp>
              <p:nvSpPr>
                <p:cNvPr id="144" name="Rounded Rectangle 47">
                  <a:extLst>
                    <a:ext uri="{FF2B5EF4-FFF2-40B4-BE49-F238E27FC236}">
                      <a16:creationId xmlns:a16="http://schemas.microsoft.com/office/drawing/2014/main" id="{FB7BE678-BCEE-4014-B06D-7F5F5C928C63}"/>
                    </a:ext>
                  </a:extLst>
                </p:cNvPr>
                <p:cNvSpPr/>
                <p:nvPr/>
              </p:nvSpPr>
              <p:spPr>
                <a:xfrm>
                  <a:off x="5726834" y="4560289"/>
                  <a:ext cx="2096118" cy="56147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a typeface="Amazon Ember" panose="020B0603020204020204" pitchFamily="34" charset="0"/>
                    <a:cs typeface="Amazon Ember" panose="020B0603020204020204" pitchFamily="34" charset="0"/>
                  </a:endParaRPr>
                </a:p>
              </p:txBody>
            </p:sp>
            <p:grpSp>
              <p:nvGrpSpPr>
                <p:cNvPr id="145" name="Group 144">
                  <a:extLst>
                    <a:ext uri="{FF2B5EF4-FFF2-40B4-BE49-F238E27FC236}">
                      <a16:creationId xmlns:a16="http://schemas.microsoft.com/office/drawing/2014/main" id="{43E607E7-0882-4FA1-B687-7AA1A15CE510}"/>
                    </a:ext>
                  </a:extLst>
                </p:cNvPr>
                <p:cNvGrpSpPr/>
                <p:nvPr/>
              </p:nvGrpSpPr>
              <p:grpSpPr>
                <a:xfrm>
                  <a:off x="5786592" y="4582715"/>
                  <a:ext cx="599363" cy="516621"/>
                  <a:chOff x="419099" y="2648270"/>
                  <a:chExt cx="1117841" cy="963523"/>
                </a:xfrm>
              </p:grpSpPr>
              <p:sp>
                <p:nvSpPr>
                  <p:cNvPr id="148" name="Oval 147">
                    <a:extLst>
                      <a:ext uri="{FF2B5EF4-FFF2-40B4-BE49-F238E27FC236}">
                        <a16:creationId xmlns:a16="http://schemas.microsoft.com/office/drawing/2014/main" id="{A10E33C0-0C57-44AC-B528-AFAF8607A6D9}"/>
                      </a:ext>
                    </a:extLst>
                  </p:cNvPr>
                  <p:cNvSpPr/>
                  <p:nvPr/>
                </p:nvSpPr>
                <p:spPr>
                  <a:xfrm>
                    <a:off x="419099" y="2788833"/>
                    <a:ext cx="822960" cy="822960"/>
                  </a:xfrm>
                  <a:prstGeom prst="ellipse">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49" name="Oval 148">
                    <a:extLst>
                      <a:ext uri="{FF2B5EF4-FFF2-40B4-BE49-F238E27FC236}">
                        <a16:creationId xmlns:a16="http://schemas.microsoft.com/office/drawing/2014/main" id="{59722575-FB69-4B33-9AF5-66B66C408D03}"/>
                      </a:ext>
                    </a:extLst>
                  </p:cNvPr>
                  <p:cNvSpPr/>
                  <p:nvPr/>
                </p:nvSpPr>
                <p:spPr>
                  <a:xfrm>
                    <a:off x="556259" y="2925993"/>
                    <a:ext cx="548640" cy="54864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sp>
                <p:nvSpPr>
                  <p:cNvPr id="150" name="Oval 149">
                    <a:extLst>
                      <a:ext uri="{FF2B5EF4-FFF2-40B4-BE49-F238E27FC236}">
                        <a16:creationId xmlns:a16="http://schemas.microsoft.com/office/drawing/2014/main" id="{109472FD-362F-438A-BD14-829541AC7258}"/>
                      </a:ext>
                    </a:extLst>
                  </p:cNvPr>
                  <p:cNvSpPr/>
                  <p:nvPr/>
                </p:nvSpPr>
                <p:spPr>
                  <a:xfrm>
                    <a:off x="693419" y="3063153"/>
                    <a:ext cx="274320" cy="274320"/>
                  </a:xfrm>
                  <a:prstGeom prst="ellipse">
                    <a:avLst/>
                  </a:prstGeom>
                  <a:solidFill>
                    <a:srgbClr val="FF000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cxnSp>
                <p:nvCxnSpPr>
                  <p:cNvPr id="151" name="Straight Connector 150">
                    <a:extLst>
                      <a:ext uri="{FF2B5EF4-FFF2-40B4-BE49-F238E27FC236}">
                        <a16:creationId xmlns:a16="http://schemas.microsoft.com/office/drawing/2014/main" id="{594FBB3F-4EDA-4D7F-A781-DAFAD9C14018}"/>
                      </a:ext>
                    </a:extLst>
                  </p:cNvPr>
                  <p:cNvCxnSpPr>
                    <a:cxnSpLocks/>
                  </p:cNvCxnSpPr>
                  <p:nvPr/>
                </p:nvCxnSpPr>
                <p:spPr>
                  <a:xfrm flipV="1">
                    <a:off x="834887" y="2825548"/>
                    <a:ext cx="576750" cy="36512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2797EECE-675E-4678-88AE-15EFBB1F605E}"/>
                      </a:ext>
                    </a:extLst>
                  </p:cNvPr>
                  <p:cNvGrpSpPr/>
                  <p:nvPr/>
                </p:nvGrpSpPr>
                <p:grpSpPr>
                  <a:xfrm>
                    <a:off x="1250010" y="2648270"/>
                    <a:ext cx="153729" cy="269856"/>
                    <a:chOff x="1242059" y="2560807"/>
                    <a:chExt cx="153729" cy="269856"/>
                  </a:xfrm>
                </p:grpSpPr>
                <p:cxnSp>
                  <p:nvCxnSpPr>
                    <p:cNvPr id="157" name="Straight Connector 156">
                      <a:extLst>
                        <a:ext uri="{FF2B5EF4-FFF2-40B4-BE49-F238E27FC236}">
                          <a16:creationId xmlns:a16="http://schemas.microsoft.com/office/drawing/2014/main" id="{700981CD-4C04-47A6-8FD3-8E991D86E3C8}"/>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E550857-20FC-428F-A3C8-3FA02E3F3711}"/>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907E283-B79B-479B-9447-EE69CF3158F7}"/>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346FEDD7-3C31-4F70-88D1-E041A22B4830}"/>
                      </a:ext>
                    </a:extLst>
                  </p:cNvPr>
                  <p:cNvGrpSpPr/>
                  <p:nvPr/>
                </p:nvGrpSpPr>
                <p:grpSpPr>
                  <a:xfrm rot="18532282" flipH="1">
                    <a:off x="1325147" y="2801208"/>
                    <a:ext cx="153729" cy="269856"/>
                    <a:chOff x="1242059" y="2560807"/>
                    <a:chExt cx="153729" cy="269856"/>
                  </a:xfrm>
                </p:grpSpPr>
                <p:cxnSp>
                  <p:nvCxnSpPr>
                    <p:cNvPr id="154" name="Straight Connector 153">
                      <a:extLst>
                        <a:ext uri="{FF2B5EF4-FFF2-40B4-BE49-F238E27FC236}">
                          <a16:creationId xmlns:a16="http://schemas.microsoft.com/office/drawing/2014/main" id="{C54936C6-04EC-4AF0-9201-A0960BA8F075}"/>
                        </a:ext>
                      </a:extLst>
                    </p:cNvPr>
                    <p:cNvCxnSpPr/>
                    <p:nvPr/>
                  </p:nvCxnSpPr>
                  <p:spPr>
                    <a:xfrm>
                      <a:off x="1242059" y="2647783"/>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63FF12C-565E-4BC3-97AB-D01AF88968C7}"/>
                        </a:ext>
                      </a:extLst>
                    </p:cNvPr>
                    <p:cNvCxnSpPr>
                      <a:cxnSpLocks/>
                    </p:cNvCxnSpPr>
                    <p:nvPr/>
                  </p:nvCxnSpPr>
                  <p:spPr>
                    <a:xfrm>
                      <a:off x="1318924" y="2599238"/>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91217B7-8124-4459-B7C3-D30F431F8FD2}"/>
                        </a:ext>
                      </a:extLst>
                    </p:cNvPr>
                    <p:cNvCxnSpPr>
                      <a:cxnSpLocks/>
                    </p:cNvCxnSpPr>
                    <p:nvPr/>
                  </p:nvCxnSpPr>
                  <p:spPr>
                    <a:xfrm>
                      <a:off x="1395788" y="2560807"/>
                      <a:ext cx="0" cy="18288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46" name="TextBox 145">
                  <a:extLst>
                    <a:ext uri="{FF2B5EF4-FFF2-40B4-BE49-F238E27FC236}">
                      <a16:creationId xmlns:a16="http://schemas.microsoft.com/office/drawing/2014/main" id="{2ADC42E6-1AF0-43B8-8AF7-596A9E4C6868}"/>
                    </a:ext>
                  </a:extLst>
                </p:cNvPr>
                <p:cNvSpPr txBox="1"/>
                <p:nvPr/>
              </p:nvSpPr>
              <p:spPr>
                <a:xfrm>
                  <a:off x="6364552" y="4671748"/>
                  <a:ext cx="997260" cy="338554"/>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Messages</a:t>
                  </a:r>
                </a:p>
              </p:txBody>
            </p:sp>
            <p:pic>
              <p:nvPicPr>
                <p:cNvPr id="147" name="Picture 146">
                  <a:extLst>
                    <a:ext uri="{FF2B5EF4-FFF2-40B4-BE49-F238E27FC236}">
                      <a16:creationId xmlns:a16="http://schemas.microsoft.com/office/drawing/2014/main" id="{F1B1B098-3E7F-4051-8116-4EAD7BEE47F8}"/>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340410" y="4621782"/>
                  <a:ext cx="438487" cy="438487"/>
                </a:xfrm>
                <a:prstGeom prst="rect">
                  <a:avLst/>
                </a:prstGeom>
              </p:spPr>
            </p:pic>
          </p:grpSp>
          <p:cxnSp>
            <p:nvCxnSpPr>
              <p:cNvPr id="160" name="Straight Connector 159">
                <a:extLst>
                  <a:ext uri="{FF2B5EF4-FFF2-40B4-BE49-F238E27FC236}">
                    <a16:creationId xmlns:a16="http://schemas.microsoft.com/office/drawing/2014/main" id="{5B376EA6-2265-437A-A1A4-CFA87BC05FC0}"/>
                  </a:ext>
                  <a:ext uri="{C183D7F6-B498-43B3-948B-1728B52AA6E4}">
                    <adec:decorative xmlns:adec="http://schemas.microsoft.com/office/drawing/2017/decorative" val="1"/>
                  </a:ext>
                </a:extLst>
              </p:cNvPr>
              <p:cNvCxnSpPr>
                <a:cxnSpLocks/>
                <a:stCxn id="105" idx="3"/>
                <a:endCxn id="80" idx="1"/>
              </p:cNvCxnSpPr>
              <p:nvPr/>
            </p:nvCxnSpPr>
            <p:spPr>
              <a:xfrm>
                <a:off x="7822952" y="3136915"/>
                <a:ext cx="1322304" cy="9154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CD178D8-8749-4AA9-89DE-5C624D631C89}"/>
                  </a:ext>
                  <a:ext uri="{C183D7F6-B498-43B3-948B-1728B52AA6E4}">
                    <adec:decorative xmlns:adec="http://schemas.microsoft.com/office/drawing/2017/decorative" val="1"/>
                  </a:ext>
                </a:extLst>
              </p:cNvPr>
              <p:cNvCxnSpPr>
                <a:cxnSpLocks/>
                <a:stCxn id="105" idx="3"/>
                <a:endCxn id="84" idx="1"/>
              </p:cNvCxnSpPr>
              <p:nvPr/>
            </p:nvCxnSpPr>
            <p:spPr>
              <a:xfrm>
                <a:off x="7822952" y="3136915"/>
                <a:ext cx="1286331" cy="235547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EA1B050-B0D9-47F8-974A-CC7F14D827BE}"/>
                  </a:ext>
                  <a:ext uri="{C183D7F6-B498-43B3-948B-1728B52AA6E4}">
                    <adec:decorative xmlns:adec="http://schemas.microsoft.com/office/drawing/2017/decorative" val="1"/>
                  </a:ext>
                </a:extLst>
              </p:cNvPr>
              <p:cNvCxnSpPr>
                <a:cxnSpLocks/>
                <a:stCxn id="127" idx="3"/>
                <a:endCxn id="80" idx="1"/>
              </p:cNvCxnSpPr>
              <p:nvPr/>
            </p:nvCxnSpPr>
            <p:spPr>
              <a:xfrm flipV="1">
                <a:off x="7822952" y="3228464"/>
                <a:ext cx="1322304" cy="76050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60038A9-B13A-48E8-AE91-F3EEAAF73336}"/>
                  </a:ext>
                  <a:ext uri="{C183D7F6-B498-43B3-948B-1728B52AA6E4}">
                    <adec:decorative xmlns:adec="http://schemas.microsoft.com/office/drawing/2017/decorative" val="1"/>
                  </a:ext>
                </a:extLst>
              </p:cNvPr>
              <p:cNvCxnSpPr>
                <a:cxnSpLocks/>
                <a:stCxn id="127" idx="3"/>
                <a:endCxn id="84" idx="1"/>
              </p:cNvCxnSpPr>
              <p:nvPr/>
            </p:nvCxnSpPr>
            <p:spPr>
              <a:xfrm>
                <a:off x="7822952" y="3988971"/>
                <a:ext cx="1286331" cy="150341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95A5A5E-4B77-4EB7-A6F9-608E6FF76A18}"/>
                  </a:ext>
                  <a:ext uri="{C183D7F6-B498-43B3-948B-1728B52AA6E4}">
                    <adec:decorative xmlns:adec="http://schemas.microsoft.com/office/drawing/2017/decorative" val="1"/>
                  </a:ext>
                </a:extLst>
              </p:cNvPr>
              <p:cNvCxnSpPr>
                <a:cxnSpLocks/>
                <a:stCxn id="144" idx="3"/>
                <a:endCxn id="80" idx="1"/>
              </p:cNvCxnSpPr>
              <p:nvPr/>
            </p:nvCxnSpPr>
            <p:spPr>
              <a:xfrm flipV="1">
                <a:off x="7822952" y="3228464"/>
                <a:ext cx="1322304" cy="161256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1F48E87-561E-4033-9FB0-6FD7EC512540}"/>
                  </a:ext>
                  <a:ext uri="{C183D7F6-B498-43B3-948B-1728B52AA6E4}">
                    <adec:decorative xmlns:adec="http://schemas.microsoft.com/office/drawing/2017/decorative" val="1"/>
                  </a:ext>
                </a:extLst>
              </p:cNvPr>
              <p:cNvCxnSpPr>
                <a:cxnSpLocks/>
                <a:stCxn id="144" idx="3"/>
                <a:endCxn id="84" idx="1"/>
              </p:cNvCxnSpPr>
              <p:nvPr/>
            </p:nvCxnSpPr>
            <p:spPr>
              <a:xfrm>
                <a:off x="7822952" y="4841026"/>
                <a:ext cx="1286331" cy="65135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66" name="Graphic 165">
                <a:extLst>
                  <a:ext uri="{FF2B5EF4-FFF2-40B4-BE49-F238E27FC236}">
                    <a16:creationId xmlns:a16="http://schemas.microsoft.com/office/drawing/2014/main" id="{DE75A963-7073-48EB-B40A-F3F388EB2F8F}"/>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1783" y="1935773"/>
                <a:ext cx="469900" cy="469900"/>
              </a:xfrm>
              <a:prstGeom prst="rect">
                <a:avLst/>
              </a:prstGeom>
            </p:spPr>
          </p:pic>
          <p:pic>
            <p:nvPicPr>
              <p:cNvPr id="167" name="Graphic 166">
                <a:extLst>
                  <a:ext uri="{FF2B5EF4-FFF2-40B4-BE49-F238E27FC236}">
                    <a16:creationId xmlns:a16="http://schemas.microsoft.com/office/drawing/2014/main" id="{CD3B0C17-8E26-4B43-AEF5-226D08B6FE79}"/>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1783" y="4197542"/>
                <a:ext cx="469900" cy="469900"/>
              </a:xfrm>
              <a:prstGeom prst="rect">
                <a:avLst/>
              </a:prstGeom>
            </p:spPr>
          </p:pic>
          <p:sp>
            <p:nvSpPr>
              <p:cNvPr id="170" name="TextBox 169">
                <a:extLst>
                  <a:ext uri="{FF2B5EF4-FFF2-40B4-BE49-F238E27FC236}">
                    <a16:creationId xmlns:a16="http://schemas.microsoft.com/office/drawing/2014/main" id="{3D1DC145-1AD9-4D00-91CA-84923D02D7CC}"/>
                  </a:ext>
                </a:extLst>
              </p:cNvPr>
              <p:cNvSpPr txBox="1"/>
              <p:nvPr/>
            </p:nvSpPr>
            <p:spPr>
              <a:xfrm>
                <a:off x="9731414" y="1878336"/>
                <a:ext cx="1698670" cy="584775"/>
              </a:xfrm>
              <a:prstGeom prst="rect">
                <a:avLst/>
              </a:prstGeom>
              <a:noFill/>
            </p:spPr>
            <p:txBody>
              <a:bodyPr wrap="none" rtlCol="0">
                <a:spAutoFit/>
              </a:bodyPr>
              <a:lstStyle/>
              <a:p>
                <a:r>
                  <a:rPr lang="en-US" sz="1600" dirty="0">
                    <a:latin typeface="Amazon Ember" panose="020B0603020204020204"/>
                    <a:ea typeface="Amazon Ember Light" panose="020B0403020204020204" pitchFamily="34" charset="0"/>
                    <a:cs typeface="Amazon Ember Light" panose="020B0403020204020204" pitchFamily="34" charset="0"/>
                  </a:rPr>
                  <a:t>EC2 instance with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service containers</a:t>
                </a:r>
              </a:p>
            </p:txBody>
          </p:sp>
          <p:sp>
            <p:nvSpPr>
              <p:cNvPr id="171" name="TextBox 170">
                <a:extLst>
                  <a:ext uri="{FF2B5EF4-FFF2-40B4-BE49-F238E27FC236}">
                    <a16:creationId xmlns:a16="http://schemas.microsoft.com/office/drawing/2014/main" id="{1D9BC897-20C0-4D97-8B4A-E12D6A833F13}"/>
                  </a:ext>
                </a:extLst>
              </p:cNvPr>
              <p:cNvSpPr txBox="1"/>
              <p:nvPr/>
            </p:nvSpPr>
            <p:spPr>
              <a:xfrm>
                <a:off x="9731414" y="4140105"/>
                <a:ext cx="1698670" cy="584775"/>
              </a:xfrm>
              <a:prstGeom prst="rect">
                <a:avLst/>
              </a:prstGeom>
              <a:noFill/>
            </p:spPr>
            <p:txBody>
              <a:bodyPr wrap="none" rtlCol="0">
                <a:spAutoFit/>
              </a:bodyPr>
              <a:lstStyle/>
              <a:p>
                <a:r>
                  <a:rPr lang="en-US" sz="1600" dirty="0">
                    <a:latin typeface="Amazon Ember" panose="020B0603020204020204"/>
                    <a:ea typeface="Amazon Ember Light" panose="020B0403020204020204" pitchFamily="34" charset="0"/>
                    <a:cs typeface="Amazon Ember Light" panose="020B0403020204020204" pitchFamily="34" charset="0"/>
                  </a:rPr>
                  <a:t>EC2 instance with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service containers</a:t>
                </a:r>
              </a:p>
            </p:txBody>
          </p:sp>
          <p:sp>
            <p:nvSpPr>
              <p:cNvPr id="172" name="Rectangle 171">
                <a:extLst>
                  <a:ext uri="{FF2B5EF4-FFF2-40B4-BE49-F238E27FC236}">
                    <a16:creationId xmlns:a16="http://schemas.microsoft.com/office/drawing/2014/main" id="{938DCEE5-8E41-4F87-8E14-738CE99E1603}"/>
                  </a:ext>
                </a:extLst>
              </p:cNvPr>
              <p:cNvSpPr/>
              <p:nvPr/>
            </p:nvSpPr>
            <p:spPr>
              <a:xfrm>
                <a:off x="647376" y="1393440"/>
                <a:ext cx="3931920" cy="9144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Amazon Ember" panose="020B0603020204020204"/>
                  </a:rPr>
                  <a:t>Listener Rules</a:t>
                </a:r>
                <a:endParaRPr lang="en-US" dirty="0">
                  <a:solidFill>
                    <a:schemeClr val="tx1"/>
                  </a:solidFill>
                  <a:latin typeface="Amazon Ember" panose="020B0603020204020204"/>
                </a:endParaRPr>
              </a:p>
              <a:p>
                <a:pPr marL="285750" indent="-285750">
                  <a:buFont typeface="Arial" panose="020B0604020202020204" pitchFamily="34" charset="0"/>
                  <a:buChar char="•"/>
                </a:pPr>
                <a:r>
                  <a:rPr lang="en-US" dirty="0">
                    <a:solidFill>
                      <a:schemeClr val="tx1"/>
                    </a:solidFill>
                    <a:latin typeface="Amazon Ember" panose="020B0603020204020204"/>
                  </a:rPr>
                  <a:t>IF Path = /api/[service-name]*</a:t>
                </a:r>
              </a:p>
              <a:p>
                <a:pPr marL="285750" indent="-285750">
                  <a:buFont typeface="Arial" panose="020B0604020202020204" pitchFamily="34" charset="0"/>
                  <a:buChar char="•"/>
                </a:pPr>
                <a:r>
                  <a:rPr lang="en-US" dirty="0">
                    <a:solidFill>
                      <a:schemeClr val="tx1"/>
                    </a:solidFill>
                    <a:latin typeface="Amazon Ember" panose="020B0603020204020204"/>
                  </a:rPr>
                  <a:t>THEN Forward to [service-name]</a:t>
                </a:r>
              </a:p>
            </p:txBody>
          </p:sp>
        </p:grpSp>
      </p:grpSp>
      <p:sp>
        <p:nvSpPr>
          <p:cNvPr id="4" name="Footer Placeholder 3">
            <a:extLst>
              <a:ext uri="{FF2B5EF4-FFF2-40B4-BE49-F238E27FC236}">
                <a16:creationId xmlns:a16="http://schemas.microsoft.com/office/drawing/2014/main" id="{9F7D32BB-342C-4E40-96AC-DFE2951A4B5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9" name="Slide Number Placeholder 8">
            <a:extLst>
              <a:ext uri="{FF2B5EF4-FFF2-40B4-BE49-F238E27FC236}">
                <a16:creationId xmlns:a16="http://schemas.microsoft.com/office/drawing/2014/main" id="{23D7CA2C-59F3-4CF8-AB77-0C4F1089FD7F}"/>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2785327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7D7B-8AA8-E543-AB9F-6756127B5657}"/>
              </a:ext>
            </a:extLst>
          </p:cNvPr>
          <p:cNvSpPr>
            <a:spLocks noGrp="1"/>
          </p:cNvSpPr>
          <p:nvPr>
            <p:ph type="title"/>
          </p:nvPr>
        </p:nvSpPr>
        <p:spPr/>
        <p:txBody>
          <a:bodyPr>
            <a:normAutofit fontScale="90000"/>
          </a:bodyPr>
          <a:lstStyle/>
          <a:p>
            <a:r>
              <a:rPr lang="en-US" dirty="0"/>
              <a:t>Tools for building highly available microservice architectures</a:t>
            </a:r>
          </a:p>
        </p:txBody>
      </p:sp>
      <p:grpSp>
        <p:nvGrpSpPr>
          <p:cNvPr id="8" name="Group 7">
            <a:extLst>
              <a:ext uri="{FF2B5EF4-FFF2-40B4-BE49-F238E27FC236}">
                <a16:creationId xmlns:a16="http://schemas.microsoft.com/office/drawing/2014/main" id="{156E6F9D-2389-47D0-AD66-60F722EA32A1}"/>
              </a:ext>
              <a:ext uri="{C183D7F6-B498-43B3-948B-1728B52AA6E4}">
                <adec:decorative xmlns:adec="http://schemas.microsoft.com/office/drawing/2017/decorative" val="1"/>
              </a:ext>
            </a:extLst>
          </p:cNvPr>
          <p:cNvGrpSpPr/>
          <p:nvPr/>
        </p:nvGrpSpPr>
        <p:grpSpPr>
          <a:xfrm>
            <a:off x="944883" y="1243006"/>
            <a:ext cx="4663440" cy="5120640"/>
            <a:chOff x="716280" y="1243006"/>
            <a:chExt cx="4663440" cy="5120640"/>
          </a:xfrm>
        </p:grpSpPr>
        <p:grpSp>
          <p:nvGrpSpPr>
            <p:cNvPr id="6" name="Group 5" descr="AWS Cloud Map explained in notes.">
              <a:extLst>
                <a:ext uri="{FF2B5EF4-FFF2-40B4-BE49-F238E27FC236}">
                  <a16:creationId xmlns:a16="http://schemas.microsoft.com/office/drawing/2014/main" id="{2A322AD1-F6F5-4A5D-890B-DE9A8545989D}"/>
                </a:ext>
                <a:ext uri="{C183D7F6-B498-43B3-948B-1728B52AA6E4}">
                  <adec:decorative xmlns:adec="http://schemas.microsoft.com/office/drawing/2017/decorative" val="0"/>
                </a:ext>
              </a:extLst>
            </p:cNvPr>
            <p:cNvGrpSpPr/>
            <p:nvPr/>
          </p:nvGrpSpPr>
          <p:grpSpPr>
            <a:xfrm>
              <a:off x="716280" y="1390683"/>
              <a:ext cx="4663440" cy="4776115"/>
              <a:chOff x="1203158" y="1533563"/>
              <a:chExt cx="4663440" cy="4776115"/>
            </a:xfrm>
          </p:grpSpPr>
          <p:pic>
            <p:nvPicPr>
              <p:cNvPr id="77" name="Graphic 76">
                <a:extLst>
                  <a:ext uri="{FF2B5EF4-FFF2-40B4-BE49-F238E27FC236}">
                    <a16:creationId xmlns:a16="http://schemas.microsoft.com/office/drawing/2014/main" id="{CC7968AD-B38C-473B-A04C-5E12255179E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9078" y="1533563"/>
                <a:ext cx="1371600" cy="1371600"/>
              </a:xfrm>
              <a:prstGeom prst="rect">
                <a:avLst/>
              </a:prstGeom>
            </p:spPr>
          </p:pic>
          <p:sp>
            <p:nvSpPr>
              <p:cNvPr id="79" name="TextBox 78">
                <a:extLst>
                  <a:ext uri="{FF2B5EF4-FFF2-40B4-BE49-F238E27FC236}">
                    <a16:creationId xmlns:a16="http://schemas.microsoft.com/office/drawing/2014/main" id="{51A4077E-C5F0-4171-AB41-7F25559EE856}"/>
                  </a:ext>
                </a:extLst>
              </p:cNvPr>
              <p:cNvSpPr txBox="1"/>
              <p:nvPr/>
            </p:nvSpPr>
            <p:spPr>
              <a:xfrm>
                <a:off x="2628163" y="2972424"/>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AWS </a:t>
                </a:r>
                <a:br>
                  <a:rPr lang="en-US" sz="2600" dirty="0">
                    <a:latin typeface="Amazon Ember" panose="020B0603020204020204" pitchFamily="34" charset="0"/>
                    <a:ea typeface="Amazon Ember" panose="020B0603020204020204" pitchFamily="34" charset="0"/>
                    <a:cs typeface="Amazon Ember" panose="020B0603020204020204" pitchFamily="34" charset="0"/>
                  </a:rPr>
                </a:br>
                <a:r>
                  <a:rPr lang="en-US" sz="2600" dirty="0">
                    <a:latin typeface="Amazon Ember" panose="020B0603020204020204" pitchFamily="34" charset="0"/>
                    <a:ea typeface="Amazon Ember" panose="020B0603020204020204" pitchFamily="34" charset="0"/>
                    <a:cs typeface="Amazon Ember" panose="020B0603020204020204" pitchFamily="34" charset="0"/>
                  </a:rPr>
                  <a:t>Cloud Map</a:t>
                </a:r>
              </a:p>
            </p:txBody>
          </p:sp>
          <p:sp>
            <p:nvSpPr>
              <p:cNvPr id="5" name="Rectangle 4">
                <a:extLst>
                  <a:ext uri="{FF2B5EF4-FFF2-40B4-BE49-F238E27FC236}">
                    <a16:creationId xmlns:a16="http://schemas.microsoft.com/office/drawing/2014/main" id="{44815687-3E14-41CA-B621-D00923CCC75F}"/>
                  </a:ext>
                </a:extLst>
              </p:cNvPr>
              <p:cNvSpPr/>
              <p:nvPr/>
            </p:nvSpPr>
            <p:spPr>
              <a:xfrm>
                <a:off x="1203158" y="3932238"/>
                <a:ext cx="4663440" cy="2377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solidFill>
                      <a:schemeClr val="tx1"/>
                    </a:solidFill>
                  </a:rPr>
                  <a:t>Is a fully managed discovery service for cloud resources</a:t>
                </a:r>
              </a:p>
              <a:p>
                <a:pPr marL="285750" indent="-285750">
                  <a:buFont typeface="Arial" panose="020B0604020202020204" pitchFamily="34" charset="0"/>
                  <a:buChar char="•"/>
                </a:pPr>
                <a:r>
                  <a:rPr lang="en-US" dirty="0">
                    <a:solidFill>
                      <a:schemeClr val="tx1"/>
                    </a:solidFill>
                  </a:rPr>
                  <a:t>Can be used to define custom names for application resources</a:t>
                </a:r>
              </a:p>
              <a:p>
                <a:pPr marL="285750" indent="-285750">
                  <a:buFont typeface="Arial" panose="020B0604020202020204" pitchFamily="34" charset="0"/>
                  <a:buChar char="•"/>
                </a:pPr>
                <a:r>
                  <a:rPr lang="en-US" dirty="0">
                    <a:solidFill>
                      <a:schemeClr val="tx1"/>
                    </a:solidFill>
                  </a:rPr>
                  <a:t>Maintains updated location of dynamically changing resources, which increases application availability</a:t>
                </a:r>
              </a:p>
            </p:txBody>
          </p:sp>
        </p:grpSp>
        <p:sp>
          <p:nvSpPr>
            <p:cNvPr id="13" name="Rectangle 12">
              <a:extLst>
                <a:ext uri="{FF2B5EF4-FFF2-40B4-BE49-F238E27FC236}">
                  <a16:creationId xmlns:a16="http://schemas.microsoft.com/office/drawing/2014/main" id="{01F96CA5-3ACD-45C1-8075-AA62AEC60652}"/>
                </a:ext>
                <a:ext uri="{C183D7F6-B498-43B3-948B-1728B52AA6E4}">
                  <adec:decorative xmlns:adec="http://schemas.microsoft.com/office/drawing/2017/decorative" val="1"/>
                </a:ext>
              </a:extLst>
            </p:cNvPr>
            <p:cNvSpPr/>
            <p:nvPr/>
          </p:nvSpPr>
          <p:spPr>
            <a:xfrm>
              <a:off x="716280" y="1243006"/>
              <a:ext cx="4663440" cy="512064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24A966BA-67D6-4C98-A7AA-BFFE86CA0EBC}"/>
              </a:ext>
              <a:ext uri="{C183D7F6-B498-43B3-948B-1728B52AA6E4}">
                <adec:decorative xmlns:adec="http://schemas.microsoft.com/office/drawing/2017/decorative" val="1"/>
              </a:ext>
            </a:extLst>
          </p:cNvPr>
          <p:cNvGrpSpPr/>
          <p:nvPr/>
        </p:nvGrpSpPr>
        <p:grpSpPr>
          <a:xfrm>
            <a:off x="6544054" y="1243006"/>
            <a:ext cx="4663440" cy="5120640"/>
            <a:chOff x="6815521" y="1243006"/>
            <a:chExt cx="4663440" cy="5120640"/>
          </a:xfrm>
        </p:grpSpPr>
        <p:grpSp>
          <p:nvGrpSpPr>
            <p:cNvPr id="7" name="Group 6" descr="AWS App Mesh explained in notes.">
              <a:extLst>
                <a:ext uri="{FF2B5EF4-FFF2-40B4-BE49-F238E27FC236}">
                  <a16:creationId xmlns:a16="http://schemas.microsoft.com/office/drawing/2014/main" id="{3E593BB2-F72D-4130-88C9-73B175155870}"/>
                </a:ext>
                <a:ext uri="{C183D7F6-B498-43B3-948B-1728B52AA6E4}">
                  <adec:decorative xmlns:adec="http://schemas.microsoft.com/office/drawing/2017/decorative" val="0"/>
                </a:ext>
              </a:extLst>
            </p:cNvPr>
            <p:cNvGrpSpPr/>
            <p:nvPr/>
          </p:nvGrpSpPr>
          <p:grpSpPr>
            <a:xfrm>
              <a:off x="6815521" y="1390683"/>
              <a:ext cx="4663440" cy="4784137"/>
              <a:chOff x="6874039" y="1533563"/>
              <a:chExt cx="4663440" cy="4784137"/>
            </a:xfrm>
          </p:grpSpPr>
          <p:pic>
            <p:nvPicPr>
              <p:cNvPr id="70" name="Graphic 69">
                <a:extLst>
                  <a:ext uri="{FF2B5EF4-FFF2-40B4-BE49-F238E27FC236}">
                    <a16:creationId xmlns:a16="http://schemas.microsoft.com/office/drawing/2014/main" id="{8CB0C11F-1891-4913-A568-090D33B6527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19959" y="1533563"/>
                <a:ext cx="1371600" cy="1371600"/>
              </a:xfrm>
              <a:prstGeom prst="rect">
                <a:avLst/>
              </a:prstGeom>
            </p:spPr>
          </p:pic>
          <p:sp>
            <p:nvSpPr>
              <p:cNvPr id="82" name="TextBox 81">
                <a:extLst>
                  <a:ext uri="{FF2B5EF4-FFF2-40B4-BE49-F238E27FC236}">
                    <a16:creationId xmlns:a16="http://schemas.microsoft.com/office/drawing/2014/main" id="{39B0873B-D20C-468C-B17B-FD629EDAF03A}"/>
                  </a:ext>
                </a:extLst>
              </p:cNvPr>
              <p:cNvSpPr txBox="1"/>
              <p:nvPr/>
            </p:nvSpPr>
            <p:spPr>
              <a:xfrm>
                <a:off x="8299044" y="2976435"/>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AWS </a:t>
                </a:r>
                <a:br>
                  <a:rPr lang="en-US" sz="2600" dirty="0">
                    <a:latin typeface="Amazon Ember" panose="020B0603020204020204" pitchFamily="34" charset="0"/>
                    <a:ea typeface="Amazon Ember" panose="020B0603020204020204" pitchFamily="34" charset="0"/>
                    <a:cs typeface="Amazon Ember" panose="020B0603020204020204" pitchFamily="34" charset="0"/>
                  </a:rPr>
                </a:br>
                <a:r>
                  <a:rPr lang="en-US" sz="2600" dirty="0">
                    <a:latin typeface="Amazon Ember" panose="020B0603020204020204" pitchFamily="34" charset="0"/>
                    <a:ea typeface="Amazon Ember" panose="020B0603020204020204" pitchFamily="34" charset="0"/>
                    <a:cs typeface="Amazon Ember" panose="020B0603020204020204" pitchFamily="34" charset="0"/>
                  </a:rPr>
                  <a:t>App Mesh</a:t>
                </a:r>
              </a:p>
            </p:txBody>
          </p:sp>
          <p:sp>
            <p:nvSpPr>
              <p:cNvPr id="15" name="Rectangle 14">
                <a:extLst>
                  <a:ext uri="{FF2B5EF4-FFF2-40B4-BE49-F238E27FC236}">
                    <a16:creationId xmlns:a16="http://schemas.microsoft.com/office/drawing/2014/main" id="{FF1F9770-9B9F-47FA-9665-C6A3A9FF9E8D}"/>
                  </a:ext>
                </a:extLst>
              </p:cNvPr>
              <p:cNvSpPr/>
              <p:nvPr/>
            </p:nvSpPr>
            <p:spPr>
              <a:xfrm>
                <a:off x="6874039" y="3940260"/>
                <a:ext cx="4663440" cy="2377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solidFill>
                      <a:schemeClr val="tx1"/>
                    </a:solidFill>
                  </a:rPr>
                  <a:t>Captures metrics, logs, and traces from all your microservices</a:t>
                </a:r>
              </a:p>
              <a:p>
                <a:pPr marL="285750" indent="-285750">
                  <a:buFont typeface="Arial" panose="020B0604020202020204" pitchFamily="34" charset="0"/>
                  <a:buChar char="•"/>
                </a:pPr>
                <a:r>
                  <a:rPr lang="en-US" dirty="0">
                    <a:solidFill>
                      <a:schemeClr val="tx1"/>
                    </a:solidFill>
                  </a:rPr>
                  <a:t>Enables you to export this data to Amazon CloudWatch, AWS X-Ray, and compatible AWS Partner Network (APN) Partner and community tools</a:t>
                </a:r>
              </a:p>
              <a:p>
                <a:pPr marL="285750" indent="-285750">
                  <a:buFont typeface="Arial" panose="020B0604020202020204" pitchFamily="34" charset="0"/>
                  <a:buChar char="•"/>
                </a:pPr>
                <a:r>
                  <a:rPr lang="en-US" dirty="0">
                    <a:solidFill>
                      <a:schemeClr val="tx1"/>
                    </a:solidFill>
                  </a:rPr>
                  <a:t>Enables you to control traffic flows between microservices to help ensure that services are highly available</a:t>
                </a:r>
              </a:p>
            </p:txBody>
          </p:sp>
        </p:grpSp>
        <p:sp>
          <p:nvSpPr>
            <p:cNvPr id="14" name="Rectangle 13">
              <a:extLst>
                <a:ext uri="{FF2B5EF4-FFF2-40B4-BE49-F238E27FC236}">
                  <a16:creationId xmlns:a16="http://schemas.microsoft.com/office/drawing/2014/main" id="{DC3BD1D4-CD0A-4070-9C24-8FDC7B57A8A8}"/>
                </a:ext>
                <a:ext uri="{C183D7F6-B498-43B3-948B-1728B52AA6E4}">
                  <adec:decorative xmlns:adec="http://schemas.microsoft.com/office/drawing/2017/decorative" val="1"/>
                </a:ext>
              </a:extLst>
            </p:cNvPr>
            <p:cNvSpPr/>
            <p:nvPr/>
          </p:nvSpPr>
          <p:spPr>
            <a:xfrm>
              <a:off x="6815521" y="1243006"/>
              <a:ext cx="4663440" cy="512064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00972159-00D0-4BF3-98B8-E06D001EAB8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9" name="Slide Number Placeholder 8">
            <a:extLst>
              <a:ext uri="{FF2B5EF4-FFF2-40B4-BE49-F238E27FC236}">
                <a16:creationId xmlns:a16="http://schemas.microsoft.com/office/drawing/2014/main" id="{B4091655-F40F-425B-8622-FB262C4577CC}"/>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518620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CB6E-157B-E945-B752-56AE07DED69F}"/>
              </a:ext>
            </a:extLst>
          </p:cNvPr>
          <p:cNvSpPr>
            <a:spLocks noGrp="1"/>
          </p:cNvSpPr>
          <p:nvPr>
            <p:ph type="title"/>
          </p:nvPr>
        </p:nvSpPr>
        <p:spPr/>
        <p:txBody>
          <a:bodyPr/>
          <a:lstStyle/>
          <a:p>
            <a:r>
              <a:rPr lang="en-US" dirty="0"/>
              <a:t>AWS Fargate</a:t>
            </a:r>
          </a:p>
        </p:txBody>
      </p:sp>
      <p:grpSp>
        <p:nvGrpSpPr>
          <p:cNvPr id="5" name="Group 4">
            <a:extLst>
              <a:ext uri="{FF2B5EF4-FFF2-40B4-BE49-F238E27FC236}">
                <a16:creationId xmlns:a16="http://schemas.microsoft.com/office/drawing/2014/main" id="{EBF9AC95-5DD7-40FD-B86A-4C10EBD4B773}"/>
              </a:ext>
              <a:ext uri="{C183D7F6-B498-43B3-948B-1728B52AA6E4}">
                <adec:decorative xmlns:adec="http://schemas.microsoft.com/office/drawing/2017/decorative" val="1"/>
              </a:ext>
            </a:extLst>
          </p:cNvPr>
          <p:cNvGrpSpPr/>
          <p:nvPr/>
        </p:nvGrpSpPr>
        <p:grpSpPr>
          <a:xfrm>
            <a:off x="764011" y="1916492"/>
            <a:ext cx="2885749" cy="4045058"/>
            <a:chOff x="764011" y="1916492"/>
            <a:chExt cx="2885749" cy="4045058"/>
          </a:xfrm>
        </p:grpSpPr>
        <p:pic>
          <p:nvPicPr>
            <p:cNvPr id="9" name="Graphic 8">
              <a:extLst>
                <a:ext uri="{FF2B5EF4-FFF2-40B4-BE49-F238E27FC236}">
                  <a16:creationId xmlns:a16="http://schemas.microsoft.com/office/drawing/2014/main" id="{0A368070-BF36-4FEF-9DDE-CD86E46CD1A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1085" y="2743200"/>
              <a:ext cx="1371600" cy="1371600"/>
            </a:xfrm>
            <a:prstGeom prst="rect">
              <a:avLst/>
            </a:prstGeom>
          </p:spPr>
        </p:pic>
        <p:sp>
          <p:nvSpPr>
            <p:cNvPr id="6" name="TextBox 5">
              <a:extLst>
                <a:ext uri="{FF2B5EF4-FFF2-40B4-BE49-F238E27FC236}">
                  <a16:creationId xmlns:a16="http://schemas.microsoft.com/office/drawing/2014/main" id="{F401917E-735F-0941-A1C4-41F94BBFBDA2}"/>
                </a:ext>
              </a:extLst>
            </p:cNvPr>
            <p:cNvSpPr txBox="1"/>
            <p:nvPr/>
          </p:nvSpPr>
          <p:spPr>
            <a:xfrm>
              <a:off x="1300170" y="4331526"/>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AWS Fargate</a:t>
              </a:r>
            </a:p>
          </p:txBody>
        </p:sp>
        <p:sp>
          <p:nvSpPr>
            <p:cNvPr id="7" name="Rectangle 6">
              <a:extLst>
                <a:ext uri="{FF2B5EF4-FFF2-40B4-BE49-F238E27FC236}">
                  <a16:creationId xmlns:a16="http://schemas.microsoft.com/office/drawing/2014/main" id="{C31EFD06-94B8-A243-AAC7-3B467B92B058}"/>
                </a:ext>
                <a:ext uri="{C183D7F6-B498-43B3-948B-1728B52AA6E4}">
                  <adec:decorative xmlns:adec="http://schemas.microsoft.com/office/drawing/2017/decorative" val="1"/>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7B5003F2-28CD-244C-BF96-23F934B99EC3}"/>
              </a:ext>
            </a:extLst>
          </p:cNvPr>
          <p:cNvSpPr/>
          <p:nvPr/>
        </p:nvSpPr>
        <p:spPr>
          <a:xfrm>
            <a:off x="4261777" y="2052788"/>
            <a:ext cx="7315200" cy="4425827"/>
          </a:xfrm>
          <a:prstGeom prst="rect">
            <a:avLst/>
          </a:prstGeom>
        </p:spPr>
        <p:txBody>
          <a:bodyPr wrap="square">
            <a:spAutoFit/>
          </a:bodyPr>
          <a:lstStyle/>
          <a:p>
            <a:pPr marL="342900" lvl="1" indent="-342900">
              <a:lnSpc>
                <a:spcPct val="90000"/>
              </a:lnSpc>
              <a:spcBef>
                <a:spcPts val="2400"/>
              </a:spcBef>
              <a:buClr>
                <a:schemeClr val="tx1">
                  <a:lumMod val="85000"/>
                  <a:lumOff val="15000"/>
                </a:schemeClr>
              </a:buClr>
              <a:buSzPct val="125000"/>
              <a:buFont typeface="Arial" panose="020B0604020202020204" pitchFamily="34" charset="0"/>
              <a:buChar char="•"/>
            </a:pPr>
            <a:r>
              <a:rPr lang="en-US" sz="2400" dirty="0">
                <a:ea typeface="Amazon Ember" panose="020B0603020204020204" pitchFamily="34" charset="0"/>
                <a:cs typeface="Amazon Ember" panose="020B0603020204020204" pitchFamily="34" charset="0"/>
              </a:rPr>
              <a:t>Is 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fully managed </a:t>
            </a:r>
            <a:r>
              <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container service</a:t>
            </a:r>
          </a:p>
          <a:p>
            <a:pPr marL="342900" lvl="1" indent="-342900">
              <a:lnSpc>
                <a:spcPct val="90000"/>
              </a:lnSpc>
              <a:spcBef>
                <a:spcPts val="2400"/>
              </a:spcBef>
              <a:buClr>
                <a:schemeClr val="tx1">
                  <a:lumMod val="85000"/>
                  <a:lumOff val="15000"/>
                </a:schemeClr>
              </a:buClr>
              <a:buSzPct val="125000"/>
              <a:buFont typeface="Arial" panose="020B0604020202020204" pitchFamily="34" charset="0"/>
              <a:buChar char="•"/>
            </a:pPr>
            <a:r>
              <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Works with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Elastic Container Service</a:t>
            </a:r>
            <a:r>
              <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(Amazon ECS) and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Elastic Kubernetes</a:t>
            </a:r>
            <a:r>
              <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Service</a:t>
            </a:r>
            <a:r>
              <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(Amazon EKS)</a:t>
            </a:r>
          </a:p>
          <a:p>
            <a:pPr marL="342900" lvl="1" indent="-342900">
              <a:lnSpc>
                <a:spcPct val="90000"/>
              </a:lnSpc>
              <a:spcBef>
                <a:spcPts val="2400"/>
              </a:spcBef>
              <a:buClr>
                <a:schemeClr val="tx1">
                  <a:lumMod val="85000"/>
                  <a:lumOff val="15000"/>
                </a:schemeClr>
              </a:buClr>
              <a:buSzPct val="125000"/>
              <a:buFont typeface="Arial" panose="020B0604020202020204" pitchFamily="34" charset="0"/>
              <a:buChar char="•"/>
            </a:pPr>
            <a:r>
              <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Provisions, manages, and scales your container clusters</a:t>
            </a:r>
          </a:p>
          <a:p>
            <a:pPr marL="342900" lvl="1" indent="-342900">
              <a:lnSpc>
                <a:spcPct val="90000"/>
              </a:lnSpc>
              <a:spcBef>
                <a:spcPts val="2400"/>
              </a:spcBef>
              <a:buClr>
                <a:schemeClr val="tx1">
                  <a:lumMod val="85000"/>
                  <a:lumOff val="15000"/>
                </a:schemeClr>
              </a:buClr>
              <a:buSzPct val="125000"/>
              <a:buFont typeface="Arial" panose="020B0604020202020204" pitchFamily="34" charset="0"/>
              <a:buChar char="•"/>
            </a:pPr>
            <a:r>
              <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Manages runtime environment</a:t>
            </a:r>
          </a:p>
          <a:p>
            <a:pPr marL="342900" lvl="1" indent="-342900">
              <a:lnSpc>
                <a:spcPct val="90000"/>
              </a:lnSpc>
              <a:spcBef>
                <a:spcPts val="2400"/>
              </a:spcBef>
              <a:buClr>
                <a:schemeClr val="tx1">
                  <a:lumMod val="85000"/>
                  <a:lumOff val="15000"/>
                </a:schemeClr>
              </a:buClr>
              <a:buSzPct val="125000"/>
              <a:buFont typeface="Arial" panose="020B0604020202020204" pitchFamily="34" charset="0"/>
              <a:buChar char="•"/>
            </a:pPr>
            <a:r>
              <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Provides automatic scaling</a:t>
            </a:r>
          </a:p>
          <a:p>
            <a:pPr marL="347133" lvl="1" indent="-342900">
              <a:spcBef>
                <a:spcPct val="20000"/>
              </a:spcBef>
              <a:buClr>
                <a:schemeClr val="tx1">
                  <a:lumMod val="85000"/>
                  <a:lumOff val="15000"/>
                </a:schemeClr>
              </a:buClr>
              <a:buSzPct val="125000"/>
              <a:buFont typeface="Arial" panose="020B0604020202020204" pitchFamily="34" charset="0"/>
              <a:buChar char="•"/>
            </a:pPr>
            <a:endPar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Footer Placeholder 2">
            <a:extLst>
              <a:ext uri="{FF2B5EF4-FFF2-40B4-BE49-F238E27FC236}">
                <a16:creationId xmlns:a16="http://schemas.microsoft.com/office/drawing/2014/main" id="{360F3EB1-0652-4E44-8186-45C1AE35F9F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309D89C-6A07-4D31-A303-3355531317D6}"/>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1424505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85871"/>
            <a:ext cx="6265716" cy="5370479"/>
          </a:xfrm>
        </p:spPr>
        <p:txBody>
          <a:bodyPr/>
          <a:lstStyle/>
          <a:p>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ECS </a:t>
            </a:r>
            <a:r>
              <a:rPr lang="en-US" sz="2000" dirty="0">
                <a:latin typeface="+mn-lt"/>
              </a:rPr>
              <a:t>is a highly scalable, high-performance container management service. It supports Docker containers and enables you to easily run applications on a managed cluster of Amazon EC2 instances.</a:t>
            </a:r>
          </a:p>
          <a:p>
            <a:pPr>
              <a:buClr>
                <a:schemeClr val="tx1"/>
              </a:buClr>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Cluster auto scaling</a:t>
            </a:r>
            <a:r>
              <a:rPr lang="en-US" sz="2000" dirty="0">
                <a:latin typeface="+mn-lt"/>
              </a:rPr>
              <a:t> gives you more control over how you scale tasks in a cluster.</a:t>
            </a:r>
          </a:p>
          <a:p>
            <a:pPr>
              <a:buClr>
                <a:schemeClr val="tx1"/>
              </a:buClr>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Cloud Map</a:t>
            </a:r>
            <a:r>
              <a:rPr lang="en-US" sz="2000" dirty="0">
                <a:latin typeface="+mn-lt"/>
              </a:rPr>
              <a:t> </a:t>
            </a:r>
            <a:r>
              <a:rPr lang="en-US" sz="2000" dirty="0"/>
              <a:t>enables you to </a:t>
            </a:r>
            <a:r>
              <a:rPr lang="en-US" sz="2000" dirty="0">
                <a:latin typeface="+mn-lt"/>
              </a:rPr>
              <a:t>define custom names for your application resources. It maintains the updated location of these dynamically changing resources. </a:t>
            </a:r>
          </a:p>
          <a:p>
            <a:pPr>
              <a:buClr>
                <a:schemeClr val="tx1"/>
              </a:buClr>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App Mesh </a:t>
            </a:r>
            <a:r>
              <a:rPr lang="en-US" sz="2000" dirty="0">
                <a:latin typeface="+mn-lt"/>
              </a:rPr>
              <a:t>is a service mesh that provides application-level networking. It enables your services to communicate easily with each other across multiple types of compute infrastructure.</a:t>
            </a:r>
          </a:p>
          <a:p>
            <a:pPr>
              <a:buClr>
                <a:schemeClr val="tx1"/>
              </a:buClr>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Fargate </a:t>
            </a:r>
            <a:r>
              <a:rPr lang="en-US" sz="2000" dirty="0">
                <a:latin typeface="+mn-lt"/>
              </a:rPr>
              <a:t>is a fully managed container service that enables you to run containers without needing to manage servers or clusters.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24</a:t>
            </a:fld>
            <a:endParaRPr lang="en-US" dirty="0"/>
          </a:p>
        </p:txBody>
      </p:sp>
    </p:spTree>
    <p:custDataLst>
      <p:tags r:id="rId1"/>
    </p:custDataLst>
    <p:extLst>
      <p:ext uri="{BB962C8B-B14F-4D97-AF65-F5344CB8AC3E}">
        <p14:creationId xmlns:p14="http://schemas.microsoft.com/office/powerpoint/2010/main" val="2537245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93453"/>
            <a:ext cx="4268647" cy="2636387"/>
          </a:xfrm>
        </p:spPr>
        <p:txBody>
          <a:bodyPr>
            <a:noAutofit/>
          </a:bodyPr>
          <a:lstStyle/>
          <a:p>
            <a:r>
              <a:rPr lang="en-US" sz="3600" dirty="0">
                <a:latin typeface="+mj-lt"/>
              </a:rPr>
              <a:t>Module 13 – Guided Lab 1: Breaking a Monolithic Node.js Application into Microservices</a:t>
            </a:r>
            <a:br>
              <a:rPr lang="en-US" sz="3600" dirty="0">
                <a:latin typeface="+mj-lt"/>
              </a:rPr>
            </a:br>
            <a:br>
              <a:rPr lang="en-US" sz="3600" dirty="0">
                <a:latin typeface="+mj-lt"/>
              </a:rPr>
            </a:br>
            <a:r>
              <a:rPr lang="en-US" sz="3600" dirty="0">
                <a:latin typeface="+mj-lt"/>
              </a:rPr>
              <a:t>(Optional lab)</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25</a:t>
            </a:fld>
            <a:endParaRPr lang="en-US" dirty="0"/>
          </a:p>
        </p:txBody>
      </p:sp>
    </p:spTree>
    <p:custDataLst>
      <p:tags r:id="rId1"/>
    </p:custDataLst>
    <p:extLst>
      <p:ext uri="{BB962C8B-B14F-4D97-AF65-F5344CB8AC3E}">
        <p14:creationId xmlns:p14="http://schemas.microsoft.com/office/powerpoint/2010/main" val="2182861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1: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514350" indent="-514350">
              <a:buFont typeface="+mj-lt"/>
              <a:buAutoNum type="arabicPeriod"/>
            </a:pPr>
            <a:r>
              <a:rPr lang="en-US" dirty="0">
                <a:latin typeface="+mn-lt"/>
              </a:rPr>
              <a:t>Prepare the AWS Cloud9 development environment</a:t>
            </a:r>
          </a:p>
          <a:p>
            <a:pPr marL="514350" indent="-514350">
              <a:buFont typeface="+mj-lt"/>
              <a:buAutoNum type="arabicPeriod"/>
            </a:pPr>
            <a:r>
              <a:rPr lang="en-US" dirty="0">
                <a:latin typeface="+mn-lt"/>
              </a:rPr>
              <a:t>Run a monolithic application on a basic Node.js server</a:t>
            </a:r>
          </a:p>
          <a:p>
            <a:pPr marL="514350" indent="-514350">
              <a:buFont typeface="+mj-lt"/>
              <a:buAutoNum type="arabicPeriod"/>
            </a:pPr>
            <a:r>
              <a:rPr lang="en-US" dirty="0">
                <a:latin typeface="+mn-lt"/>
              </a:rPr>
              <a:t>Containerize the monolith for Amazon ECS</a:t>
            </a:r>
          </a:p>
          <a:p>
            <a:pPr marL="514350" indent="-514350">
              <a:buFont typeface="+mj-lt"/>
              <a:buAutoNum type="arabicPeriod"/>
            </a:pPr>
            <a:r>
              <a:rPr lang="en-US" dirty="0">
                <a:latin typeface="+mn-lt"/>
              </a:rPr>
              <a:t>Deploy the monolith to Amazon ECS</a:t>
            </a:r>
          </a:p>
          <a:p>
            <a:pPr marL="514350" indent="-514350">
              <a:buFont typeface="+mj-lt"/>
              <a:buAutoNum type="arabicPeriod"/>
            </a:pPr>
            <a:r>
              <a:rPr lang="en-US" dirty="0">
                <a:latin typeface="+mn-lt"/>
              </a:rPr>
              <a:t>Refactor the monolith into containerized microservices</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992183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B71E-614C-44E9-A63B-8AB64D6CD76E}"/>
              </a:ext>
            </a:extLst>
          </p:cNvPr>
          <p:cNvSpPr>
            <a:spLocks noGrp="1"/>
          </p:cNvSpPr>
          <p:nvPr>
            <p:ph type="title"/>
          </p:nvPr>
        </p:nvSpPr>
        <p:spPr/>
        <p:txBody>
          <a:bodyPr/>
          <a:lstStyle/>
          <a:p>
            <a:r>
              <a:rPr lang="en-US" dirty="0"/>
              <a:t>Guided lab 1: Final product</a:t>
            </a:r>
          </a:p>
        </p:txBody>
      </p:sp>
      <p:grpSp>
        <p:nvGrpSpPr>
          <p:cNvPr id="69" name="Group 68" descr="architecture diagram for containerized application with three microservices hosted on the Amazon EC2 launch type.">
            <a:extLst>
              <a:ext uri="{FF2B5EF4-FFF2-40B4-BE49-F238E27FC236}">
                <a16:creationId xmlns:a16="http://schemas.microsoft.com/office/drawing/2014/main" id="{61D3CDE1-A72D-43DF-8FE7-3EEED57EABFB}"/>
              </a:ext>
            </a:extLst>
          </p:cNvPr>
          <p:cNvGrpSpPr/>
          <p:nvPr/>
        </p:nvGrpSpPr>
        <p:grpSpPr>
          <a:xfrm>
            <a:off x="145166" y="1256394"/>
            <a:ext cx="11901669" cy="5099956"/>
            <a:chOff x="-80" y="1256394"/>
            <a:chExt cx="11901669" cy="5099956"/>
          </a:xfrm>
        </p:grpSpPr>
        <p:sp>
          <p:nvSpPr>
            <p:cNvPr id="16" name="TextBox 15">
              <a:extLst>
                <a:ext uri="{FF2B5EF4-FFF2-40B4-BE49-F238E27FC236}">
                  <a16:creationId xmlns:a16="http://schemas.microsoft.com/office/drawing/2014/main" id="{362CCE5D-7D95-4A3F-96B4-6EB4EF9143D9}"/>
                </a:ext>
              </a:extLst>
            </p:cNvPr>
            <p:cNvSpPr txBox="1"/>
            <p:nvPr/>
          </p:nvSpPr>
          <p:spPr>
            <a:xfrm>
              <a:off x="-80" y="4121532"/>
              <a:ext cx="96372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Browser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client</a:t>
              </a:r>
            </a:p>
          </p:txBody>
        </p:sp>
        <p:sp>
          <p:nvSpPr>
            <p:cNvPr id="5" name="Rectangle 4">
              <a:extLst>
                <a:ext uri="{FF2B5EF4-FFF2-40B4-BE49-F238E27FC236}">
                  <a16:creationId xmlns:a16="http://schemas.microsoft.com/office/drawing/2014/main" id="{64293424-839B-4AA8-BC27-1DC50DC900E5}"/>
                </a:ext>
              </a:extLst>
            </p:cNvPr>
            <p:cNvSpPr/>
            <p:nvPr/>
          </p:nvSpPr>
          <p:spPr>
            <a:xfrm>
              <a:off x="865113" y="1256394"/>
              <a:ext cx="7040880" cy="509995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a:t>
              </a:r>
              <a:r>
                <a:rPr kumimoji="0" lang="en-US" sz="1600" b="0" i="0" u="none" strike="noStrike" kern="0" cap="none" spc="0" normalizeH="0" baseline="0" noProof="0" dirty="0">
                  <a:ln w="0"/>
                  <a:solidFill>
                    <a:srgbClr val="1D8900"/>
                  </a:solidFill>
                  <a:effectLst/>
                  <a:uLnTx/>
                  <a:uFillTx/>
                  <a:latin typeface="+mj-lt"/>
                  <a:ea typeface="+mn-ea"/>
                  <a:cs typeface="+mn-cs"/>
                </a:rPr>
                <a:t>VPC</a:t>
              </a:r>
              <a:endParaRPr kumimoji="0" lang="en-US" sz="1200" b="0" i="0" u="none" strike="noStrike" kern="0" cap="none" spc="0" normalizeH="0" baseline="0" noProof="0" dirty="0">
                <a:ln w="0"/>
                <a:solidFill>
                  <a:srgbClr val="1D8900"/>
                </a:solidFill>
                <a:effectLst/>
                <a:uLnTx/>
                <a:uFillTx/>
                <a:latin typeface="+mj-lt"/>
                <a:ea typeface="+mn-ea"/>
                <a:cs typeface="+mn-cs"/>
              </a:endParaRPr>
            </a:p>
          </p:txBody>
        </p:sp>
        <p:pic>
          <p:nvPicPr>
            <p:cNvPr id="8" name="Graphic 7">
              <a:extLst>
                <a:ext uri="{FF2B5EF4-FFF2-40B4-BE49-F238E27FC236}">
                  <a16:creationId xmlns:a16="http://schemas.microsoft.com/office/drawing/2014/main" id="{D63D54B5-DB1F-4D14-B41E-573C2701288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115" y="1256394"/>
              <a:ext cx="457200" cy="457200"/>
            </a:xfrm>
            <a:prstGeom prst="rect">
              <a:avLst/>
            </a:prstGeom>
          </p:spPr>
        </p:pic>
        <p:pic>
          <p:nvPicPr>
            <p:cNvPr id="11" name="Graphic 10">
              <a:extLst>
                <a:ext uri="{FF2B5EF4-FFF2-40B4-BE49-F238E27FC236}">
                  <a16:creationId xmlns:a16="http://schemas.microsoft.com/office/drawing/2014/main" id="{FBE07EDB-7230-432F-A6BB-407D4F197E9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832" y="3650609"/>
              <a:ext cx="469900" cy="469900"/>
            </a:xfrm>
            <a:prstGeom prst="rect">
              <a:avLst/>
            </a:prstGeom>
          </p:spPr>
        </p:pic>
        <p:pic>
          <p:nvPicPr>
            <p:cNvPr id="15" name="Graphic 14">
              <a:extLst>
                <a:ext uri="{FF2B5EF4-FFF2-40B4-BE49-F238E27FC236}">
                  <a16:creationId xmlns:a16="http://schemas.microsoft.com/office/drawing/2014/main" id="{BF5425F2-CFC3-4787-8420-7771B010D92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0246" y="3655850"/>
              <a:ext cx="457200" cy="457200"/>
            </a:xfrm>
            <a:prstGeom prst="rect">
              <a:avLst/>
            </a:prstGeom>
          </p:spPr>
        </p:pic>
        <p:sp>
          <p:nvSpPr>
            <p:cNvPr id="17" name="TextBox 16">
              <a:extLst>
                <a:ext uri="{FF2B5EF4-FFF2-40B4-BE49-F238E27FC236}">
                  <a16:creationId xmlns:a16="http://schemas.microsoft.com/office/drawing/2014/main" id="{497F1164-92A3-4344-8885-AE6A65B74025}"/>
                </a:ext>
              </a:extLst>
            </p:cNvPr>
            <p:cNvSpPr txBox="1"/>
            <p:nvPr/>
          </p:nvSpPr>
          <p:spPr>
            <a:xfrm>
              <a:off x="888348" y="4111335"/>
              <a:ext cx="130195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sp>
          <p:nvSpPr>
            <p:cNvPr id="18" name="TextBox 17">
              <a:extLst>
                <a:ext uri="{FF2B5EF4-FFF2-40B4-BE49-F238E27FC236}">
                  <a16:creationId xmlns:a16="http://schemas.microsoft.com/office/drawing/2014/main" id="{A2F57D34-47AA-416C-A489-001FD87F4072}"/>
                </a:ext>
              </a:extLst>
            </p:cNvPr>
            <p:cNvSpPr txBox="1"/>
            <p:nvPr/>
          </p:nvSpPr>
          <p:spPr>
            <a:xfrm>
              <a:off x="2149530" y="2762635"/>
              <a:ext cx="125867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api</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sp>
          <p:nvSpPr>
            <p:cNvPr id="19" name="TextBox 18">
              <a:extLst>
                <a:ext uri="{FF2B5EF4-FFF2-40B4-BE49-F238E27FC236}">
                  <a16:creationId xmlns:a16="http://schemas.microsoft.com/office/drawing/2014/main" id="{DD01CDB2-A181-4CC2-9669-445579B2463A}"/>
                </a:ext>
              </a:extLst>
            </p:cNvPr>
            <p:cNvSpPr txBox="1"/>
            <p:nvPr/>
          </p:nvSpPr>
          <p:spPr>
            <a:xfrm>
              <a:off x="2149530" y="3582058"/>
              <a:ext cx="147027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api</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/threads/*</a:t>
              </a:r>
            </a:p>
          </p:txBody>
        </p:sp>
        <p:sp>
          <p:nvSpPr>
            <p:cNvPr id="20" name="TextBox 19">
              <a:extLst>
                <a:ext uri="{FF2B5EF4-FFF2-40B4-BE49-F238E27FC236}">
                  <a16:creationId xmlns:a16="http://schemas.microsoft.com/office/drawing/2014/main" id="{E16002B7-D9AC-48ED-B5C9-029DC5EBCE83}"/>
                </a:ext>
              </a:extLst>
            </p:cNvPr>
            <p:cNvSpPr txBox="1"/>
            <p:nvPr/>
          </p:nvSpPr>
          <p:spPr>
            <a:xfrm>
              <a:off x="2149530" y="4379939"/>
              <a:ext cx="1276311"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api</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/posts/*</a:t>
              </a:r>
            </a:p>
          </p:txBody>
        </p:sp>
        <p:sp>
          <p:nvSpPr>
            <p:cNvPr id="32" name="Rectangle 31">
              <a:extLst>
                <a:ext uri="{FF2B5EF4-FFF2-40B4-BE49-F238E27FC236}">
                  <a16:creationId xmlns:a16="http://schemas.microsoft.com/office/drawing/2014/main" id="{C195B34D-522F-4061-949C-727AE8511FCB}"/>
                </a:ext>
              </a:extLst>
            </p:cNvPr>
            <p:cNvSpPr/>
            <p:nvPr/>
          </p:nvSpPr>
          <p:spPr>
            <a:xfrm>
              <a:off x="3634018" y="2783033"/>
              <a:ext cx="137160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Users</a:t>
              </a:r>
              <a:r>
                <a:rPr lang="en-US" sz="1600" dirty="0">
                  <a:solidFill>
                    <a:schemeClr val="tx1"/>
                  </a:solidFill>
                </a:rPr>
                <a:t> </a:t>
              </a:r>
              <a:br>
                <a:rPr lang="en-US" sz="1600" dirty="0">
                  <a:solidFill>
                    <a:schemeClr val="tx1"/>
                  </a:solidFill>
                </a:rPr>
              </a:br>
              <a:r>
                <a:rPr lang="en-US" sz="1600" dirty="0">
                  <a:solidFill>
                    <a:schemeClr val="tx1"/>
                  </a:solidFill>
                </a:rPr>
                <a:t>target group</a:t>
              </a:r>
            </a:p>
          </p:txBody>
        </p:sp>
        <p:sp>
          <p:nvSpPr>
            <p:cNvPr id="33" name="Rectangle 32">
              <a:extLst>
                <a:ext uri="{FF2B5EF4-FFF2-40B4-BE49-F238E27FC236}">
                  <a16:creationId xmlns:a16="http://schemas.microsoft.com/office/drawing/2014/main" id="{DAB07190-247C-4B52-A318-E5FA8DB8517A}"/>
                </a:ext>
              </a:extLst>
            </p:cNvPr>
            <p:cNvSpPr/>
            <p:nvPr/>
          </p:nvSpPr>
          <p:spPr>
            <a:xfrm>
              <a:off x="3620628" y="3594461"/>
              <a:ext cx="137160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Threads</a:t>
              </a:r>
              <a:r>
                <a:rPr lang="en-US" sz="1600" dirty="0">
                  <a:solidFill>
                    <a:schemeClr val="tx1"/>
                  </a:solidFill>
                </a:rPr>
                <a:t> </a:t>
              </a:r>
              <a:br>
                <a:rPr lang="en-US" sz="1600" dirty="0">
                  <a:solidFill>
                    <a:schemeClr val="tx1"/>
                  </a:solidFill>
                </a:rPr>
              </a:br>
              <a:r>
                <a:rPr lang="en-US" sz="1600" dirty="0">
                  <a:solidFill>
                    <a:schemeClr val="tx1"/>
                  </a:solidFill>
                </a:rPr>
                <a:t>target group</a:t>
              </a:r>
            </a:p>
          </p:txBody>
        </p:sp>
        <p:sp>
          <p:nvSpPr>
            <p:cNvPr id="34" name="Rectangle 33">
              <a:extLst>
                <a:ext uri="{FF2B5EF4-FFF2-40B4-BE49-F238E27FC236}">
                  <a16:creationId xmlns:a16="http://schemas.microsoft.com/office/drawing/2014/main" id="{A7D4BD53-4E72-4B6A-BD59-06E4E48A23A1}"/>
                </a:ext>
              </a:extLst>
            </p:cNvPr>
            <p:cNvSpPr/>
            <p:nvPr/>
          </p:nvSpPr>
          <p:spPr>
            <a:xfrm>
              <a:off x="3634018" y="4392947"/>
              <a:ext cx="137160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Posts</a:t>
              </a:r>
              <a:r>
                <a:rPr lang="en-US" sz="1600" dirty="0">
                  <a:solidFill>
                    <a:schemeClr val="tx1"/>
                  </a:solidFill>
                </a:rPr>
                <a:t> </a:t>
              </a:r>
              <a:br>
                <a:rPr lang="en-US" sz="1600" dirty="0">
                  <a:solidFill>
                    <a:schemeClr val="tx1"/>
                  </a:solidFill>
                </a:rPr>
              </a:br>
              <a:r>
                <a:rPr lang="en-US" sz="1600" dirty="0">
                  <a:solidFill>
                    <a:schemeClr val="tx1"/>
                  </a:solidFill>
                </a:rPr>
                <a:t>target group</a:t>
              </a:r>
            </a:p>
          </p:txBody>
        </p:sp>
        <p:cxnSp>
          <p:nvCxnSpPr>
            <p:cNvPr id="39" name="Straight Arrow Connector 38">
              <a:extLst>
                <a:ext uri="{FF2B5EF4-FFF2-40B4-BE49-F238E27FC236}">
                  <a16:creationId xmlns:a16="http://schemas.microsoft.com/office/drawing/2014/main" id="{25BA7AD7-E956-4CDB-B4CB-D5CEE378F748}"/>
                </a:ext>
                <a:ext uri="{C183D7F6-B498-43B3-948B-1728B52AA6E4}">
                  <adec:decorative xmlns:adec="http://schemas.microsoft.com/office/drawing/2017/decorative" val="1"/>
                </a:ext>
              </a:extLst>
            </p:cNvPr>
            <p:cNvCxnSpPr>
              <a:stCxn id="15" idx="3"/>
              <a:endCxn id="33" idx="1"/>
            </p:cNvCxnSpPr>
            <p:nvPr/>
          </p:nvCxnSpPr>
          <p:spPr>
            <a:xfrm flipV="1">
              <a:off x="1767446" y="3868781"/>
              <a:ext cx="1853182" cy="15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9BD3C468-21B8-469A-B6DB-FF213B7D1DCE}"/>
                </a:ext>
                <a:ext uri="{C183D7F6-B498-43B3-948B-1728B52AA6E4}">
                  <adec:decorative xmlns:adec="http://schemas.microsoft.com/office/drawing/2017/decorative" val="1"/>
                </a:ext>
              </a:extLst>
            </p:cNvPr>
            <p:cNvCxnSpPr>
              <a:stCxn id="15" idx="3"/>
              <a:endCxn id="32" idx="1"/>
            </p:cNvCxnSpPr>
            <p:nvPr/>
          </p:nvCxnSpPr>
          <p:spPr>
            <a:xfrm flipV="1">
              <a:off x="1767446" y="3057353"/>
              <a:ext cx="1866572" cy="827097"/>
            </a:xfrm>
            <a:prstGeom prst="bentConnector3">
              <a:avLst>
                <a:gd name="adj1" fmla="val 198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3B3D4EA-ED06-4572-B253-7BDE3F381395}"/>
                </a:ext>
                <a:ext uri="{C183D7F6-B498-43B3-948B-1728B52AA6E4}">
                  <adec:decorative xmlns:adec="http://schemas.microsoft.com/office/drawing/2017/decorative" val="1"/>
                </a:ext>
              </a:extLst>
            </p:cNvPr>
            <p:cNvCxnSpPr>
              <a:stCxn id="15" idx="3"/>
              <a:endCxn id="34" idx="1"/>
            </p:cNvCxnSpPr>
            <p:nvPr/>
          </p:nvCxnSpPr>
          <p:spPr>
            <a:xfrm>
              <a:off x="1767446" y="3884450"/>
              <a:ext cx="1866572" cy="782817"/>
            </a:xfrm>
            <a:prstGeom prst="bentConnector3">
              <a:avLst>
                <a:gd name="adj1" fmla="val 19888"/>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A8AD8F78-F9A1-485D-BEDA-726494FA29B1}"/>
                </a:ext>
                <a:ext uri="{C183D7F6-B498-43B3-948B-1728B52AA6E4}">
                  <adec:decorative xmlns:adec="http://schemas.microsoft.com/office/drawing/2017/decorative" val="1"/>
                </a:ext>
              </a:extLst>
            </p:cNvPr>
            <p:cNvGrpSpPr/>
            <p:nvPr/>
          </p:nvGrpSpPr>
          <p:grpSpPr>
            <a:xfrm>
              <a:off x="8394840" y="1707833"/>
              <a:ext cx="2148840" cy="1188720"/>
              <a:chOff x="8774387" y="1701978"/>
              <a:chExt cx="2148840" cy="1188720"/>
            </a:xfrm>
          </p:grpSpPr>
          <p:sp>
            <p:nvSpPr>
              <p:cNvPr id="56" name="Rectangle 55">
                <a:extLst>
                  <a:ext uri="{FF2B5EF4-FFF2-40B4-BE49-F238E27FC236}">
                    <a16:creationId xmlns:a16="http://schemas.microsoft.com/office/drawing/2014/main" id="{4B1E7D20-2C90-49F9-B43F-320A1F982690}"/>
                  </a:ext>
                </a:extLst>
              </p:cNvPr>
              <p:cNvSpPr/>
              <p:nvPr/>
            </p:nvSpPr>
            <p:spPr>
              <a:xfrm>
                <a:off x="8774387" y="1701978"/>
                <a:ext cx="2148840" cy="118872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3" name="Group 132">
                <a:extLst>
                  <a:ext uri="{FF2B5EF4-FFF2-40B4-BE49-F238E27FC236}">
                    <a16:creationId xmlns:a16="http://schemas.microsoft.com/office/drawing/2014/main" id="{12BB711F-0D1E-43E3-80DA-A7ECB71FAE6D}"/>
                  </a:ext>
                </a:extLst>
              </p:cNvPr>
              <p:cNvGrpSpPr/>
              <p:nvPr/>
            </p:nvGrpSpPr>
            <p:grpSpPr>
              <a:xfrm>
                <a:off x="8883444" y="1704034"/>
                <a:ext cx="1771767" cy="584775"/>
                <a:chOff x="8883444" y="1704034"/>
                <a:chExt cx="1771767" cy="584775"/>
              </a:xfrm>
            </p:grpSpPr>
            <p:pic>
              <p:nvPicPr>
                <p:cNvPr id="55" name="Graphic 54">
                  <a:extLst>
                    <a:ext uri="{FF2B5EF4-FFF2-40B4-BE49-F238E27FC236}">
                      <a16:creationId xmlns:a16="http://schemas.microsoft.com/office/drawing/2014/main" id="{F7F9388F-5DFE-4F7C-BD57-8C0480E6077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83444" y="1761471"/>
                  <a:ext cx="469900" cy="469900"/>
                </a:xfrm>
                <a:prstGeom prst="rect">
                  <a:avLst/>
                </a:prstGeom>
              </p:spPr>
            </p:pic>
            <p:sp>
              <p:nvSpPr>
                <p:cNvPr id="57" name="TextBox 56">
                  <a:extLst>
                    <a:ext uri="{FF2B5EF4-FFF2-40B4-BE49-F238E27FC236}">
                      <a16:creationId xmlns:a16="http://schemas.microsoft.com/office/drawing/2014/main" id="{112B7920-7685-4AF4-8F52-CE79100255A0}"/>
                    </a:ext>
                  </a:extLst>
                </p:cNvPr>
                <p:cNvSpPr txBox="1"/>
                <p:nvPr/>
              </p:nvSpPr>
              <p:spPr>
                <a:xfrm>
                  <a:off x="9462256" y="1704034"/>
                  <a:ext cx="1192955"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Users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ECS service</a:t>
                  </a:r>
                </a:p>
              </p:txBody>
            </p:sp>
          </p:grpSp>
          <p:grpSp>
            <p:nvGrpSpPr>
              <p:cNvPr id="58" name="Group 57">
                <a:extLst>
                  <a:ext uri="{FF2B5EF4-FFF2-40B4-BE49-F238E27FC236}">
                    <a16:creationId xmlns:a16="http://schemas.microsoft.com/office/drawing/2014/main" id="{8334D5CF-BA0C-4F4E-956A-8C987B6B5254}"/>
                  </a:ext>
                </a:extLst>
              </p:cNvPr>
              <p:cNvGrpSpPr/>
              <p:nvPr/>
            </p:nvGrpSpPr>
            <p:grpSpPr>
              <a:xfrm>
                <a:off x="8848210" y="2255721"/>
                <a:ext cx="2011680" cy="584775"/>
                <a:chOff x="8182108" y="4955870"/>
                <a:chExt cx="2011680" cy="584775"/>
              </a:xfrm>
            </p:grpSpPr>
            <p:grpSp>
              <p:nvGrpSpPr>
                <p:cNvPr id="59" name="Group 58">
                  <a:extLst>
                    <a:ext uri="{FF2B5EF4-FFF2-40B4-BE49-F238E27FC236}">
                      <a16:creationId xmlns:a16="http://schemas.microsoft.com/office/drawing/2014/main" id="{AB2DF453-7AE7-418B-977D-33F71F172864}"/>
                    </a:ext>
                  </a:extLst>
                </p:cNvPr>
                <p:cNvGrpSpPr/>
                <p:nvPr/>
              </p:nvGrpSpPr>
              <p:grpSpPr>
                <a:xfrm>
                  <a:off x="8203854" y="4955870"/>
                  <a:ext cx="1948150" cy="584775"/>
                  <a:chOff x="8356932" y="5031006"/>
                  <a:chExt cx="1948150" cy="584775"/>
                </a:xfrm>
              </p:grpSpPr>
              <p:pic>
                <p:nvPicPr>
                  <p:cNvPr id="61" name="Graphic 60">
                    <a:extLst>
                      <a:ext uri="{FF2B5EF4-FFF2-40B4-BE49-F238E27FC236}">
                        <a16:creationId xmlns:a16="http://schemas.microsoft.com/office/drawing/2014/main" id="{146968AB-3616-49E8-9E18-7F854908A14B}"/>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56932" y="5088443"/>
                    <a:ext cx="469900" cy="469900"/>
                  </a:xfrm>
                  <a:prstGeom prst="rect">
                    <a:avLst/>
                  </a:prstGeom>
                </p:spPr>
              </p:pic>
              <p:sp>
                <p:nvSpPr>
                  <p:cNvPr id="62" name="TextBox 61">
                    <a:extLst>
                      <a:ext uri="{FF2B5EF4-FFF2-40B4-BE49-F238E27FC236}">
                        <a16:creationId xmlns:a16="http://schemas.microsoft.com/office/drawing/2014/main" id="{AE5EDC39-1CCD-4289-8C34-2D72349DC7B7}"/>
                      </a:ext>
                    </a:extLst>
                  </p:cNvPr>
                  <p:cNvSpPr txBox="1"/>
                  <p:nvPr/>
                </p:nvSpPr>
                <p:spPr>
                  <a:xfrm>
                    <a:off x="8847632" y="5031006"/>
                    <a:ext cx="1457450"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task definition</a:t>
                    </a:r>
                  </a:p>
                </p:txBody>
              </p:sp>
            </p:grpSp>
            <p:sp>
              <p:nvSpPr>
                <p:cNvPr id="60" name="Rectangle 59">
                  <a:extLst>
                    <a:ext uri="{FF2B5EF4-FFF2-40B4-BE49-F238E27FC236}">
                      <a16:creationId xmlns:a16="http://schemas.microsoft.com/office/drawing/2014/main" id="{9D3B7292-B6AB-4048-AF57-15374DD87BEB}"/>
                    </a:ext>
                  </a:extLst>
                </p:cNvPr>
                <p:cNvSpPr/>
                <p:nvPr/>
              </p:nvSpPr>
              <p:spPr>
                <a:xfrm>
                  <a:off x="8182108" y="4973937"/>
                  <a:ext cx="2011680" cy="54864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36" name="Group 135">
              <a:extLst>
                <a:ext uri="{FF2B5EF4-FFF2-40B4-BE49-F238E27FC236}">
                  <a16:creationId xmlns:a16="http://schemas.microsoft.com/office/drawing/2014/main" id="{DEAAE3E4-BE35-4806-9D8A-92FF236155FD}"/>
                </a:ext>
                <a:ext uri="{C183D7F6-B498-43B3-948B-1728B52AA6E4}">
                  <adec:decorative xmlns:adec="http://schemas.microsoft.com/office/drawing/2017/decorative" val="1"/>
                </a:ext>
              </a:extLst>
            </p:cNvPr>
            <p:cNvGrpSpPr/>
            <p:nvPr/>
          </p:nvGrpSpPr>
          <p:grpSpPr>
            <a:xfrm>
              <a:off x="8394840" y="3288549"/>
              <a:ext cx="2148840" cy="1188720"/>
              <a:chOff x="8784313" y="3017923"/>
              <a:chExt cx="2148840" cy="1188720"/>
            </a:xfrm>
          </p:grpSpPr>
          <p:sp>
            <p:nvSpPr>
              <p:cNvPr id="86" name="Rectangle 85">
                <a:extLst>
                  <a:ext uri="{FF2B5EF4-FFF2-40B4-BE49-F238E27FC236}">
                    <a16:creationId xmlns:a16="http://schemas.microsoft.com/office/drawing/2014/main" id="{62D406BD-C659-43AF-AD4D-C42661EC669B}"/>
                  </a:ext>
                </a:extLst>
              </p:cNvPr>
              <p:cNvSpPr/>
              <p:nvPr/>
            </p:nvSpPr>
            <p:spPr>
              <a:xfrm>
                <a:off x="8784313" y="3017923"/>
                <a:ext cx="2148840" cy="118872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5" name="Group 134">
                <a:extLst>
                  <a:ext uri="{FF2B5EF4-FFF2-40B4-BE49-F238E27FC236}">
                    <a16:creationId xmlns:a16="http://schemas.microsoft.com/office/drawing/2014/main" id="{85F5124F-2E51-4869-B3A5-D2FF9EED3BF5}"/>
                  </a:ext>
                </a:extLst>
              </p:cNvPr>
              <p:cNvGrpSpPr/>
              <p:nvPr/>
            </p:nvGrpSpPr>
            <p:grpSpPr>
              <a:xfrm>
                <a:off x="8883444" y="3019979"/>
                <a:ext cx="1808945" cy="584775"/>
                <a:chOff x="8883444" y="3019979"/>
                <a:chExt cx="1808945" cy="584775"/>
              </a:xfrm>
            </p:grpSpPr>
            <p:pic>
              <p:nvPicPr>
                <p:cNvPr id="85" name="Graphic 84">
                  <a:extLst>
                    <a:ext uri="{FF2B5EF4-FFF2-40B4-BE49-F238E27FC236}">
                      <a16:creationId xmlns:a16="http://schemas.microsoft.com/office/drawing/2014/main" id="{1976E59D-EC13-4803-85F3-0E21E53C9FD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83444" y="3077416"/>
                  <a:ext cx="469900" cy="469900"/>
                </a:xfrm>
                <a:prstGeom prst="rect">
                  <a:avLst/>
                </a:prstGeom>
              </p:spPr>
            </p:pic>
            <p:sp>
              <p:nvSpPr>
                <p:cNvPr id="87" name="TextBox 86">
                  <a:extLst>
                    <a:ext uri="{FF2B5EF4-FFF2-40B4-BE49-F238E27FC236}">
                      <a16:creationId xmlns:a16="http://schemas.microsoft.com/office/drawing/2014/main" id="{79A9A65D-139F-434C-AE3F-02D9A11F7803}"/>
                    </a:ext>
                  </a:extLst>
                </p:cNvPr>
                <p:cNvSpPr txBox="1"/>
                <p:nvPr/>
              </p:nvSpPr>
              <p:spPr>
                <a:xfrm>
                  <a:off x="9444933" y="3019979"/>
                  <a:ext cx="1247456"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Threads</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ECS service</a:t>
                  </a:r>
                </a:p>
              </p:txBody>
            </p:sp>
          </p:grpSp>
          <p:grpSp>
            <p:nvGrpSpPr>
              <p:cNvPr id="88" name="Group 87">
                <a:extLst>
                  <a:ext uri="{FF2B5EF4-FFF2-40B4-BE49-F238E27FC236}">
                    <a16:creationId xmlns:a16="http://schemas.microsoft.com/office/drawing/2014/main" id="{9884FE1A-AB3B-4664-B7A4-44B3697B92CC}"/>
                  </a:ext>
                </a:extLst>
              </p:cNvPr>
              <p:cNvGrpSpPr/>
              <p:nvPr/>
            </p:nvGrpSpPr>
            <p:grpSpPr>
              <a:xfrm>
                <a:off x="8858136" y="3571666"/>
                <a:ext cx="2011680" cy="584775"/>
                <a:chOff x="8182108" y="4955870"/>
                <a:chExt cx="2011680" cy="584775"/>
              </a:xfrm>
            </p:grpSpPr>
            <p:grpSp>
              <p:nvGrpSpPr>
                <p:cNvPr id="89" name="Group 88">
                  <a:extLst>
                    <a:ext uri="{FF2B5EF4-FFF2-40B4-BE49-F238E27FC236}">
                      <a16:creationId xmlns:a16="http://schemas.microsoft.com/office/drawing/2014/main" id="{A106B3E9-72C7-4691-BD80-223E2290D4C8}"/>
                    </a:ext>
                  </a:extLst>
                </p:cNvPr>
                <p:cNvGrpSpPr/>
                <p:nvPr/>
              </p:nvGrpSpPr>
              <p:grpSpPr>
                <a:xfrm>
                  <a:off x="8203854" y="4955870"/>
                  <a:ext cx="1948150" cy="584775"/>
                  <a:chOff x="8356932" y="5031006"/>
                  <a:chExt cx="1948150" cy="584775"/>
                </a:xfrm>
              </p:grpSpPr>
              <p:pic>
                <p:nvPicPr>
                  <p:cNvPr id="91" name="Graphic 90">
                    <a:extLst>
                      <a:ext uri="{FF2B5EF4-FFF2-40B4-BE49-F238E27FC236}">
                        <a16:creationId xmlns:a16="http://schemas.microsoft.com/office/drawing/2014/main" id="{414CD7BD-6DD9-4557-94B6-9286EB14743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56932" y="5088443"/>
                    <a:ext cx="469900" cy="469900"/>
                  </a:xfrm>
                  <a:prstGeom prst="rect">
                    <a:avLst/>
                  </a:prstGeom>
                </p:spPr>
              </p:pic>
              <p:sp>
                <p:nvSpPr>
                  <p:cNvPr id="92" name="TextBox 91">
                    <a:extLst>
                      <a:ext uri="{FF2B5EF4-FFF2-40B4-BE49-F238E27FC236}">
                        <a16:creationId xmlns:a16="http://schemas.microsoft.com/office/drawing/2014/main" id="{88FAF662-E0B4-4324-87EF-6A56B0A7B145}"/>
                      </a:ext>
                    </a:extLst>
                  </p:cNvPr>
                  <p:cNvSpPr txBox="1"/>
                  <p:nvPr/>
                </p:nvSpPr>
                <p:spPr>
                  <a:xfrm>
                    <a:off x="8847632" y="5031006"/>
                    <a:ext cx="1457450"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Threads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task definition</a:t>
                    </a:r>
                  </a:p>
                </p:txBody>
              </p:sp>
            </p:grpSp>
            <p:sp>
              <p:nvSpPr>
                <p:cNvPr id="90" name="Rectangle 89">
                  <a:extLst>
                    <a:ext uri="{FF2B5EF4-FFF2-40B4-BE49-F238E27FC236}">
                      <a16:creationId xmlns:a16="http://schemas.microsoft.com/office/drawing/2014/main" id="{23653583-149A-4793-9566-4064C7851A1F}"/>
                    </a:ext>
                  </a:extLst>
                </p:cNvPr>
                <p:cNvSpPr/>
                <p:nvPr/>
              </p:nvSpPr>
              <p:spPr>
                <a:xfrm>
                  <a:off x="8182108" y="4973937"/>
                  <a:ext cx="2011680" cy="54864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38" name="Group 137">
              <a:extLst>
                <a:ext uri="{FF2B5EF4-FFF2-40B4-BE49-F238E27FC236}">
                  <a16:creationId xmlns:a16="http://schemas.microsoft.com/office/drawing/2014/main" id="{8171BC13-9D8D-4C98-9DE3-F619BDBCBB71}"/>
                </a:ext>
                <a:ext uri="{C183D7F6-B498-43B3-948B-1728B52AA6E4}">
                  <adec:decorative xmlns:adec="http://schemas.microsoft.com/office/drawing/2017/decorative" val="1"/>
                </a:ext>
              </a:extLst>
            </p:cNvPr>
            <p:cNvGrpSpPr/>
            <p:nvPr/>
          </p:nvGrpSpPr>
          <p:grpSpPr>
            <a:xfrm>
              <a:off x="8394840" y="4859580"/>
              <a:ext cx="2148840" cy="1188720"/>
              <a:chOff x="8784313" y="4414499"/>
              <a:chExt cx="2148840" cy="1188720"/>
            </a:xfrm>
          </p:grpSpPr>
          <p:sp>
            <p:nvSpPr>
              <p:cNvPr id="95" name="Rectangle 94">
                <a:extLst>
                  <a:ext uri="{FF2B5EF4-FFF2-40B4-BE49-F238E27FC236}">
                    <a16:creationId xmlns:a16="http://schemas.microsoft.com/office/drawing/2014/main" id="{68337C5A-25F9-44B1-BFAA-54D8130795CD}"/>
                  </a:ext>
                </a:extLst>
              </p:cNvPr>
              <p:cNvSpPr/>
              <p:nvPr/>
            </p:nvSpPr>
            <p:spPr>
              <a:xfrm>
                <a:off x="8784313" y="4414499"/>
                <a:ext cx="2148840" cy="118872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7" name="Group 136">
                <a:extLst>
                  <a:ext uri="{FF2B5EF4-FFF2-40B4-BE49-F238E27FC236}">
                    <a16:creationId xmlns:a16="http://schemas.microsoft.com/office/drawing/2014/main" id="{1F95C599-DD3A-40D1-BD85-FD7696C5A0C8}"/>
                  </a:ext>
                </a:extLst>
              </p:cNvPr>
              <p:cNvGrpSpPr/>
              <p:nvPr/>
            </p:nvGrpSpPr>
            <p:grpSpPr>
              <a:xfrm>
                <a:off x="8883444" y="4416555"/>
                <a:ext cx="1781695" cy="584775"/>
                <a:chOff x="8883444" y="4416555"/>
                <a:chExt cx="1781695" cy="584775"/>
              </a:xfrm>
            </p:grpSpPr>
            <p:pic>
              <p:nvPicPr>
                <p:cNvPr id="94" name="Graphic 93">
                  <a:extLst>
                    <a:ext uri="{FF2B5EF4-FFF2-40B4-BE49-F238E27FC236}">
                      <a16:creationId xmlns:a16="http://schemas.microsoft.com/office/drawing/2014/main" id="{D4859006-660C-4E10-B6C8-F30B2AAB765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83444" y="4473992"/>
                  <a:ext cx="469900" cy="469900"/>
                </a:xfrm>
                <a:prstGeom prst="rect">
                  <a:avLst/>
                </a:prstGeom>
              </p:spPr>
            </p:pic>
            <p:sp>
              <p:nvSpPr>
                <p:cNvPr id="96" name="TextBox 95">
                  <a:extLst>
                    <a:ext uri="{FF2B5EF4-FFF2-40B4-BE49-F238E27FC236}">
                      <a16:creationId xmlns:a16="http://schemas.microsoft.com/office/drawing/2014/main" id="{7AF20D41-2CCD-4CA2-B2BA-DA5370CC7D3D}"/>
                    </a:ext>
                  </a:extLst>
                </p:cNvPr>
                <p:cNvSpPr txBox="1"/>
                <p:nvPr/>
              </p:nvSpPr>
              <p:spPr>
                <a:xfrm>
                  <a:off x="9472185" y="4416555"/>
                  <a:ext cx="1192954"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Posts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ECS service</a:t>
                  </a:r>
                </a:p>
              </p:txBody>
            </p:sp>
          </p:grpSp>
          <p:grpSp>
            <p:nvGrpSpPr>
              <p:cNvPr id="97" name="Group 96">
                <a:extLst>
                  <a:ext uri="{FF2B5EF4-FFF2-40B4-BE49-F238E27FC236}">
                    <a16:creationId xmlns:a16="http://schemas.microsoft.com/office/drawing/2014/main" id="{08B504F7-ED9A-4886-9E75-3F824E52E622}"/>
                  </a:ext>
                </a:extLst>
              </p:cNvPr>
              <p:cNvGrpSpPr/>
              <p:nvPr/>
            </p:nvGrpSpPr>
            <p:grpSpPr>
              <a:xfrm>
                <a:off x="8858136" y="4968242"/>
                <a:ext cx="2011680" cy="584775"/>
                <a:chOff x="8182108" y="4955870"/>
                <a:chExt cx="2011680" cy="584775"/>
              </a:xfrm>
            </p:grpSpPr>
            <p:grpSp>
              <p:nvGrpSpPr>
                <p:cNvPr id="98" name="Group 97">
                  <a:extLst>
                    <a:ext uri="{FF2B5EF4-FFF2-40B4-BE49-F238E27FC236}">
                      <a16:creationId xmlns:a16="http://schemas.microsoft.com/office/drawing/2014/main" id="{792DD523-26E8-4FFC-B968-8E2014C75EFC}"/>
                    </a:ext>
                  </a:extLst>
                </p:cNvPr>
                <p:cNvGrpSpPr/>
                <p:nvPr/>
              </p:nvGrpSpPr>
              <p:grpSpPr>
                <a:xfrm>
                  <a:off x="8203854" y="4955870"/>
                  <a:ext cx="1948150" cy="584775"/>
                  <a:chOff x="8356932" y="5031006"/>
                  <a:chExt cx="1948150" cy="584775"/>
                </a:xfrm>
              </p:grpSpPr>
              <p:pic>
                <p:nvPicPr>
                  <p:cNvPr id="100" name="Graphic 99">
                    <a:extLst>
                      <a:ext uri="{FF2B5EF4-FFF2-40B4-BE49-F238E27FC236}">
                        <a16:creationId xmlns:a16="http://schemas.microsoft.com/office/drawing/2014/main" id="{90E8888D-FE77-4A6B-967F-762FDCB3170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56932" y="5088443"/>
                    <a:ext cx="469900" cy="469900"/>
                  </a:xfrm>
                  <a:prstGeom prst="rect">
                    <a:avLst/>
                  </a:prstGeom>
                </p:spPr>
              </p:pic>
              <p:sp>
                <p:nvSpPr>
                  <p:cNvPr id="101" name="TextBox 100">
                    <a:extLst>
                      <a:ext uri="{FF2B5EF4-FFF2-40B4-BE49-F238E27FC236}">
                        <a16:creationId xmlns:a16="http://schemas.microsoft.com/office/drawing/2014/main" id="{45179E71-1B7A-48DE-9F90-C9AC998336FA}"/>
                      </a:ext>
                    </a:extLst>
                  </p:cNvPr>
                  <p:cNvSpPr txBox="1"/>
                  <p:nvPr/>
                </p:nvSpPr>
                <p:spPr>
                  <a:xfrm>
                    <a:off x="8847632" y="5031006"/>
                    <a:ext cx="1457450"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Posts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task definition</a:t>
                    </a:r>
                  </a:p>
                </p:txBody>
              </p:sp>
            </p:grpSp>
            <p:sp>
              <p:nvSpPr>
                <p:cNvPr id="99" name="Rectangle 98">
                  <a:extLst>
                    <a:ext uri="{FF2B5EF4-FFF2-40B4-BE49-F238E27FC236}">
                      <a16:creationId xmlns:a16="http://schemas.microsoft.com/office/drawing/2014/main" id="{695E13D2-2E89-4672-9383-5A68E3F1AABB}"/>
                    </a:ext>
                  </a:extLst>
                </p:cNvPr>
                <p:cNvSpPr/>
                <p:nvPr/>
              </p:nvSpPr>
              <p:spPr>
                <a:xfrm>
                  <a:off x="8182108" y="4973937"/>
                  <a:ext cx="2011680" cy="548640"/>
                </a:xfrm>
                <a:prstGeom prst="rect">
                  <a:avLst/>
                </a:prstGeom>
                <a:noFill/>
                <a:ln>
                  <a:solidFill>
                    <a:srgbClr val="DD79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24" name="Group 23">
              <a:extLst>
                <a:ext uri="{FF2B5EF4-FFF2-40B4-BE49-F238E27FC236}">
                  <a16:creationId xmlns:a16="http://schemas.microsoft.com/office/drawing/2014/main" id="{0D4135F7-58DB-461E-8D51-7BF39D8076E5}"/>
                </a:ext>
              </a:extLst>
            </p:cNvPr>
            <p:cNvGrpSpPr/>
            <p:nvPr/>
          </p:nvGrpSpPr>
          <p:grpSpPr>
            <a:xfrm>
              <a:off x="5411491" y="1341997"/>
              <a:ext cx="2500632" cy="4937760"/>
              <a:chOff x="5411491" y="1341997"/>
              <a:chExt cx="2500632" cy="4937760"/>
            </a:xfrm>
          </p:grpSpPr>
          <p:sp>
            <p:nvSpPr>
              <p:cNvPr id="6" name="Rectangle 5">
                <a:extLst>
                  <a:ext uri="{FF2B5EF4-FFF2-40B4-BE49-F238E27FC236}">
                    <a16:creationId xmlns:a16="http://schemas.microsoft.com/office/drawing/2014/main" id="{FA3F8979-C91F-41C6-B010-0505E5ECD80E}"/>
                  </a:ext>
                </a:extLst>
              </p:cNvPr>
              <p:cNvSpPr/>
              <p:nvPr/>
            </p:nvSpPr>
            <p:spPr>
              <a:xfrm>
                <a:off x="5411491" y="1341997"/>
                <a:ext cx="2377440" cy="4937760"/>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mj-lt"/>
                    <a:ea typeface="+mn-ea"/>
                    <a:cs typeface="+mn-cs"/>
                  </a:rPr>
                  <a:t>ECS cluster</a:t>
                </a:r>
              </a:p>
            </p:txBody>
          </p:sp>
          <p:grpSp>
            <p:nvGrpSpPr>
              <p:cNvPr id="22" name="Group 21">
                <a:extLst>
                  <a:ext uri="{FF2B5EF4-FFF2-40B4-BE49-F238E27FC236}">
                    <a16:creationId xmlns:a16="http://schemas.microsoft.com/office/drawing/2014/main" id="{AD8B32A3-6C06-432A-9BB4-1340A6663C80}"/>
                  </a:ext>
                </a:extLst>
              </p:cNvPr>
              <p:cNvGrpSpPr/>
              <p:nvPr/>
            </p:nvGrpSpPr>
            <p:grpSpPr>
              <a:xfrm>
                <a:off x="5503243" y="1704033"/>
                <a:ext cx="2194560" cy="2080915"/>
                <a:chOff x="5503243" y="1704033"/>
                <a:chExt cx="2194560" cy="2080915"/>
              </a:xfrm>
            </p:grpSpPr>
            <p:grpSp>
              <p:nvGrpSpPr>
                <p:cNvPr id="30" name="Group 29">
                  <a:extLst>
                    <a:ext uri="{FF2B5EF4-FFF2-40B4-BE49-F238E27FC236}">
                      <a16:creationId xmlns:a16="http://schemas.microsoft.com/office/drawing/2014/main" id="{19E9FD60-9322-4DDE-A1DC-63AE9B70E3D0}"/>
                    </a:ext>
                  </a:extLst>
                </p:cNvPr>
                <p:cNvGrpSpPr/>
                <p:nvPr/>
              </p:nvGrpSpPr>
              <p:grpSpPr>
                <a:xfrm>
                  <a:off x="5503243" y="1704033"/>
                  <a:ext cx="2194560" cy="2080915"/>
                  <a:chOff x="5774715" y="1704033"/>
                  <a:chExt cx="2194560" cy="2080915"/>
                </a:xfrm>
              </p:grpSpPr>
              <p:pic>
                <p:nvPicPr>
                  <p:cNvPr id="7" name="Graphic 6">
                    <a:extLst>
                      <a:ext uri="{FF2B5EF4-FFF2-40B4-BE49-F238E27FC236}">
                        <a16:creationId xmlns:a16="http://schemas.microsoft.com/office/drawing/2014/main" id="{1F50AC75-FAB2-46BB-8CFD-A2704CDCA18F}"/>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74715" y="1704034"/>
                    <a:ext cx="457200" cy="457200"/>
                  </a:xfrm>
                  <a:prstGeom prst="rect">
                    <a:avLst/>
                  </a:prstGeom>
                </p:spPr>
              </p:pic>
              <p:sp>
                <p:nvSpPr>
                  <p:cNvPr id="9" name="Rectangle 8">
                    <a:extLst>
                      <a:ext uri="{FF2B5EF4-FFF2-40B4-BE49-F238E27FC236}">
                        <a16:creationId xmlns:a16="http://schemas.microsoft.com/office/drawing/2014/main" id="{DBAE61F9-8445-4048-9230-17FC78FB4125}"/>
                      </a:ext>
                    </a:extLst>
                  </p:cNvPr>
                  <p:cNvSpPr/>
                  <p:nvPr/>
                </p:nvSpPr>
                <p:spPr>
                  <a:xfrm>
                    <a:off x="5774715" y="1704033"/>
                    <a:ext cx="2194560" cy="2080915"/>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D86613"/>
                        </a:solidFill>
                        <a:effectLst/>
                        <a:uLnTx/>
                        <a:uFillTx/>
                        <a:latin typeface="+mj-lt"/>
                        <a:ea typeface="+mn-ea"/>
                        <a:cs typeface="+mn-cs"/>
                      </a:rPr>
                      <a:t>   EC2 instance 1</a:t>
                    </a:r>
                  </a:p>
                </p:txBody>
              </p:sp>
            </p:grpSp>
            <p:grpSp>
              <p:nvGrpSpPr>
                <p:cNvPr id="168" name="Group 167">
                  <a:extLst>
                    <a:ext uri="{FF2B5EF4-FFF2-40B4-BE49-F238E27FC236}">
                      <a16:creationId xmlns:a16="http://schemas.microsoft.com/office/drawing/2014/main" id="{C225FAA7-B58A-4A7B-8AC9-4D4E20DC464D}"/>
                    </a:ext>
                  </a:extLst>
                </p:cNvPr>
                <p:cNvGrpSpPr/>
                <p:nvPr/>
              </p:nvGrpSpPr>
              <p:grpSpPr>
                <a:xfrm>
                  <a:off x="5964760" y="2148700"/>
                  <a:ext cx="1371575" cy="1636196"/>
                  <a:chOff x="6711755" y="2148700"/>
                  <a:chExt cx="1371575" cy="1636196"/>
                </a:xfrm>
              </p:grpSpPr>
              <p:grpSp>
                <p:nvGrpSpPr>
                  <p:cNvPr id="81" name="Group 80">
                    <a:extLst>
                      <a:ext uri="{FF2B5EF4-FFF2-40B4-BE49-F238E27FC236}">
                        <a16:creationId xmlns:a16="http://schemas.microsoft.com/office/drawing/2014/main" id="{8C91818B-97BB-44BF-9BD1-8B727B796D54}"/>
                      </a:ext>
                    </a:extLst>
                  </p:cNvPr>
                  <p:cNvGrpSpPr/>
                  <p:nvPr/>
                </p:nvGrpSpPr>
                <p:grpSpPr>
                  <a:xfrm>
                    <a:off x="6711755" y="2148700"/>
                    <a:ext cx="1371575" cy="584775"/>
                    <a:chOff x="7464222" y="1888641"/>
                    <a:chExt cx="1371575" cy="584775"/>
                  </a:xfrm>
                </p:grpSpPr>
                <p:sp>
                  <p:nvSpPr>
                    <p:cNvPr id="75" name="Rectangle 74">
                      <a:extLst>
                        <a:ext uri="{FF2B5EF4-FFF2-40B4-BE49-F238E27FC236}">
                          <a16:creationId xmlns:a16="http://schemas.microsoft.com/office/drawing/2014/main" id="{D95B1803-FEE5-4DCD-B1DB-78291E74E053}"/>
                        </a:ext>
                      </a:extLst>
                    </p:cNvPr>
                    <p:cNvSpPr/>
                    <p:nvPr/>
                  </p:nvSpPr>
                  <p:spPr>
                    <a:xfrm>
                      <a:off x="7464222" y="1952428"/>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5EE9553F-4F40-4577-ACFE-B12FB459FBE0}"/>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7544184" y="2043868"/>
                      <a:ext cx="282310" cy="274320"/>
                    </a:xfrm>
                    <a:prstGeom prst="rect">
                      <a:avLst/>
                    </a:prstGeom>
                  </p:spPr>
                </p:pic>
                <p:sp>
                  <p:nvSpPr>
                    <p:cNvPr id="76" name="TextBox 75">
                      <a:extLst>
                        <a:ext uri="{FF2B5EF4-FFF2-40B4-BE49-F238E27FC236}">
                          <a16:creationId xmlns:a16="http://schemas.microsoft.com/office/drawing/2014/main" id="{A66F4F98-DCBE-47A1-A25F-C509D80A9A8B}"/>
                        </a:ext>
                      </a:extLst>
                    </p:cNvPr>
                    <p:cNvSpPr txBox="1"/>
                    <p:nvPr/>
                  </p:nvSpPr>
                  <p:spPr>
                    <a:xfrm>
                      <a:off x="7807952" y="1888641"/>
                      <a:ext cx="1027845"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container</a:t>
                      </a:r>
                    </a:p>
                  </p:txBody>
                </p:sp>
              </p:grpSp>
              <p:grpSp>
                <p:nvGrpSpPr>
                  <p:cNvPr id="82" name="Group 81">
                    <a:extLst>
                      <a:ext uri="{FF2B5EF4-FFF2-40B4-BE49-F238E27FC236}">
                        <a16:creationId xmlns:a16="http://schemas.microsoft.com/office/drawing/2014/main" id="{4350CEA1-9353-4828-AAAD-C12D7C49F74F}"/>
                      </a:ext>
                    </a:extLst>
                  </p:cNvPr>
                  <p:cNvGrpSpPr/>
                  <p:nvPr/>
                </p:nvGrpSpPr>
                <p:grpSpPr>
                  <a:xfrm>
                    <a:off x="6711755" y="2674410"/>
                    <a:ext cx="1371575" cy="584775"/>
                    <a:chOff x="7464222" y="2452102"/>
                    <a:chExt cx="1371575" cy="584775"/>
                  </a:xfrm>
                </p:grpSpPr>
                <p:grpSp>
                  <p:nvGrpSpPr>
                    <p:cNvPr id="48" name="Group 47">
                      <a:extLst>
                        <a:ext uri="{FF2B5EF4-FFF2-40B4-BE49-F238E27FC236}">
                          <a16:creationId xmlns:a16="http://schemas.microsoft.com/office/drawing/2014/main" id="{FAEAD7EA-FF6D-4012-88ED-EEFFC507AAB6}"/>
                        </a:ext>
                      </a:extLst>
                    </p:cNvPr>
                    <p:cNvGrpSpPr/>
                    <p:nvPr/>
                  </p:nvGrpSpPr>
                  <p:grpSpPr>
                    <a:xfrm>
                      <a:off x="7544184" y="2645587"/>
                      <a:ext cx="274320" cy="197804"/>
                      <a:chOff x="9547520" y="1909478"/>
                      <a:chExt cx="274320" cy="197804"/>
                    </a:xfrm>
                  </p:grpSpPr>
                  <p:sp>
                    <p:nvSpPr>
                      <p:cNvPr id="35" name="Rectangle 34">
                        <a:extLst>
                          <a:ext uri="{FF2B5EF4-FFF2-40B4-BE49-F238E27FC236}">
                            <a16:creationId xmlns:a16="http://schemas.microsoft.com/office/drawing/2014/main" id="{709F7C3E-189B-4407-80EF-9BA2E0E9C68B}"/>
                          </a:ext>
                        </a:extLst>
                      </p:cNvPr>
                      <p:cNvSpPr/>
                      <p:nvPr/>
                    </p:nvSpPr>
                    <p:spPr>
                      <a:xfrm>
                        <a:off x="9547520" y="1909478"/>
                        <a:ext cx="274320" cy="45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D4C7E0-8496-439D-BB11-473EA4A2EE6D}"/>
                          </a:ext>
                        </a:extLst>
                      </p:cNvPr>
                      <p:cNvSpPr/>
                      <p:nvPr/>
                    </p:nvSpPr>
                    <p:spPr>
                      <a:xfrm>
                        <a:off x="9547520" y="1985520"/>
                        <a:ext cx="274320" cy="457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06AEDE2-B0A3-442D-9D69-2AFB6207447A}"/>
                          </a:ext>
                        </a:extLst>
                      </p:cNvPr>
                      <p:cNvSpPr/>
                      <p:nvPr/>
                    </p:nvSpPr>
                    <p:spPr>
                      <a:xfrm>
                        <a:off x="9547520" y="2061562"/>
                        <a:ext cx="274320" cy="45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AFDEBBFF-EA9A-479E-AF73-6D9997D39493}"/>
                        </a:ext>
                      </a:extLst>
                    </p:cNvPr>
                    <p:cNvSpPr/>
                    <p:nvPr/>
                  </p:nvSpPr>
                  <p:spPr>
                    <a:xfrm>
                      <a:off x="7464222" y="2515889"/>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CEE295C-71CE-4676-894D-A91D548FAC57}"/>
                        </a:ext>
                      </a:extLst>
                    </p:cNvPr>
                    <p:cNvSpPr txBox="1"/>
                    <p:nvPr/>
                  </p:nvSpPr>
                  <p:spPr>
                    <a:xfrm>
                      <a:off x="7807952" y="2452102"/>
                      <a:ext cx="1027845"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Threads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container</a:t>
                      </a:r>
                    </a:p>
                  </p:txBody>
                </p:sp>
              </p:grpSp>
              <p:grpSp>
                <p:nvGrpSpPr>
                  <p:cNvPr id="83" name="Group 82">
                    <a:extLst>
                      <a:ext uri="{FF2B5EF4-FFF2-40B4-BE49-F238E27FC236}">
                        <a16:creationId xmlns:a16="http://schemas.microsoft.com/office/drawing/2014/main" id="{7385B554-0722-4416-A2A3-1B864327D7EA}"/>
                      </a:ext>
                    </a:extLst>
                  </p:cNvPr>
                  <p:cNvGrpSpPr/>
                  <p:nvPr/>
                </p:nvGrpSpPr>
                <p:grpSpPr>
                  <a:xfrm>
                    <a:off x="6711755" y="3200121"/>
                    <a:ext cx="1371575" cy="584775"/>
                    <a:chOff x="7464222" y="3040730"/>
                    <a:chExt cx="1371575" cy="584775"/>
                  </a:xfrm>
                </p:grpSpPr>
                <p:grpSp>
                  <p:nvGrpSpPr>
                    <p:cNvPr id="53" name="Group 52">
                      <a:extLst>
                        <a:ext uri="{FF2B5EF4-FFF2-40B4-BE49-F238E27FC236}">
                          <a16:creationId xmlns:a16="http://schemas.microsoft.com/office/drawing/2014/main" id="{9D9DE334-EE3F-4E66-B10D-6A3C11112D30}"/>
                        </a:ext>
                      </a:extLst>
                    </p:cNvPr>
                    <p:cNvGrpSpPr/>
                    <p:nvPr/>
                  </p:nvGrpSpPr>
                  <p:grpSpPr>
                    <a:xfrm>
                      <a:off x="7544184" y="3240815"/>
                      <a:ext cx="241947" cy="184604"/>
                      <a:chOff x="8284048" y="2277209"/>
                      <a:chExt cx="241947" cy="184604"/>
                    </a:xfrm>
                  </p:grpSpPr>
                  <p:sp>
                    <p:nvSpPr>
                      <p:cNvPr id="49" name="Speech Bubble: Rectangle with Corners Rounded 48">
                        <a:extLst>
                          <a:ext uri="{FF2B5EF4-FFF2-40B4-BE49-F238E27FC236}">
                            <a16:creationId xmlns:a16="http://schemas.microsoft.com/office/drawing/2014/main" id="{A8FDCE8A-D51E-4A17-8536-E2023157D87A}"/>
                          </a:ext>
                        </a:extLst>
                      </p:cNvPr>
                      <p:cNvSpPr/>
                      <p:nvPr/>
                    </p:nvSpPr>
                    <p:spPr>
                      <a:xfrm>
                        <a:off x="8284048" y="2277209"/>
                        <a:ext cx="137160" cy="118872"/>
                      </a:xfrm>
                      <a:prstGeom prst="wedgeRoundRectCallout">
                        <a:avLst>
                          <a:gd name="adj1" fmla="val -7930"/>
                          <a:gd name="adj2" fmla="val 92808"/>
                          <a:gd name="adj3" fmla="val 16667"/>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peech Bubble: Rectangle with Corners Rounded 50">
                        <a:extLst>
                          <a:ext uri="{FF2B5EF4-FFF2-40B4-BE49-F238E27FC236}">
                            <a16:creationId xmlns:a16="http://schemas.microsoft.com/office/drawing/2014/main" id="{2384D565-6CBC-4662-8592-1733BE3F7A1D}"/>
                          </a:ext>
                        </a:extLst>
                      </p:cNvPr>
                      <p:cNvSpPr/>
                      <p:nvPr/>
                    </p:nvSpPr>
                    <p:spPr>
                      <a:xfrm flipH="1">
                        <a:off x="8388835" y="2342941"/>
                        <a:ext cx="137160" cy="118872"/>
                      </a:xfrm>
                      <a:prstGeom prst="wedgeRoundRectCallout">
                        <a:avLst>
                          <a:gd name="adj1" fmla="val -7930"/>
                          <a:gd name="adj2" fmla="val 92808"/>
                          <a:gd name="adj3" fmla="val 16667"/>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F6A77327-88D0-4BC3-BD7E-8D8E2D7F329B}"/>
                        </a:ext>
                      </a:extLst>
                    </p:cNvPr>
                    <p:cNvSpPr/>
                    <p:nvPr/>
                  </p:nvSpPr>
                  <p:spPr>
                    <a:xfrm>
                      <a:off x="7464222" y="3104517"/>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165C7EF2-D376-4A8E-B8AA-DB790CB0109D}"/>
                        </a:ext>
                      </a:extLst>
                    </p:cNvPr>
                    <p:cNvSpPr txBox="1"/>
                    <p:nvPr/>
                  </p:nvSpPr>
                  <p:spPr>
                    <a:xfrm>
                      <a:off x="7807952" y="3040730"/>
                      <a:ext cx="1027845"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Posts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container</a:t>
                      </a:r>
                    </a:p>
                  </p:txBody>
                </p:sp>
              </p:grpSp>
            </p:grpSp>
          </p:grpSp>
          <p:grpSp>
            <p:nvGrpSpPr>
              <p:cNvPr id="23" name="Group 22">
                <a:extLst>
                  <a:ext uri="{FF2B5EF4-FFF2-40B4-BE49-F238E27FC236}">
                    <a16:creationId xmlns:a16="http://schemas.microsoft.com/office/drawing/2014/main" id="{B5C5CC06-9282-4D49-8382-23812E081564}"/>
                  </a:ext>
                </a:extLst>
              </p:cNvPr>
              <p:cNvGrpSpPr/>
              <p:nvPr/>
            </p:nvGrpSpPr>
            <p:grpSpPr>
              <a:xfrm>
                <a:off x="5717563" y="3981499"/>
                <a:ext cx="2194560" cy="2080915"/>
                <a:chOff x="5717563" y="3981499"/>
                <a:chExt cx="2194560" cy="2080915"/>
              </a:xfrm>
            </p:grpSpPr>
            <p:grpSp>
              <p:nvGrpSpPr>
                <p:cNvPr id="28" name="Group 27">
                  <a:extLst>
                    <a:ext uri="{FF2B5EF4-FFF2-40B4-BE49-F238E27FC236}">
                      <a16:creationId xmlns:a16="http://schemas.microsoft.com/office/drawing/2014/main" id="{8287FE22-BA95-476E-A07E-8A314F3A04A2}"/>
                    </a:ext>
                  </a:extLst>
                </p:cNvPr>
                <p:cNvGrpSpPr/>
                <p:nvPr/>
              </p:nvGrpSpPr>
              <p:grpSpPr>
                <a:xfrm>
                  <a:off x="5717563" y="3981499"/>
                  <a:ext cx="2194560" cy="2080915"/>
                  <a:chOff x="5774715" y="3981499"/>
                  <a:chExt cx="2194560" cy="2080915"/>
                </a:xfrm>
              </p:grpSpPr>
              <p:pic>
                <p:nvPicPr>
                  <p:cNvPr id="106" name="Graphic 105">
                    <a:extLst>
                      <a:ext uri="{FF2B5EF4-FFF2-40B4-BE49-F238E27FC236}">
                        <a16:creationId xmlns:a16="http://schemas.microsoft.com/office/drawing/2014/main" id="{AB31BED8-FC5C-424E-A11B-A5DFFBE9FDB6}"/>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74715" y="3981500"/>
                    <a:ext cx="457200" cy="457200"/>
                  </a:xfrm>
                  <a:prstGeom prst="rect">
                    <a:avLst/>
                  </a:prstGeom>
                </p:spPr>
              </p:pic>
              <p:sp>
                <p:nvSpPr>
                  <p:cNvPr id="107" name="Rectangle 106">
                    <a:extLst>
                      <a:ext uri="{FF2B5EF4-FFF2-40B4-BE49-F238E27FC236}">
                        <a16:creationId xmlns:a16="http://schemas.microsoft.com/office/drawing/2014/main" id="{16276025-BC1D-4D3B-A064-223AED83EA01}"/>
                      </a:ext>
                    </a:extLst>
                  </p:cNvPr>
                  <p:cNvSpPr/>
                  <p:nvPr/>
                </p:nvSpPr>
                <p:spPr>
                  <a:xfrm>
                    <a:off x="5774715" y="3981499"/>
                    <a:ext cx="2194560" cy="2080915"/>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D86613"/>
                        </a:solidFill>
                        <a:effectLst/>
                        <a:uLnTx/>
                        <a:uFillTx/>
                        <a:latin typeface="+mj-lt"/>
                        <a:ea typeface="+mn-ea"/>
                        <a:cs typeface="+mn-cs"/>
                      </a:rPr>
                      <a:t>   </a:t>
                    </a:r>
                    <a:r>
                      <a:rPr kumimoji="0" lang="en-US" sz="1600" b="0" i="0" u="none" strike="noStrike" kern="0" cap="none" spc="0" normalizeH="0" baseline="0" noProof="0" dirty="0">
                        <a:ln w="0"/>
                        <a:solidFill>
                          <a:srgbClr val="D86613"/>
                        </a:solidFill>
                        <a:effectLst/>
                        <a:uLnTx/>
                        <a:uFillTx/>
                        <a:latin typeface="+mj-lt"/>
                        <a:ea typeface="+mn-ea"/>
                        <a:cs typeface="+mn-cs"/>
                      </a:rPr>
                      <a:t>EC2 instance 2</a:t>
                    </a:r>
                    <a:endParaRPr kumimoji="0" lang="en-US" sz="1200" b="0" i="0" u="none" strike="noStrike" kern="0" cap="none" spc="0" normalizeH="0" baseline="0" noProof="0" dirty="0">
                      <a:ln w="0"/>
                      <a:solidFill>
                        <a:srgbClr val="D86613"/>
                      </a:solidFill>
                      <a:effectLst/>
                      <a:uLnTx/>
                      <a:uFillTx/>
                      <a:latin typeface="+mj-lt"/>
                      <a:ea typeface="+mn-ea"/>
                      <a:cs typeface="+mn-cs"/>
                    </a:endParaRPr>
                  </a:p>
                </p:txBody>
              </p:sp>
            </p:grpSp>
            <p:grpSp>
              <p:nvGrpSpPr>
                <p:cNvPr id="169" name="Group 168">
                  <a:extLst>
                    <a:ext uri="{FF2B5EF4-FFF2-40B4-BE49-F238E27FC236}">
                      <a16:creationId xmlns:a16="http://schemas.microsoft.com/office/drawing/2014/main" id="{FAAC0B99-0FA1-4CE2-A3A9-4511B33B542E}"/>
                    </a:ext>
                  </a:extLst>
                </p:cNvPr>
                <p:cNvGrpSpPr/>
                <p:nvPr/>
              </p:nvGrpSpPr>
              <p:grpSpPr>
                <a:xfrm>
                  <a:off x="5964760" y="4426166"/>
                  <a:ext cx="1371575" cy="1636196"/>
                  <a:chOff x="6711755" y="4426166"/>
                  <a:chExt cx="1371575" cy="1636196"/>
                </a:xfrm>
              </p:grpSpPr>
              <p:grpSp>
                <p:nvGrpSpPr>
                  <p:cNvPr id="108" name="Group 107">
                    <a:extLst>
                      <a:ext uri="{FF2B5EF4-FFF2-40B4-BE49-F238E27FC236}">
                        <a16:creationId xmlns:a16="http://schemas.microsoft.com/office/drawing/2014/main" id="{DB484AA4-E7E4-49A1-95E9-C7779A039A43}"/>
                      </a:ext>
                    </a:extLst>
                  </p:cNvPr>
                  <p:cNvGrpSpPr/>
                  <p:nvPr/>
                </p:nvGrpSpPr>
                <p:grpSpPr>
                  <a:xfrm>
                    <a:off x="6711755" y="4426166"/>
                    <a:ext cx="1371575" cy="584775"/>
                    <a:chOff x="7464222" y="1888641"/>
                    <a:chExt cx="1371575" cy="584775"/>
                  </a:xfrm>
                </p:grpSpPr>
                <p:sp>
                  <p:nvSpPr>
                    <p:cNvPr id="122" name="Rectangle 121">
                      <a:extLst>
                        <a:ext uri="{FF2B5EF4-FFF2-40B4-BE49-F238E27FC236}">
                          <a16:creationId xmlns:a16="http://schemas.microsoft.com/office/drawing/2014/main" id="{97458F03-E58A-48B4-B6CA-A61FF61B25CF}"/>
                        </a:ext>
                      </a:extLst>
                    </p:cNvPr>
                    <p:cNvSpPr/>
                    <p:nvPr/>
                  </p:nvSpPr>
                  <p:spPr>
                    <a:xfrm>
                      <a:off x="7464222" y="1952428"/>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ACD71B3B-8B6D-4167-9285-1B3CFEC4AAF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7544184" y="2043868"/>
                      <a:ext cx="282310" cy="274320"/>
                    </a:xfrm>
                    <a:prstGeom prst="rect">
                      <a:avLst/>
                    </a:prstGeom>
                  </p:spPr>
                </p:pic>
                <p:sp>
                  <p:nvSpPr>
                    <p:cNvPr id="124" name="TextBox 123">
                      <a:extLst>
                        <a:ext uri="{FF2B5EF4-FFF2-40B4-BE49-F238E27FC236}">
                          <a16:creationId xmlns:a16="http://schemas.microsoft.com/office/drawing/2014/main" id="{3498CBD7-B4B1-46C4-8199-0D9BAADF825E}"/>
                        </a:ext>
                      </a:extLst>
                    </p:cNvPr>
                    <p:cNvSpPr txBox="1"/>
                    <p:nvPr/>
                  </p:nvSpPr>
                  <p:spPr>
                    <a:xfrm>
                      <a:off x="7807952" y="1888641"/>
                      <a:ext cx="1027845"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container</a:t>
                      </a:r>
                    </a:p>
                  </p:txBody>
                </p:sp>
              </p:grpSp>
              <p:grpSp>
                <p:nvGrpSpPr>
                  <p:cNvPr id="109" name="Group 108">
                    <a:extLst>
                      <a:ext uri="{FF2B5EF4-FFF2-40B4-BE49-F238E27FC236}">
                        <a16:creationId xmlns:a16="http://schemas.microsoft.com/office/drawing/2014/main" id="{D9BDFEF6-D3DE-411E-9C82-8D5434AE9816}"/>
                      </a:ext>
                    </a:extLst>
                  </p:cNvPr>
                  <p:cNvGrpSpPr/>
                  <p:nvPr/>
                </p:nvGrpSpPr>
                <p:grpSpPr>
                  <a:xfrm>
                    <a:off x="6711755" y="4951876"/>
                    <a:ext cx="1371575" cy="584775"/>
                    <a:chOff x="7464222" y="2452102"/>
                    <a:chExt cx="1371575" cy="584775"/>
                  </a:xfrm>
                </p:grpSpPr>
                <p:grpSp>
                  <p:nvGrpSpPr>
                    <p:cNvPr id="116" name="Group 115">
                      <a:extLst>
                        <a:ext uri="{FF2B5EF4-FFF2-40B4-BE49-F238E27FC236}">
                          <a16:creationId xmlns:a16="http://schemas.microsoft.com/office/drawing/2014/main" id="{81DD3203-3EA8-4680-88EF-5D199A945FBA}"/>
                        </a:ext>
                      </a:extLst>
                    </p:cNvPr>
                    <p:cNvGrpSpPr/>
                    <p:nvPr/>
                  </p:nvGrpSpPr>
                  <p:grpSpPr>
                    <a:xfrm>
                      <a:off x="7544184" y="2645587"/>
                      <a:ext cx="274320" cy="197804"/>
                      <a:chOff x="9547520" y="1909478"/>
                      <a:chExt cx="274320" cy="197804"/>
                    </a:xfrm>
                  </p:grpSpPr>
                  <p:sp>
                    <p:nvSpPr>
                      <p:cNvPr id="119" name="Rectangle 118">
                        <a:extLst>
                          <a:ext uri="{FF2B5EF4-FFF2-40B4-BE49-F238E27FC236}">
                            <a16:creationId xmlns:a16="http://schemas.microsoft.com/office/drawing/2014/main" id="{DFBF4640-86B6-4FD4-B8CA-1BB71248824D}"/>
                          </a:ext>
                        </a:extLst>
                      </p:cNvPr>
                      <p:cNvSpPr/>
                      <p:nvPr/>
                    </p:nvSpPr>
                    <p:spPr>
                      <a:xfrm>
                        <a:off x="9547520" y="1909478"/>
                        <a:ext cx="274320" cy="45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4B210B77-B05B-454D-AAB8-9B768B5FA00B}"/>
                          </a:ext>
                        </a:extLst>
                      </p:cNvPr>
                      <p:cNvSpPr/>
                      <p:nvPr/>
                    </p:nvSpPr>
                    <p:spPr>
                      <a:xfrm>
                        <a:off x="9547520" y="1985520"/>
                        <a:ext cx="274320" cy="4572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B39DA3-9BBB-4A64-B30F-D27FD9D6BC1A}"/>
                          </a:ext>
                        </a:extLst>
                      </p:cNvPr>
                      <p:cNvSpPr/>
                      <p:nvPr/>
                    </p:nvSpPr>
                    <p:spPr>
                      <a:xfrm>
                        <a:off x="9547520" y="2061562"/>
                        <a:ext cx="274320" cy="45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Rectangle 116">
                      <a:extLst>
                        <a:ext uri="{FF2B5EF4-FFF2-40B4-BE49-F238E27FC236}">
                          <a16:creationId xmlns:a16="http://schemas.microsoft.com/office/drawing/2014/main" id="{D50421DE-0D1C-4CBA-A756-44488CB148B9}"/>
                        </a:ext>
                      </a:extLst>
                    </p:cNvPr>
                    <p:cNvSpPr/>
                    <p:nvPr/>
                  </p:nvSpPr>
                  <p:spPr>
                    <a:xfrm>
                      <a:off x="7464222" y="2515889"/>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20DE81C5-4E18-4DDB-BEE1-11A8CCC66478}"/>
                        </a:ext>
                      </a:extLst>
                    </p:cNvPr>
                    <p:cNvSpPr txBox="1"/>
                    <p:nvPr/>
                  </p:nvSpPr>
                  <p:spPr>
                    <a:xfrm>
                      <a:off x="7807952" y="2452102"/>
                      <a:ext cx="1027845"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Threads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container</a:t>
                      </a:r>
                    </a:p>
                  </p:txBody>
                </p:sp>
              </p:grpSp>
              <p:grpSp>
                <p:nvGrpSpPr>
                  <p:cNvPr id="110" name="Group 109">
                    <a:extLst>
                      <a:ext uri="{FF2B5EF4-FFF2-40B4-BE49-F238E27FC236}">
                        <a16:creationId xmlns:a16="http://schemas.microsoft.com/office/drawing/2014/main" id="{0450E36D-63B8-473A-8035-1CED1DF7578E}"/>
                      </a:ext>
                    </a:extLst>
                  </p:cNvPr>
                  <p:cNvGrpSpPr/>
                  <p:nvPr/>
                </p:nvGrpSpPr>
                <p:grpSpPr>
                  <a:xfrm>
                    <a:off x="6711755" y="5477587"/>
                    <a:ext cx="1371575" cy="584775"/>
                    <a:chOff x="7464222" y="3040730"/>
                    <a:chExt cx="1371575" cy="584775"/>
                  </a:xfrm>
                </p:grpSpPr>
                <p:grpSp>
                  <p:nvGrpSpPr>
                    <p:cNvPr id="111" name="Group 110">
                      <a:extLst>
                        <a:ext uri="{FF2B5EF4-FFF2-40B4-BE49-F238E27FC236}">
                          <a16:creationId xmlns:a16="http://schemas.microsoft.com/office/drawing/2014/main" id="{58807072-691F-4531-9226-BFB5F9C89858}"/>
                        </a:ext>
                      </a:extLst>
                    </p:cNvPr>
                    <p:cNvGrpSpPr/>
                    <p:nvPr/>
                  </p:nvGrpSpPr>
                  <p:grpSpPr>
                    <a:xfrm>
                      <a:off x="7544184" y="3240815"/>
                      <a:ext cx="241947" cy="184604"/>
                      <a:chOff x="8284048" y="2277209"/>
                      <a:chExt cx="241947" cy="184604"/>
                    </a:xfrm>
                  </p:grpSpPr>
                  <p:sp>
                    <p:nvSpPr>
                      <p:cNvPr id="114" name="Speech Bubble: Rectangle with Corners Rounded 113">
                        <a:extLst>
                          <a:ext uri="{FF2B5EF4-FFF2-40B4-BE49-F238E27FC236}">
                            <a16:creationId xmlns:a16="http://schemas.microsoft.com/office/drawing/2014/main" id="{0295B5FC-4BAD-453D-AA3E-7699A175E749}"/>
                          </a:ext>
                        </a:extLst>
                      </p:cNvPr>
                      <p:cNvSpPr/>
                      <p:nvPr/>
                    </p:nvSpPr>
                    <p:spPr>
                      <a:xfrm>
                        <a:off x="8284048" y="2277209"/>
                        <a:ext cx="137160" cy="118872"/>
                      </a:xfrm>
                      <a:prstGeom prst="wedgeRoundRectCallout">
                        <a:avLst>
                          <a:gd name="adj1" fmla="val -7930"/>
                          <a:gd name="adj2" fmla="val 92808"/>
                          <a:gd name="adj3" fmla="val 16667"/>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peech Bubble: Rectangle with Corners Rounded 114">
                        <a:extLst>
                          <a:ext uri="{FF2B5EF4-FFF2-40B4-BE49-F238E27FC236}">
                            <a16:creationId xmlns:a16="http://schemas.microsoft.com/office/drawing/2014/main" id="{D916147A-FE82-4C9A-A420-F0195FEED885}"/>
                          </a:ext>
                        </a:extLst>
                      </p:cNvPr>
                      <p:cNvSpPr/>
                      <p:nvPr/>
                    </p:nvSpPr>
                    <p:spPr>
                      <a:xfrm flipH="1">
                        <a:off x="8388835" y="2342941"/>
                        <a:ext cx="137160" cy="118872"/>
                      </a:xfrm>
                      <a:prstGeom prst="wedgeRoundRectCallout">
                        <a:avLst>
                          <a:gd name="adj1" fmla="val -7930"/>
                          <a:gd name="adj2" fmla="val 92808"/>
                          <a:gd name="adj3" fmla="val 16667"/>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Rectangle 111">
                      <a:extLst>
                        <a:ext uri="{FF2B5EF4-FFF2-40B4-BE49-F238E27FC236}">
                          <a16:creationId xmlns:a16="http://schemas.microsoft.com/office/drawing/2014/main" id="{3538F4B1-99E0-406B-B159-C629CACFE3BB}"/>
                        </a:ext>
                      </a:extLst>
                    </p:cNvPr>
                    <p:cNvSpPr/>
                    <p:nvPr/>
                  </p:nvSpPr>
                  <p:spPr>
                    <a:xfrm>
                      <a:off x="7464222" y="3104517"/>
                      <a:ext cx="1364973"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2070B283-4959-44EE-9D04-476E9200776E}"/>
                        </a:ext>
                      </a:extLst>
                    </p:cNvPr>
                    <p:cNvSpPr txBox="1"/>
                    <p:nvPr/>
                  </p:nvSpPr>
                  <p:spPr>
                    <a:xfrm>
                      <a:off x="7807952" y="3040730"/>
                      <a:ext cx="1027845"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Posts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container</a:t>
                      </a:r>
                    </a:p>
                  </p:txBody>
                </p:sp>
              </p:grpSp>
            </p:grpSp>
          </p:grpSp>
        </p:grpSp>
        <p:grpSp>
          <p:nvGrpSpPr>
            <p:cNvPr id="145" name="Group 144">
              <a:extLst>
                <a:ext uri="{FF2B5EF4-FFF2-40B4-BE49-F238E27FC236}">
                  <a16:creationId xmlns:a16="http://schemas.microsoft.com/office/drawing/2014/main" id="{3B050BA0-E781-4C18-8153-CCE09CEB8AE6}"/>
                </a:ext>
                <a:ext uri="{C183D7F6-B498-43B3-948B-1728B52AA6E4}">
                  <adec:decorative xmlns:adec="http://schemas.microsoft.com/office/drawing/2017/decorative" val="1"/>
                </a:ext>
              </a:extLst>
            </p:cNvPr>
            <p:cNvGrpSpPr/>
            <p:nvPr/>
          </p:nvGrpSpPr>
          <p:grpSpPr>
            <a:xfrm>
              <a:off x="10814432" y="1667691"/>
              <a:ext cx="1087157" cy="1327372"/>
              <a:chOff x="10969719" y="1885805"/>
              <a:chExt cx="1087157" cy="1327372"/>
            </a:xfrm>
          </p:grpSpPr>
          <p:pic>
            <p:nvPicPr>
              <p:cNvPr id="12" name="Graphic 11">
                <a:extLst>
                  <a:ext uri="{FF2B5EF4-FFF2-40B4-BE49-F238E27FC236}">
                    <a16:creationId xmlns:a16="http://schemas.microsoft.com/office/drawing/2014/main" id="{76C96C4D-016E-432C-9ED5-8A4F07250BF6}"/>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278347" y="1885805"/>
                <a:ext cx="469900" cy="522094"/>
              </a:xfrm>
              <a:prstGeom prst="rect">
                <a:avLst/>
              </a:prstGeom>
            </p:spPr>
          </p:pic>
          <p:sp>
            <p:nvSpPr>
              <p:cNvPr id="131" name="TextBox 130">
                <a:extLst>
                  <a:ext uri="{FF2B5EF4-FFF2-40B4-BE49-F238E27FC236}">
                    <a16:creationId xmlns:a16="http://schemas.microsoft.com/office/drawing/2014/main" id="{494500E0-164D-4B6D-A79F-4AD5935CC472}"/>
                  </a:ext>
                </a:extLst>
              </p:cNvPr>
              <p:cNvSpPr txBox="1"/>
              <p:nvPr/>
            </p:nvSpPr>
            <p:spPr>
              <a:xfrm>
                <a:off x="10969719" y="2382180"/>
                <a:ext cx="1087157" cy="830997"/>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repository</a:t>
                </a:r>
              </a:p>
            </p:txBody>
          </p:sp>
        </p:grpSp>
        <p:grpSp>
          <p:nvGrpSpPr>
            <p:cNvPr id="146" name="Group 145">
              <a:extLst>
                <a:ext uri="{FF2B5EF4-FFF2-40B4-BE49-F238E27FC236}">
                  <a16:creationId xmlns:a16="http://schemas.microsoft.com/office/drawing/2014/main" id="{48BAF52C-F598-4076-B6E1-BF26E7258E8F}"/>
                </a:ext>
                <a:ext uri="{C183D7F6-B498-43B3-948B-1728B52AA6E4}">
                  <adec:decorative xmlns:adec="http://schemas.microsoft.com/office/drawing/2017/decorative" val="1"/>
                </a:ext>
              </a:extLst>
            </p:cNvPr>
            <p:cNvGrpSpPr/>
            <p:nvPr/>
          </p:nvGrpSpPr>
          <p:grpSpPr>
            <a:xfrm>
              <a:off x="10814432" y="3248407"/>
              <a:ext cx="1087157" cy="1337099"/>
              <a:chOff x="10969719" y="3265185"/>
              <a:chExt cx="1087157" cy="1337099"/>
            </a:xfrm>
          </p:grpSpPr>
          <p:pic>
            <p:nvPicPr>
              <p:cNvPr id="139" name="Graphic 138">
                <a:extLst>
                  <a:ext uri="{FF2B5EF4-FFF2-40B4-BE49-F238E27FC236}">
                    <a16:creationId xmlns:a16="http://schemas.microsoft.com/office/drawing/2014/main" id="{A088B909-2D9A-440E-940D-29434C629979}"/>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278347" y="3265185"/>
                <a:ext cx="469900" cy="522094"/>
              </a:xfrm>
              <a:prstGeom prst="rect">
                <a:avLst/>
              </a:prstGeom>
            </p:spPr>
          </p:pic>
          <p:sp>
            <p:nvSpPr>
              <p:cNvPr id="140" name="TextBox 139">
                <a:extLst>
                  <a:ext uri="{FF2B5EF4-FFF2-40B4-BE49-F238E27FC236}">
                    <a16:creationId xmlns:a16="http://schemas.microsoft.com/office/drawing/2014/main" id="{D80A97CE-D132-48E3-ABD6-882A04265185}"/>
                  </a:ext>
                </a:extLst>
              </p:cNvPr>
              <p:cNvSpPr txBox="1"/>
              <p:nvPr/>
            </p:nvSpPr>
            <p:spPr>
              <a:xfrm>
                <a:off x="10969719" y="3771287"/>
                <a:ext cx="1087157" cy="830997"/>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Threads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repository</a:t>
                </a:r>
              </a:p>
            </p:txBody>
          </p:sp>
        </p:grpSp>
        <p:grpSp>
          <p:nvGrpSpPr>
            <p:cNvPr id="147" name="Group 146">
              <a:extLst>
                <a:ext uri="{FF2B5EF4-FFF2-40B4-BE49-F238E27FC236}">
                  <a16:creationId xmlns:a16="http://schemas.microsoft.com/office/drawing/2014/main" id="{512FED51-64FB-42CD-9FE9-DB935FA3F259}"/>
                </a:ext>
                <a:ext uri="{C183D7F6-B498-43B3-948B-1728B52AA6E4}">
                  <adec:decorative xmlns:adec="http://schemas.microsoft.com/office/drawing/2017/decorative" val="1"/>
                </a:ext>
              </a:extLst>
            </p:cNvPr>
            <p:cNvGrpSpPr/>
            <p:nvPr/>
          </p:nvGrpSpPr>
          <p:grpSpPr>
            <a:xfrm>
              <a:off x="10814432" y="4819438"/>
              <a:ext cx="1087157" cy="1288460"/>
              <a:chOff x="10969719" y="4626491"/>
              <a:chExt cx="1087157" cy="1288460"/>
            </a:xfrm>
          </p:grpSpPr>
          <p:pic>
            <p:nvPicPr>
              <p:cNvPr id="141" name="Graphic 140">
                <a:extLst>
                  <a:ext uri="{FF2B5EF4-FFF2-40B4-BE49-F238E27FC236}">
                    <a16:creationId xmlns:a16="http://schemas.microsoft.com/office/drawing/2014/main" id="{D245CC19-D38F-4857-A508-D66DD79AA196}"/>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278347" y="4626491"/>
                <a:ext cx="469900" cy="469900"/>
              </a:xfrm>
              <a:prstGeom prst="rect">
                <a:avLst/>
              </a:prstGeom>
            </p:spPr>
          </p:pic>
          <p:sp>
            <p:nvSpPr>
              <p:cNvPr id="142" name="TextBox 141">
                <a:extLst>
                  <a:ext uri="{FF2B5EF4-FFF2-40B4-BE49-F238E27FC236}">
                    <a16:creationId xmlns:a16="http://schemas.microsoft.com/office/drawing/2014/main" id="{1E146CBC-3AC8-4D0A-9EFC-0A3B33D32925}"/>
                  </a:ext>
                </a:extLst>
              </p:cNvPr>
              <p:cNvSpPr txBox="1"/>
              <p:nvPr/>
            </p:nvSpPr>
            <p:spPr>
              <a:xfrm>
                <a:off x="10969719" y="5083954"/>
                <a:ext cx="1087157" cy="830997"/>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Posts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repository</a:t>
                </a:r>
              </a:p>
            </p:txBody>
          </p:sp>
        </p:grpSp>
        <p:cxnSp>
          <p:nvCxnSpPr>
            <p:cNvPr id="144" name="Connector: Elbow 143">
              <a:extLst>
                <a:ext uri="{FF2B5EF4-FFF2-40B4-BE49-F238E27FC236}">
                  <a16:creationId xmlns:a16="http://schemas.microsoft.com/office/drawing/2014/main" id="{09567121-6628-49A0-B3BF-093924944C5C}"/>
                </a:ext>
                <a:ext uri="{C183D7F6-B498-43B3-948B-1728B52AA6E4}">
                  <adec:decorative xmlns:adec="http://schemas.microsoft.com/office/drawing/2017/decorative" val="1"/>
                </a:ext>
              </a:extLst>
            </p:cNvPr>
            <p:cNvCxnSpPr>
              <a:stCxn id="60" idx="3"/>
              <a:endCxn id="12" idx="1"/>
            </p:cNvCxnSpPr>
            <p:nvPr/>
          </p:nvCxnSpPr>
          <p:spPr>
            <a:xfrm flipV="1">
              <a:off x="10480343" y="1928738"/>
              <a:ext cx="642717" cy="6252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7217A7C2-607A-438C-B6C4-9009E6E23B4F}"/>
                </a:ext>
                <a:ext uri="{C183D7F6-B498-43B3-948B-1728B52AA6E4}">
                  <adec:decorative xmlns:adec="http://schemas.microsoft.com/office/drawing/2017/decorative" val="1"/>
                </a:ext>
              </a:extLst>
            </p:cNvPr>
            <p:cNvCxnSpPr>
              <a:stCxn id="90" idx="3"/>
              <a:endCxn id="139" idx="1"/>
            </p:cNvCxnSpPr>
            <p:nvPr/>
          </p:nvCxnSpPr>
          <p:spPr>
            <a:xfrm flipV="1">
              <a:off x="10480343" y="3509454"/>
              <a:ext cx="642717" cy="6252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6963AC77-F8D1-4A1E-81CD-BE46FB1BCB78}"/>
                </a:ext>
                <a:ext uri="{C183D7F6-B498-43B3-948B-1728B52AA6E4}">
                  <adec:decorative xmlns:adec="http://schemas.microsoft.com/office/drawing/2017/decorative" val="1"/>
                </a:ext>
              </a:extLst>
            </p:cNvPr>
            <p:cNvCxnSpPr>
              <a:stCxn id="99" idx="3"/>
              <a:endCxn id="141" idx="1"/>
            </p:cNvCxnSpPr>
            <p:nvPr/>
          </p:nvCxnSpPr>
          <p:spPr>
            <a:xfrm flipV="1">
              <a:off x="10480343" y="5054388"/>
              <a:ext cx="642717" cy="6513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52B17D0E-87E4-4619-BCE4-DF3AAA8D0F6C}"/>
                </a:ext>
                <a:ext uri="{C183D7F6-B498-43B3-948B-1728B52AA6E4}">
                  <adec:decorative xmlns:adec="http://schemas.microsoft.com/office/drawing/2017/decorative" val="1"/>
                </a:ext>
              </a:extLst>
            </p:cNvPr>
            <p:cNvCxnSpPr>
              <a:stCxn id="32" idx="3"/>
              <a:endCxn id="75" idx="1"/>
            </p:cNvCxnSpPr>
            <p:nvPr/>
          </p:nvCxnSpPr>
          <p:spPr>
            <a:xfrm flipV="1">
              <a:off x="5005618" y="2441087"/>
              <a:ext cx="959142" cy="616266"/>
            </a:xfrm>
            <a:prstGeom prst="bentConnector3">
              <a:avLst>
                <a:gd name="adj1" fmla="val 14249"/>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14B9CF2E-2419-4362-B18F-CC84259987D1}"/>
                </a:ext>
                <a:ext uri="{C183D7F6-B498-43B3-948B-1728B52AA6E4}">
                  <adec:decorative xmlns:adec="http://schemas.microsoft.com/office/drawing/2017/decorative" val="1"/>
                </a:ext>
              </a:extLst>
            </p:cNvPr>
            <p:cNvCxnSpPr>
              <a:stCxn id="32" idx="3"/>
              <a:endCxn id="122" idx="1"/>
            </p:cNvCxnSpPr>
            <p:nvPr/>
          </p:nvCxnSpPr>
          <p:spPr>
            <a:xfrm>
              <a:off x="5005618" y="3057353"/>
              <a:ext cx="959142" cy="1661200"/>
            </a:xfrm>
            <a:prstGeom prst="bentConnector3">
              <a:avLst>
                <a:gd name="adj1" fmla="val 14249"/>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1780366E-0F26-4F1B-9D79-F66911DC93C1}"/>
                </a:ext>
                <a:ext uri="{C183D7F6-B498-43B3-948B-1728B52AA6E4}">
                  <adec:decorative xmlns:adec="http://schemas.microsoft.com/office/drawing/2017/decorative" val="1"/>
                </a:ext>
              </a:extLst>
            </p:cNvPr>
            <p:cNvCxnSpPr>
              <a:stCxn id="33" idx="3"/>
              <a:endCxn id="77" idx="1"/>
            </p:cNvCxnSpPr>
            <p:nvPr/>
          </p:nvCxnSpPr>
          <p:spPr>
            <a:xfrm flipV="1">
              <a:off x="4992228" y="2966797"/>
              <a:ext cx="972532" cy="901984"/>
            </a:xfrm>
            <a:prstGeom prst="bentConnector3">
              <a:avLst>
                <a:gd name="adj1" fmla="val 23556"/>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5255F1A0-9B7E-4988-90EB-07FC30690128}"/>
                </a:ext>
                <a:ext uri="{C183D7F6-B498-43B3-948B-1728B52AA6E4}">
                  <adec:decorative xmlns:adec="http://schemas.microsoft.com/office/drawing/2017/decorative" val="1"/>
                </a:ext>
              </a:extLst>
            </p:cNvPr>
            <p:cNvCxnSpPr>
              <a:stCxn id="33" idx="3"/>
              <a:endCxn id="117" idx="1"/>
            </p:cNvCxnSpPr>
            <p:nvPr/>
          </p:nvCxnSpPr>
          <p:spPr>
            <a:xfrm>
              <a:off x="4992228" y="3868781"/>
              <a:ext cx="972532" cy="1375482"/>
            </a:xfrm>
            <a:prstGeom prst="bentConnector3">
              <a:avLst>
                <a:gd name="adj1" fmla="val 23556"/>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4AC1F38C-10F8-440D-8BCC-5EC9D28FCC89}"/>
                </a:ext>
                <a:ext uri="{C183D7F6-B498-43B3-948B-1728B52AA6E4}">
                  <adec:decorative xmlns:adec="http://schemas.microsoft.com/office/drawing/2017/decorative" val="1"/>
                </a:ext>
              </a:extLst>
            </p:cNvPr>
            <p:cNvCxnSpPr>
              <a:stCxn id="34" idx="3"/>
              <a:endCxn id="79" idx="1"/>
            </p:cNvCxnSpPr>
            <p:nvPr/>
          </p:nvCxnSpPr>
          <p:spPr>
            <a:xfrm flipV="1">
              <a:off x="5005618" y="3492508"/>
              <a:ext cx="959142" cy="1174759"/>
            </a:xfrm>
            <a:prstGeom prst="bentConnector3">
              <a:avLst>
                <a:gd name="adj1" fmla="val 32125"/>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007AAD96-F944-4298-99D2-BC9BEDD829FA}"/>
                </a:ext>
                <a:ext uri="{C183D7F6-B498-43B3-948B-1728B52AA6E4}">
                  <adec:decorative xmlns:adec="http://schemas.microsoft.com/office/drawing/2017/decorative" val="1"/>
                </a:ext>
              </a:extLst>
            </p:cNvPr>
            <p:cNvCxnSpPr>
              <a:stCxn id="34" idx="3"/>
              <a:endCxn id="112" idx="1"/>
            </p:cNvCxnSpPr>
            <p:nvPr/>
          </p:nvCxnSpPr>
          <p:spPr>
            <a:xfrm>
              <a:off x="5005618" y="4667267"/>
              <a:ext cx="959142" cy="1102707"/>
            </a:xfrm>
            <a:prstGeom prst="bentConnector3">
              <a:avLst>
                <a:gd name="adj1" fmla="val 32125"/>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39B616BC-E489-47FE-AA26-B358E9D26330}"/>
                </a:ext>
                <a:ext uri="{C183D7F6-B498-43B3-948B-1728B52AA6E4}">
                  <adec:decorative xmlns:adec="http://schemas.microsoft.com/office/drawing/2017/decorative" val="1"/>
                </a:ext>
              </a:extLst>
            </p:cNvPr>
            <p:cNvCxnSpPr>
              <a:cxnSpLocks/>
              <a:stCxn id="56" idx="1"/>
              <a:endCxn id="76" idx="3"/>
            </p:cNvCxnSpPr>
            <p:nvPr/>
          </p:nvCxnSpPr>
          <p:spPr>
            <a:xfrm rot="10800000" flipV="1">
              <a:off x="7336336" y="2302192"/>
              <a:ext cx="1058505" cy="138895"/>
            </a:xfrm>
            <a:prstGeom prst="bentConnector3">
              <a:avLst>
                <a:gd name="adj1" fmla="val 12206"/>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247DE6C-A62A-4DBC-999C-AC8780909DE2}"/>
                </a:ext>
                <a:ext uri="{C183D7F6-B498-43B3-948B-1728B52AA6E4}">
                  <adec:decorative xmlns:adec="http://schemas.microsoft.com/office/drawing/2017/decorative" val="1"/>
                </a:ext>
              </a:extLst>
            </p:cNvPr>
            <p:cNvCxnSpPr>
              <a:cxnSpLocks/>
              <a:stCxn id="56" idx="1"/>
              <a:endCxn id="124" idx="3"/>
            </p:cNvCxnSpPr>
            <p:nvPr/>
          </p:nvCxnSpPr>
          <p:spPr>
            <a:xfrm rot="10800000" flipV="1">
              <a:off x="7336336" y="2302192"/>
              <a:ext cx="1058505" cy="2416361"/>
            </a:xfrm>
            <a:prstGeom prst="bentConnector3">
              <a:avLst>
                <a:gd name="adj1" fmla="val 10856"/>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A816DA1-5BF4-4B51-B254-FFD6FD46AF64}"/>
                </a:ext>
                <a:ext uri="{C183D7F6-B498-43B3-948B-1728B52AA6E4}">
                  <adec:decorative xmlns:adec="http://schemas.microsoft.com/office/drawing/2017/decorative" val="1"/>
                </a:ext>
              </a:extLst>
            </p:cNvPr>
            <p:cNvCxnSpPr>
              <a:cxnSpLocks/>
              <a:stCxn id="86" idx="1"/>
              <a:endCxn id="78" idx="3"/>
            </p:cNvCxnSpPr>
            <p:nvPr/>
          </p:nvCxnSpPr>
          <p:spPr>
            <a:xfrm rot="10800000">
              <a:off x="7336336" y="2966799"/>
              <a:ext cx="1058505" cy="916111"/>
            </a:xfrm>
            <a:prstGeom prst="bentConnector3">
              <a:avLst>
                <a:gd name="adj1" fmla="val 21655"/>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68ED20A8-1B86-4F46-BBF2-33B1DCFC9BD7}"/>
                </a:ext>
                <a:ext uri="{C183D7F6-B498-43B3-948B-1728B52AA6E4}">
                  <adec:decorative xmlns:adec="http://schemas.microsoft.com/office/drawing/2017/decorative" val="1"/>
                </a:ext>
              </a:extLst>
            </p:cNvPr>
            <p:cNvCxnSpPr>
              <a:cxnSpLocks/>
              <a:stCxn id="86" idx="1"/>
              <a:endCxn id="117" idx="3"/>
            </p:cNvCxnSpPr>
            <p:nvPr/>
          </p:nvCxnSpPr>
          <p:spPr>
            <a:xfrm rot="10800000" flipV="1">
              <a:off x="7329734" y="3882909"/>
              <a:ext cx="1065107" cy="1361354"/>
            </a:xfrm>
            <a:prstGeom prst="bentConnector3">
              <a:avLst>
                <a:gd name="adj1" fmla="val 21830"/>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7D0D96E8-18FB-42A7-9138-B98CF2DDFEA5}"/>
                </a:ext>
                <a:ext uri="{C183D7F6-B498-43B3-948B-1728B52AA6E4}">
                  <adec:decorative xmlns:adec="http://schemas.microsoft.com/office/drawing/2017/decorative" val="1"/>
                </a:ext>
              </a:extLst>
            </p:cNvPr>
            <p:cNvCxnSpPr>
              <a:cxnSpLocks/>
              <a:stCxn id="95" idx="1"/>
              <a:endCxn id="80" idx="3"/>
            </p:cNvCxnSpPr>
            <p:nvPr/>
          </p:nvCxnSpPr>
          <p:spPr>
            <a:xfrm rot="10800000">
              <a:off x="7336336" y="3492510"/>
              <a:ext cx="1058505" cy="1961431"/>
            </a:xfrm>
            <a:prstGeom prst="bentConnector3">
              <a:avLst>
                <a:gd name="adj1" fmla="val 32453"/>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40322BEB-E8A2-429D-9854-12726F034ED1}"/>
                </a:ext>
                <a:ext uri="{C183D7F6-B498-43B3-948B-1728B52AA6E4}">
                  <adec:decorative xmlns:adec="http://schemas.microsoft.com/office/drawing/2017/decorative" val="1"/>
                </a:ext>
              </a:extLst>
            </p:cNvPr>
            <p:cNvCxnSpPr>
              <a:cxnSpLocks/>
              <a:stCxn id="95" idx="1"/>
              <a:endCxn id="113" idx="3"/>
            </p:cNvCxnSpPr>
            <p:nvPr/>
          </p:nvCxnSpPr>
          <p:spPr>
            <a:xfrm rot="10800000" flipV="1">
              <a:off x="7336336" y="5453939"/>
              <a:ext cx="1058505" cy="316035"/>
            </a:xfrm>
            <a:prstGeom prst="bentConnector3">
              <a:avLst>
                <a:gd name="adj1" fmla="val 32453"/>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BC98A47-FC76-480F-9C57-7FCD8676D593}"/>
                </a:ext>
                <a:ext uri="{C183D7F6-B498-43B3-948B-1728B52AA6E4}">
                  <adec:decorative xmlns:adec="http://schemas.microsoft.com/office/drawing/2017/decorative" val="1"/>
                </a:ext>
              </a:extLst>
            </p:cNvPr>
            <p:cNvCxnSpPr>
              <a:stCxn id="11" idx="3"/>
              <a:endCxn id="15" idx="1"/>
            </p:cNvCxnSpPr>
            <p:nvPr/>
          </p:nvCxnSpPr>
          <p:spPr>
            <a:xfrm flipV="1">
              <a:off x="716732" y="3884450"/>
              <a:ext cx="593514" cy="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4F354083-509C-44EB-9D6E-669D6ED546F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AF6F5BD0-2026-4002-9AB9-B810DF8DDD2C}"/>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extLst>
      <p:ext uri="{BB962C8B-B14F-4D97-AF65-F5344CB8AC3E}">
        <p14:creationId xmlns:p14="http://schemas.microsoft.com/office/powerpoint/2010/main" val="292642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dirty="0">
                <a:solidFill>
                  <a:srgbClr val="FFFFFF"/>
                </a:solidFill>
                <a:ea typeface="Amazon Ember" panose="02000000000000000000" pitchFamily="2" charset="0"/>
              </a:rPr>
              <a:t>Begin Module 13 – Guided Lab 1: Breaking a Monolithic Node.js Application into Microservices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3 hours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589197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Guided lab 1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1684187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latin typeface="+mj-lt"/>
              </a:rPr>
              <a:t>At the end of this module, you should be able to:</a:t>
            </a:r>
          </a:p>
          <a:p>
            <a:pPr lvl="1"/>
            <a:r>
              <a:rPr lang="en-US" dirty="0">
                <a:latin typeface="+mj-lt"/>
              </a:rPr>
              <a:t>Indicate the characteristics of microservices</a:t>
            </a:r>
          </a:p>
          <a:p>
            <a:pPr lvl="1"/>
            <a:r>
              <a:rPr lang="en-US" dirty="0">
                <a:latin typeface="+mj-lt"/>
              </a:rPr>
              <a:t>Refactor a monolithic application into microservices and use Amazon ECS to deploy the containerized microservices</a:t>
            </a:r>
          </a:p>
          <a:p>
            <a:pPr lvl="1"/>
            <a:r>
              <a:rPr lang="en-US" dirty="0">
                <a:latin typeface="+mj-lt"/>
              </a:rPr>
              <a:t>Explain serverless architecture</a:t>
            </a:r>
          </a:p>
          <a:p>
            <a:pPr lvl="1"/>
            <a:r>
              <a:rPr lang="en-US" dirty="0">
                <a:latin typeface="+mj-lt"/>
              </a:rPr>
              <a:t>Implement a serverless architecture with AWS Lambda</a:t>
            </a:r>
          </a:p>
          <a:p>
            <a:pPr lvl="1"/>
            <a:r>
              <a:rPr lang="en-US" dirty="0">
                <a:latin typeface="+mj-lt"/>
              </a:rPr>
              <a:t>Describe a common architecture for Amazon API Gateway</a:t>
            </a:r>
          </a:p>
          <a:p>
            <a:pPr lvl="1"/>
            <a:r>
              <a:rPr lang="en-US" dirty="0">
                <a:latin typeface="+mj-lt"/>
              </a:rPr>
              <a:t>Describe the types of workflows that AWS Step Functions supports</a:t>
            </a: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fontScale="92500"/>
          </a:bodyPr>
          <a:lstStyle/>
          <a:p>
            <a:r>
              <a:rPr lang="en-US" b="1" dirty="0">
                <a:latin typeface="+mn-lt"/>
              </a:rPr>
              <a:t>Module 13: Building Microservices and Serverless Architectures</a:t>
            </a:r>
          </a:p>
        </p:txBody>
      </p:sp>
      <p:sp>
        <p:nvSpPr>
          <p:cNvPr id="2" name="Title 1"/>
          <p:cNvSpPr>
            <a:spLocks noGrp="1"/>
          </p:cNvSpPr>
          <p:nvPr>
            <p:ph type="title"/>
          </p:nvPr>
        </p:nvSpPr>
        <p:spPr/>
        <p:txBody>
          <a:bodyPr>
            <a:noAutofit/>
          </a:bodyPr>
          <a:lstStyle/>
          <a:p>
            <a:r>
              <a:rPr lang="en-US" sz="4000" dirty="0">
                <a:latin typeface="+mj-lt"/>
              </a:rPr>
              <a:t>Section 4: Introducing serverless architectures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441109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a:lstStyle/>
          <a:p>
            <a:r>
              <a:rPr lang="en-US" dirty="0"/>
              <a:t>What does serverless mean?</a:t>
            </a:r>
          </a:p>
        </p:txBody>
      </p:sp>
      <p:sp>
        <p:nvSpPr>
          <p:cNvPr id="25" name="TextBox 24">
            <a:extLst>
              <a:ext uri="{FF2B5EF4-FFF2-40B4-BE49-F238E27FC236}">
                <a16:creationId xmlns:a16="http://schemas.microsoft.com/office/drawing/2014/main" id="{B01A9834-CF81-4CFE-A618-C177EBD04AA6}"/>
              </a:ext>
            </a:extLst>
          </p:cNvPr>
          <p:cNvSpPr txBox="1"/>
          <p:nvPr/>
        </p:nvSpPr>
        <p:spPr>
          <a:xfrm>
            <a:off x="882782" y="3304923"/>
            <a:ext cx="10342618" cy="892552"/>
          </a:xfrm>
          <a:prstGeom prst="rect">
            <a:avLst/>
          </a:prstGeom>
          <a:noFill/>
          <a:ln>
            <a:noFill/>
          </a:ln>
        </p:spPr>
        <p:txBody>
          <a:bodyPr wrap="square" rtlCol="0">
            <a:spAutoFit/>
          </a:bodyPr>
          <a:lstStyle/>
          <a:p>
            <a:pPr algn="ctr"/>
            <a:r>
              <a:rPr lang="en-US" sz="2600" dirty="0">
                <a:solidFill>
                  <a:schemeClr val="tx1">
                    <a:lumMod val="75000"/>
                    <a:lumOff val="25000"/>
                  </a:schemeClr>
                </a:solidFill>
                <a:ea typeface="Amazon Ember" panose="020B0603020204020204" pitchFamily="34" charset="0"/>
                <a:cs typeface="Amazon Ember" panose="020B0603020204020204" pitchFamily="34" charset="0"/>
              </a:rPr>
              <a:t>A way for you </a:t>
            </a:r>
            <a:r>
              <a:rPr lang="en-US" sz="2600" dirty="0">
                <a:ea typeface="Amazon Ember" panose="020B0603020204020204" pitchFamily="34" charset="0"/>
                <a:cs typeface="Amazon Ember" panose="020B0603020204020204" pitchFamily="34" charset="0"/>
              </a:rPr>
              <a:t>to </a:t>
            </a:r>
            <a: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build and run applications and services </a:t>
            </a:r>
            <a:b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without thinking about servers</a:t>
            </a:r>
          </a:p>
        </p:txBody>
      </p:sp>
      <p:sp>
        <p:nvSpPr>
          <p:cNvPr id="17" name="Footer Placeholder 16">
            <a:extLst>
              <a:ext uri="{FF2B5EF4-FFF2-40B4-BE49-F238E27FC236}">
                <a16:creationId xmlns:a16="http://schemas.microsoft.com/office/drawing/2014/main" id="{C6053130-F922-49D6-95E5-54C7927B3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8" name="Slide Number Placeholder 17">
            <a:extLst>
              <a:ext uri="{FF2B5EF4-FFF2-40B4-BE49-F238E27FC236}">
                <a16:creationId xmlns:a16="http://schemas.microsoft.com/office/drawing/2014/main" id="{CFEB14FA-AB2B-4E34-9B76-D8E0857DE14E}"/>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1685452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a:lstStyle/>
          <a:p>
            <a:r>
              <a:rPr lang="en-US" dirty="0"/>
              <a:t>Tenets of serverless architectures</a:t>
            </a:r>
          </a:p>
        </p:txBody>
      </p:sp>
      <p:grpSp>
        <p:nvGrpSpPr>
          <p:cNvPr id="16" name="Group 15" descr="Tenets of serverless architecture described in notes.">
            <a:extLst>
              <a:ext uri="{FF2B5EF4-FFF2-40B4-BE49-F238E27FC236}">
                <a16:creationId xmlns:a16="http://schemas.microsoft.com/office/drawing/2014/main" id="{9B9CE166-066A-4D9C-B0D4-D1153FD4ED48}"/>
              </a:ext>
              <a:ext uri="{C183D7F6-B498-43B3-948B-1728B52AA6E4}">
                <adec:decorative xmlns:adec="http://schemas.microsoft.com/office/drawing/2017/decorative" val="0"/>
              </a:ext>
            </a:extLst>
          </p:cNvPr>
          <p:cNvGrpSpPr/>
          <p:nvPr/>
        </p:nvGrpSpPr>
        <p:grpSpPr>
          <a:xfrm>
            <a:off x="780279" y="1574271"/>
            <a:ext cx="10631447" cy="4381597"/>
            <a:chOff x="2072640" y="2026180"/>
            <a:chExt cx="10485120" cy="4321290"/>
          </a:xfrm>
        </p:grpSpPr>
        <p:grpSp>
          <p:nvGrpSpPr>
            <p:cNvPr id="4" name="Group 3">
              <a:extLst>
                <a:ext uri="{FF2B5EF4-FFF2-40B4-BE49-F238E27FC236}">
                  <a16:creationId xmlns:a16="http://schemas.microsoft.com/office/drawing/2014/main" id="{2C59833F-EDCA-514C-8B13-A5DD16AA1000}"/>
                </a:ext>
              </a:extLst>
            </p:cNvPr>
            <p:cNvGrpSpPr>
              <a:grpSpLocks noChangeAspect="1"/>
            </p:cNvGrpSpPr>
            <p:nvPr/>
          </p:nvGrpSpPr>
          <p:grpSpPr>
            <a:xfrm>
              <a:off x="4258320" y="2409060"/>
              <a:ext cx="871200" cy="731192"/>
              <a:chOff x="1005162" y="2155695"/>
              <a:chExt cx="1260803" cy="1058185"/>
            </a:xfrm>
          </p:grpSpPr>
          <p:sp>
            <p:nvSpPr>
              <p:cNvPr id="5" name="Rounded Rectangle 4">
                <a:extLst>
                  <a:ext uri="{FF2B5EF4-FFF2-40B4-BE49-F238E27FC236}">
                    <a16:creationId xmlns:a16="http://schemas.microsoft.com/office/drawing/2014/main" id="{B0CDB9F0-99EE-3441-A81C-53C6DDDE983D}"/>
                  </a:ext>
                </a:extLst>
              </p:cNvPr>
              <p:cNvSpPr/>
              <p:nvPr/>
            </p:nvSpPr>
            <p:spPr>
              <a:xfrm>
                <a:off x="1005162" y="2155695"/>
                <a:ext cx="1056849" cy="869848"/>
              </a:xfrm>
              <a:prstGeom prst="roundRect">
                <a:avLst>
                  <a:gd name="adj" fmla="val 8687"/>
                </a:avLst>
              </a:prstGeom>
              <a:noFill/>
              <a:ln w="34925">
                <a:solidFill>
                  <a:srgbClr val="D26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4"/>
                <a:endParaRPr lang="en-CA" sz="2333" dirty="0">
                  <a:solidFill>
                    <a:srgbClr val="FFFFFF"/>
                  </a:solidFill>
                  <a:latin typeface="Amazon Ember"/>
                </a:endParaRPr>
              </a:p>
            </p:txBody>
          </p:sp>
          <p:cxnSp>
            <p:nvCxnSpPr>
              <p:cNvPr id="6" name="Straight Connector 5">
                <a:extLst>
                  <a:ext uri="{FF2B5EF4-FFF2-40B4-BE49-F238E27FC236}">
                    <a16:creationId xmlns:a16="http://schemas.microsoft.com/office/drawing/2014/main" id="{8F8E11DB-080E-3A49-A862-0739BB232A56}"/>
                  </a:ext>
                </a:extLst>
              </p:cNvPr>
              <p:cNvCxnSpPr>
                <a:stCxn id="9" idx="3"/>
                <a:endCxn id="9" idx="3"/>
              </p:cNvCxnSpPr>
              <p:nvPr/>
            </p:nvCxnSpPr>
            <p:spPr>
              <a:xfrm>
                <a:off x="1838543" y="3140546"/>
                <a:ext cx="0" cy="0"/>
              </a:xfrm>
              <a:prstGeom prst="line">
                <a:avLst/>
              </a:prstGeom>
              <a:ln w="34925"/>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67E1B427-871E-6B4F-A92F-2B6760DEC5E5}"/>
                  </a:ext>
                </a:extLst>
              </p:cNvPr>
              <p:cNvGrpSpPr/>
              <p:nvPr/>
            </p:nvGrpSpPr>
            <p:grpSpPr>
              <a:xfrm>
                <a:off x="1765210" y="2713125"/>
                <a:ext cx="500755" cy="500755"/>
                <a:chOff x="1820290" y="4580173"/>
                <a:chExt cx="365760" cy="365760"/>
              </a:xfrm>
              <a:solidFill>
                <a:srgbClr val="282828"/>
              </a:solidFill>
            </p:grpSpPr>
            <p:sp>
              <p:nvSpPr>
                <p:cNvPr id="9" name="Oval 8">
                  <a:extLst>
                    <a:ext uri="{FF2B5EF4-FFF2-40B4-BE49-F238E27FC236}">
                      <a16:creationId xmlns:a16="http://schemas.microsoft.com/office/drawing/2014/main" id="{D4C37E1E-4D26-4145-92DE-4EFE49EE570B}"/>
                    </a:ext>
                  </a:extLst>
                </p:cNvPr>
                <p:cNvSpPr/>
                <p:nvPr/>
              </p:nvSpPr>
              <p:spPr>
                <a:xfrm>
                  <a:off x="1820290" y="4580173"/>
                  <a:ext cx="365760" cy="365760"/>
                </a:xfrm>
                <a:prstGeom prst="ellipse">
                  <a:avLst/>
                </a:prstGeom>
                <a:grpFill/>
                <a:ln w="34925">
                  <a:solidFill>
                    <a:srgbClr val="D26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4"/>
                  <a:endParaRPr lang="en-CA" sz="2333" dirty="0">
                    <a:solidFill>
                      <a:srgbClr val="FFFFFF"/>
                    </a:solidFill>
                    <a:latin typeface="Amazon Ember"/>
                  </a:endParaRPr>
                </a:p>
              </p:txBody>
            </p:sp>
            <p:cxnSp>
              <p:nvCxnSpPr>
                <p:cNvPr id="10" name="Straight Connector 9">
                  <a:extLst>
                    <a:ext uri="{FF2B5EF4-FFF2-40B4-BE49-F238E27FC236}">
                      <a16:creationId xmlns:a16="http://schemas.microsoft.com/office/drawing/2014/main" id="{6E5A7BC5-F1F3-F74E-BD4A-33E64CE1845B}"/>
                    </a:ext>
                  </a:extLst>
                </p:cNvPr>
                <p:cNvCxnSpPr>
                  <a:stCxn id="9" idx="3"/>
                  <a:endCxn id="9" idx="7"/>
                </p:cNvCxnSpPr>
                <p:nvPr/>
              </p:nvCxnSpPr>
              <p:spPr>
                <a:xfrm flipV="1">
                  <a:off x="1873854" y="4633737"/>
                  <a:ext cx="258632" cy="258632"/>
                </a:xfrm>
                <a:prstGeom prst="line">
                  <a:avLst/>
                </a:prstGeom>
                <a:grpFill/>
                <a:ln w="34925">
                  <a:solidFill>
                    <a:srgbClr val="D26F00"/>
                  </a:solidFill>
                </a:ln>
                <a:effectLst/>
              </p:spPr>
              <p:style>
                <a:lnRef idx="2">
                  <a:schemeClr val="accent1"/>
                </a:lnRef>
                <a:fillRef idx="0">
                  <a:schemeClr val="accent1"/>
                </a:fillRef>
                <a:effectRef idx="1">
                  <a:schemeClr val="accent1"/>
                </a:effectRef>
                <a:fontRef idx="minor">
                  <a:schemeClr val="tx1"/>
                </a:fontRef>
              </p:style>
            </p:cxnSp>
          </p:grpSp>
          <p:pic>
            <p:nvPicPr>
              <p:cNvPr id="8" name="Picture 7">
                <a:extLst>
                  <a:ext uri="{FF2B5EF4-FFF2-40B4-BE49-F238E27FC236}">
                    <a16:creationId xmlns:a16="http://schemas.microsoft.com/office/drawing/2014/main" id="{212B5ED3-D2AA-6141-AFE4-148A13B4FF82}"/>
                  </a:ext>
                  <a:ext uri="{C183D7F6-B498-43B3-948B-1728B52AA6E4}">
                    <adec:decorative xmlns:adec="http://schemas.microsoft.com/office/drawing/2017/decorative" val="1"/>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234522" y="2295460"/>
                <a:ext cx="590315" cy="590315"/>
              </a:xfrm>
              <a:prstGeom prst="rect">
                <a:avLst/>
              </a:prstGeom>
            </p:spPr>
          </p:pic>
        </p:grpSp>
        <p:pic>
          <p:nvPicPr>
            <p:cNvPr id="11" name="Picture 10">
              <a:extLst>
                <a:ext uri="{FF2B5EF4-FFF2-40B4-BE49-F238E27FC236}">
                  <a16:creationId xmlns:a16="http://schemas.microsoft.com/office/drawing/2014/main" id="{CA9562B9-9001-3E44-849D-DACD6F942235}"/>
                </a:ext>
                <a:ext uri="{C183D7F6-B498-43B3-948B-1728B52AA6E4}">
                  <adec:decorative xmlns:adec="http://schemas.microsoft.com/office/drawing/2017/decorative" val="1"/>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360283" y="5195076"/>
              <a:ext cx="1152394" cy="1152394"/>
            </a:xfrm>
            <a:prstGeom prst="rect">
              <a:avLst/>
            </a:prstGeom>
          </p:spPr>
        </p:pic>
        <p:pic>
          <p:nvPicPr>
            <p:cNvPr id="12" name="Picture 11">
              <a:extLst>
                <a:ext uri="{FF2B5EF4-FFF2-40B4-BE49-F238E27FC236}">
                  <a16:creationId xmlns:a16="http://schemas.microsoft.com/office/drawing/2014/main" id="{1B2CFE86-9DCD-AF4D-B65D-E0FEE3282D21}"/>
                </a:ext>
                <a:ext uri="{C183D7F6-B498-43B3-948B-1728B52AA6E4}">
                  <adec:decorative xmlns:adec="http://schemas.microsoft.com/office/drawing/2017/decorative" val="1"/>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515860" y="2285009"/>
              <a:ext cx="841241" cy="979294"/>
            </a:xfrm>
            <a:prstGeom prst="rect">
              <a:avLst/>
            </a:prstGeom>
          </p:spPr>
        </p:pic>
        <p:pic>
          <p:nvPicPr>
            <p:cNvPr id="13" name="Picture 12">
              <a:extLst>
                <a:ext uri="{FF2B5EF4-FFF2-40B4-BE49-F238E27FC236}">
                  <a16:creationId xmlns:a16="http://schemas.microsoft.com/office/drawing/2014/main" id="{E55E776B-65D4-8B47-B8FA-9D3EDB65DECD}"/>
                </a:ext>
                <a:ext uri="{C183D7F6-B498-43B3-948B-1728B52AA6E4}">
                  <adec:decorative xmlns:adec="http://schemas.microsoft.com/office/drawing/2017/decorative" val="1"/>
                </a:ext>
              </a:extLst>
            </p:cNvPr>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382720" y="5324094"/>
              <a:ext cx="622400" cy="894358"/>
            </a:xfrm>
            <a:prstGeom prst="rect">
              <a:avLst/>
            </a:prstGeom>
          </p:spPr>
        </p:pic>
        <p:cxnSp>
          <p:nvCxnSpPr>
            <p:cNvPr id="14" name="Straight Connector 13">
              <a:extLst>
                <a:ext uri="{FF2B5EF4-FFF2-40B4-BE49-F238E27FC236}">
                  <a16:creationId xmlns:a16="http://schemas.microsoft.com/office/drawing/2014/main" id="{71F857B1-336F-A84D-B79E-D360CA1CC44F}"/>
                </a:ext>
              </a:extLst>
            </p:cNvPr>
            <p:cNvCxnSpPr>
              <a:cxnSpLocks/>
            </p:cNvCxnSpPr>
            <p:nvPr/>
          </p:nvCxnSpPr>
          <p:spPr>
            <a:xfrm>
              <a:off x="2072640" y="4183664"/>
              <a:ext cx="10485120" cy="0"/>
            </a:xfrm>
            <a:prstGeom prst="line">
              <a:avLst/>
            </a:prstGeom>
            <a:ln w="25400">
              <a:gradFill flip="none" rotWithShape="1">
                <a:gsLst>
                  <a:gs pos="0">
                    <a:schemeClr val="accent1"/>
                  </a:gs>
                  <a:gs pos="100000">
                    <a:schemeClr val="accent5"/>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D882A3E-7519-3F4F-86DD-C1269BD686A2}"/>
                </a:ext>
              </a:extLst>
            </p:cNvPr>
            <p:cNvSpPr/>
            <p:nvPr/>
          </p:nvSpPr>
          <p:spPr>
            <a:xfrm>
              <a:off x="2072640" y="3258218"/>
              <a:ext cx="5242559" cy="799197"/>
            </a:xfrm>
            <a:prstGeom prst="rect">
              <a:avLst/>
            </a:prstGeom>
          </p:spPr>
          <p:txBody>
            <a:bodyPr wrap="square">
              <a:spAutoFit/>
            </a:bodyPr>
            <a:lstStyle/>
            <a:p>
              <a:pPr algn="ctr" defTabSz="914284"/>
              <a:r>
                <a:rPr lang="en-US" sz="2333" dirty="0">
                  <a:solidFill>
                    <a:schemeClr val="accent1"/>
                  </a:solidFill>
                  <a:latin typeface="Amazon Ember"/>
                  <a:ea typeface="Amazon Ember Light" panose="020B0403020204020204" pitchFamily="34" charset="0"/>
                  <a:cs typeface="Amazon Ember Light" panose="020B0403020204020204" pitchFamily="34" charset="0"/>
                </a:rPr>
                <a:t>No infrastructure provisioning, </a:t>
              </a:r>
              <a:br>
                <a:rPr lang="en-US" sz="2333" dirty="0">
                  <a:solidFill>
                    <a:schemeClr val="accent1"/>
                  </a:solidFill>
                  <a:latin typeface="Amazon Ember"/>
                  <a:ea typeface="Amazon Ember Light" panose="020B0403020204020204" pitchFamily="34" charset="0"/>
                  <a:cs typeface="Amazon Ember Light" panose="020B0403020204020204" pitchFamily="34" charset="0"/>
                </a:rPr>
              </a:br>
              <a:r>
                <a:rPr lang="en-US" sz="2333" dirty="0">
                  <a:solidFill>
                    <a:schemeClr val="accent1"/>
                  </a:solidFill>
                  <a:latin typeface="Amazon Ember"/>
                  <a:ea typeface="Amazon Ember Light" panose="020B0403020204020204" pitchFamily="34" charset="0"/>
                  <a:cs typeface="Amazon Ember Light" panose="020B0403020204020204" pitchFamily="34" charset="0"/>
                </a:rPr>
                <a:t>no management</a:t>
              </a:r>
            </a:p>
          </p:txBody>
        </p:sp>
        <p:cxnSp>
          <p:nvCxnSpPr>
            <p:cNvPr id="19" name="Straight Connector 18">
              <a:extLst>
                <a:ext uri="{FF2B5EF4-FFF2-40B4-BE49-F238E27FC236}">
                  <a16:creationId xmlns:a16="http://schemas.microsoft.com/office/drawing/2014/main" id="{9F2F1017-3B65-8741-9548-CE4EB7A426F7}"/>
                </a:ext>
              </a:extLst>
            </p:cNvPr>
            <p:cNvCxnSpPr>
              <a:cxnSpLocks/>
            </p:cNvCxnSpPr>
            <p:nvPr/>
          </p:nvCxnSpPr>
          <p:spPr>
            <a:xfrm>
              <a:off x="7315200" y="2026180"/>
              <a:ext cx="0" cy="4314969"/>
            </a:xfrm>
            <a:prstGeom prst="line">
              <a:avLst/>
            </a:prstGeom>
            <a:ln w="25400">
              <a:gradFill flip="none" rotWithShape="1">
                <a:gsLst>
                  <a:gs pos="0">
                    <a:schemeClr val="accent1"/>
                  </a:gs>
                  <a:gs pos="100000">
                    <a:schemeClr val="accent5"/>
                  </a:gs>
                </a:gsLst>
                <a:lin ang="27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F2CB629-248F-4C3C-82EA-AAC4848D0984}"/>
                </a:ext>
              </a:extLst>
            </p:cNvPr>
            <p:cNvSpPr/>
            <p:nvPr/>
          </p:nvSpPr>
          <p:spPr>
            <a:xfrm>
              <a:off x="7315201" y="3258218"/>
              <a:ext cx="5242559" cy="445130"/>
            </a:xfrm>
            <a:prstGeom prst="rect">
              <a:avLst/>
            </a:prstGeom>
          </p:spPr>
          <p:txBody>
            <a:bodyPr wrap="square">
              <a:spAutoFit/>
            </a:bodyPr>
            <a:lstStyle/>
            <a:p>
              <a:pPr algn="ctr" defTabSz="914284"/>
              <a:r>
                <a:rPr lang="en-US" sz="2333" dirty="0">
                  <a:solidFill>
                    <a:schemeClr val="accent1"/>
                  </a:solidFill>
                  <a:latin typeface="Amazon Ember"/>
                  <a:ea typeface="Amazon Ember Light" panose="020B0403020204020204" pitchFamily="34" charset="0"/>
                  <a:cs typeface="Amazon Ember Light" panose="020B0403020204020204" pitchFamily="34" charset="0"/>
                </a:rPr>
                <a:t>Automatic scaling</a:t>
              </a:r>
            </a:p>
          </p:txBody>
        </p:sp>
        <p:sp>
          <p:nvSpPr>
            <p:cNvPr id="23" name="Rectangle 22">
              <a:extLst>
                <a:ext uri="{FF2B5EF4-FFF2-40B4-BE49-F238E27FC236}">
                  <a16:creationId xmlns:a16="http://schemas.microsoft.com/office/drawing/2014/main" id="{E9FABBA0-E2EF-488D-9E9E-C10736B9298F}"/>
                </a:ext>
              </a:extLst>
            </p:cNvPr>
            <p:cNvSpPr/>
            <p:nvPr/>
          </p:nvSpPr>
          <p:spPr>
            <a:xfrm>
              <a:off x="2072640" y="4576565"/>
              <a:ext cx="5242559" cy="445130"/>
            </a:xfrm>
            <a:prstGeom prst="rect">
              <a:avLst/>
            </a:prstGeom>
          </p:spPr>
          <p:txBody>
            <a:bodyPr wrap="square">
              <a:spAutoFit/>
            </a:bodyPr>
            <a:lstStyle/>
            <a:p>
              <a:pPr algn="ctr" defTabSz="914284"/>
              <a:r>
                <a:rPr lang="en-US" sz="2333" dirty="0">
                  <a:solidFill>
                    <a:schemeClr val="accent1"/>
                  </a:solidFill>
                  <a:latin typeface="Amazon Ember"/>
                  <a:ea typeface="Amazon Ember Light" panose="020B0403020204020204" pitchFamily="34" charset="0"/>
                  <a:cs typeface="Amazon Ember Light" panose="020B0403020204020204" pitchFamily="34" charset="0"/>
                </a:rPr>
                <a:t>Pay for value</a:t>
              </a:r>
            </a:p>
          </p:txBody>
        </p:sp>
        <p:sp>
          <p:nvSpPr>
            <p:cNvPr id="24" name="Rectangle 23">
              <a:extLst>
                <a:ext uri="{FF2B5EF4-FFF2-40B4-BE49-F238E27FC236}">
                  <a16:creationId xmlns:a16="http://schemas.microsoft.com/office/drawing/2014/main" id="{4348A47F-5BFF-4668-8737-BCA75A5B6C94}"/>
                </a:ext>
              </a:extLst>
            </p:cNvPr>
            <p:cNvSpPr/>
            <p:nvPr/>
          </p:nvSpPr>
          <p:spPr>
            <a:xfrm>
              <a:off x="7315201" y="4576565"/>
              <a:ext cx="5242559" cy="445130"/>
            </a:xfrm>
            <a:prstGeom prst="rect">
              <a:avLst/>
            </a:prstGeom>
          </p:spPr>
          <p:txBody>
            <a:bodyPr wrap="square">
              <a:spAutoFit/>
            </a:bodyPr>
            <a:lstStyle/>
            <a:p>
              <a:pPr algn="ctr" defTabSz="914284"/>
              <a:r>
                <a:rPr lang="en-US" sz="2333" dirty="0">
                  <a:solidFill>
                    <a:schemeClr val="accent1"/>
                  </a:solidFill>
                  <a:latin typeface="Amazon Ember"/>
                  <a:ea typeface="Amazon Ember Light" panose="020B0403020204020204" pitchFamily="34" charset="0"/>
                  <a:cs typeface="Amazon Ember Light" panose="020B0403020204020204" pitchFamily="34" charset="0"/>
                </a:rPr>
                <a:t>Highly available and secure</a:t>
              </a:r>
            </a:p>
          </p:txBody>
        </p:sp>
      </p:grpSp>
      <p:sp>
        <p:nvSpPr>
          <p:cNvPr id="17" name="Footer Placeholder 16">
            <a:extLst>
              <a:ext uri="{FF2B5EF4-FFF2-40B4-BE49-F238E27FC236}">
                <a16:creationId xmlns:a16="http://schemas.microsoft.com/office/drawing/2014/main" id="{C6053130-F922-49D6-95E5-54C7927B3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8" name="Slide Number Placeholder 17">
            <a:extLst>
              <a:ext uri="{FF2B5EF4-FFF2-40B4-BE49-F238E27FC236}">
                <a16:creationId xmlns:a16="http://schemas.microsoft.com/office/drawing/2014/main" id="{CFEB14FA-AB2B-4E34-9B76-D8E0857DE14E}"/>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4050257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D798-7132-7344-8A1C-0B5D77B30361}"/>
              </a:ext>
            </a:extLst>
          </p:cNvPr>
          <p:cNvSpPr>
            <a:spLocks noGrp="1"/>
          </p:cNvSpPr>
          <p:nvPr>
            <p:ph type="title"/>
          </p:nvPr>
        </p:nvSpPr>
        <p:spPr/>
        <p:txBody>
          <a:bodyPr/>
          <a:lstStyle/>
          <a:p>
            <a:r>
              <a:rPr lang="en-US" dirty="0"/>
              <a:t>Benefits of serverless</a:t>
            </a:r>
          </a:p>
        </p:txBody>
      </p:sp>
      <p:grpSp>
        <p:nvGrpSpPr>
          <p:cNvPr id="12" name="Group 11" descr="Benefits of serverless described in notes.">
            <a:extLst>
              <a:ext uri="{FF2B5EF4-FFF2-40B4-BE49-F238E27FC236}">
                <a16:creationId xmlns:a16="http://schemas.microsoft.com/office/drawing/2014/main" id="{92187037-6E51-4C60-9B40-2EC8F8D3B9FF}"/>
              </a:ext>
            </a:extLst>
          </p:cNvPr>
          <p:cNvGrpSpPr/>
          <p:nvPr/>
        </p:nvGrpSpPr>
        <p:grpSpPr>
          <a:xfrm>
            <a:off x="608021" y="2295463"/>
            <a:ext cx="11084814" cy="3274723"/>
            <a:chOff x="765515" y="2295463"/>
            <a:chExt cx="11084814" cy="3274723"/>
          </a:xfrm>
        </p:grpSpPr>
        <p:grpSp>
          <p:nvGrpSpPr>
            <p:cNvPr id="10" name="Group 9">
              <a:extLst>
                <a:ext uri="{FF2B5EF4-FFF2-40B4-BE49-F238E27FC236}">
                  <a16:creationId xmlns:a16="http://schemas.microsoft.com/office/drawing/2014/main" id="{68915EB2-A1C4-4765-853D-928DC68E171E}"/>
                </a:ext>
              </a:extLst>
            </p:cNvPr>
            <p:cNvGrpSpPr/>
            <p:nvPr/>
          </p:nvGrpSpPr>
          <p:grpSpPr>
            <a:xfrm>
              <a:off x="765515" y="2421630"/>
              <a:ext cx="3236045" cy="3148556"/>
              <a:chOff x="4643204" y="2421630"/>
              <a:chExt cx="3236045" cy="3148556"/>
            </a:xfrm>
          </p:grpSpPr>
          <p:grpSp>
            <p:nvGrpSpPr>
              <p:cNvPr id="6" name="Group 5">
                <a:extLst>
                  <a:ext uri="{FF2B5EF4-FFF2-40B4-BE49-F238E27FC236}">
                    <a16:creationId xmlns:a16="http://schemas.microsoft.com/office/drawing/2014/main" id="{EFE9D45A-241F-774D-B62D-2179F54FBBD7}"/>
                  </a:ext>
                </a:extLst>
              </p:cNvPr>
              <p:cNvGrpSpPr/>
              <p:nvPr/>
            </p:nvGrpSpPr>
            <p:grpSpPr>
              <a:xfrm>
                <a:off x="5417449" y="2421630"/>
                <a:ext cx="1687554" cy="2209985"/>
                <a:chOff x="5081130" y="2038193"/>
                <a:chExt cx="2376502" cy="3112216"/>
              </a:xfrm>
            </p:grpSpPr>
            <p:pic>
              <p:nvPicPr>
                <p:cNvPr id="21" name="Picture 20">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788" y="2038193"/>
                  <a:ext cx="1981844" cy="1981844"/>
                </a:xfrm>
                <a:prstGeom prst="rect">
                  <a:avLst/>
                </a:prstGeom>
              </p:spPr>
            </p:pic>
            <p:grpSp>
              <p:nvGrpSpPr>
                <p:cNvPr id="17" name="Group 16"/>
                <p:cNvGrpSpPr/>
                <p:nvPr/>
              </p:nvGrpSpPr>
              <p:grpSpPr>
                <a:xfrm>
                  <a:off x="5081130" y="3011967"/>
                  <a:ext cx="2148674" cy="2138442"/>
                  <a:chOff x="5351896" y="3499038"/>
                  <a:chExt cx="1903126" cy="1894063"/>
                </a:xfrm>
              </p:grpSpPr>
              <p:sp>
                <p:nvSpPr>
                  <p:cNvPr id="15" name="Oval 14"/>
                  <p:cNvSpPr/>
                  <p:nvPr/>
                </p:nvSpPr>
                <p:spPr>
                  <a:xfrm>
                    <a:off x="5431821" y="4184259"/>
                    <a:ext cx="385666" cy="12966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Oval 13"/>
                  <p:cNvSpPr/>
                  <p:nvPr/>
                </p:nvSpPr>
                <p:spPr>
                  <a:xfrm>
                    <a:off x="5636515" y="4445773"/>
                    <a:ext cx="594522" cy="19988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Oval 12"/>
                  <p:cNvSpPr/>
                  <p:nvPr/>
                </p:nvSpPr>
                <p:spPr>
                  <a:xfrm>
                    <a:off x="6395727" y="4590387"/>
                    <a:ext cx="744926" cy="25045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8" name="Picture 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351896" y="3499038"/>
                    <a:ext cx="1903126" cy="1894063"/>
                  </a:xfrm>
                  <a:prstGeom prst="rect">
                    <a:avLst/>
                  </a:prstGeom>
                </p:spPr>
              </p:pic>
            </p:grpSp>
          </p:grpSp>
          <p:sp>
            <p:nvSpPr>
              <p:cNvPr id="16" name="TextBox 15">
                <a:extLst>
                  <a:ext uri="{FF2B5EF4-FFF2-40B4-BE49-F238E27FC236}">
                    <a16:creationId xmlns:a16="http://schemas.microsoft.com/office/drawing/2014/main" id="{4D2D75DA-8534-DF43-9645-8A50C4926782}"/>
                  </a:ext>
                </a:extLst>
              </p:cNvPr>
              <p:cNvSpPr txBox="1"/>
              <p:nvPr/>
            </p:nvSpPr>
            <p:spPr>
              <a:xfrm>
                <a:off x="4643204" y="4739189"/>
                <a:ext cx="3236045" cy="830997"/>
              </a:xfrm>
              <a:prstGeom prst="rect">
                <a:avLst/>
              </a:prstGeom>
              <a:noFill/>
            </p:spPr>
            <p:txBody>
              <a:bodyPr wrap="square" rtlCol="0">
                <a:spAutoFit/>
              </a:bodyPr>
              <a:lstStyle/>
              <a:p>
                <a:pPr algn="ct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Lower</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total cost</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of ownership</a:t>
                </a:r>
                <a:endPar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 name="Group 8">
              <a:extLst>
                <a:ext uri="{FF2B5EF4-FFF2-40B4-BE49-F238E27FC236}">
                  <a16:creationId xmlns:a16="http://schemas.microsoft.com/office/drawing/2014/main" id="{9A3D4160-6BE5-45BC-B328-30BE85310A8B}"/>
                </a:ext>
              </a:extLst>
            </p:cNvPr>
            <p:cNvGrpSpPr/>
            <p:nvPr/>
          </p:nvGrpSpPr>
          <p:grpSpPr>
            <a:xfrm>
              <a:off x="4423966" y="2295463"/>
              <a:ext cx="3735458" cy="3274723"/>
              <a:chOff x="554008" y="2295463"/>
              <a:chExt cx="3735458" cy="3274723"/>
            </a:xfrm>
          </p:grpSpPr>
          <p:sp>
            <p:nvSpPr>
              <p:cNvPr id="5" name="TextBox 4">
                <a:extLst>
                  <a:ext uri="{FF2B5EF4-FFF2-40B4-BE49-F238E27FC236}">
                    <a16:creationId xmlns:a16="http://schemas.microsoft.com/office/drawing/2014/main" id="{4D2D75DA-8534-DF43-9645-8A50C4926782}"/>
                  </a:ext>
                </a:extLst>
              </p:cNvPr>
              <p:cNvSpPr txBox="1"/>
              <p:nvPr/>
            </p:nvSpPr>
            <p:spPr>
              <a:xfrm>
                <a:off x="554008" y="4739189"/>
                <a:ext cx="3735458" cy="830997"/>
              </a:xfrm>
              <a:prstGeom prst="rect">
                <a:avLst/>
              </a:prstGeom>
              <a:noFill/>
            </p:spPr>
            <p:txBody>
              <a:bodyPr wrap="square" rtlCol="0">
                <a:spAutoFit/>
              </a:bodyPr>
              <a:lstStyle/>
              <a:p>
                <a:pPr algn="ct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Focus on your application</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not configuration</a:t>
                </a:r>
                <a:endParaRPr lang="en-US" sz="24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143" y="2295463"/>
                <a:ext cx="1874789" cy="1874789"/>
              </a:xfrm>
              <a:prstGeom prst="rect">
                <a:avLst/>
              </a:prstGeom>
            </p:spPr>
          </p:pic>
        </p:grpSp>
        <p:grpSp>
          <p:nvGrpSpPr>
            <p:cNvPr id="11" name="Group 10">
              <a:extLst>
                <a:ext uri="{FF2B5EF4-FFF2-40B4-BE49-F238E27FC236}">
                  <a16:creationId xmlns:a16="http://schemas.microsoft.com/office/drawing/2014/main" id="{76DA3680-137E-422C-AA90-AEECEED73607}"/>
                </a:ext>
              </a:extLst>
            </p:cNvPr>
            <p:cNvGrpSpPr/>
            <p:nvPr/>
          </p:nvGrpSpPr>
          <p:grpSpPr>
            <a:xfrm>
              <a:off x="8614284" y="2367653"/>
              <a:ext cx="3236045" cy="3202533"/>
              <a:chOff x="8614284" y="2367653"/>
              <a:chExt cx="3236045" cy="3202533"/>
            </a:xfrm>
          </p:grpSpPr>
          <p:pic>
            <p:nvPicPr>
              <p:cNvPr id="18" name="Picture 17">
                <a:extLst>
                  <a:ext uri="{FF2B5EF4-FFF2-40B4-BE49-F238E27FC236}">
                    <a16:creationId xmlns:a16="http://schemas.microsoft.com/office/drawing/2014/main" id="{53C325CA-936B-744B-9ADE-1BA5B3FC1B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295635" y="2367653"/>
                <a:ext cx="1655633" cy="1655633"/>
              </a:xfrm>
              <a:prstGeom prst="rect">
                <a:avLst/>
              </a:prstGeom>
            </p:spPr>
          </p:pic>
          <p:sp>
            <p:nvSpPr>
              <p:cNvPr id="19" name="TextBox 18">
                <a:extLst>
                  <a:ext uri="{FF2B5EF4-FFF2-40B4-BE49-F238E27FC236}">
                    <a16:creationId xmlns:a16="http://schemas.microsoft.com/office/drawing/2014/main" id="{4D2D75DA-8534-DF43-9645-8A50C4926782}"/>
                  </a:ext>
                </a:extLst>
              </p:cNvPr>
              <p:cNvSpPr txBox="1"/>
              <p:nvPr/>
            </p:nvSpPr>
            <p:spPr>
              <a:xfrm>
                <a:off x="8614284" y="4739189"/>
                <a:ext cx="3236045" cy="830997"/>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Build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microservice</a:t>
                </a:r>
                <a:r>
                  <a:rPr lang="en-US" sz="24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applications</a:t>
                </a:r>
                <a:endParaRPr lang="en-US" sz="24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sp>
        <p:nvSpPr>
          <p:cNvPr id="4" name="Footer Placeholder 3">
            <a:extLst>
              <a:ext uri="{FF2B5EF4-FFF2-40B4-BE49-F238E27FC236}">
                <a16:creationId xmlns:a16="http://schemas.microsoft.com/office/drawing/2014/main" id="{E32F67F8-A0EC-48F7-AB2F-1EE7D46E070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32254965-C552-4BDB-902F-8A0459EF985C}"/>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3483038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90BFD-1446-4475-849E-4EA31EFF81F1}"/>
              </a:ext>
            </a:extLst>
          </p:cNvPr>
          <p:cNvSpPr>
            <a:spLocks noGrp="1"/>
          </p:cNvSpPr>
          <p:nvPr>
            <p:ph type="title"/>
          </p:nvPr>
        </p:nvSpPr>
        <p:spPr/>
        <p:txBody>
          <a:bodyPr/>
          <a:lstStyle/>
          <a:p>
            <a:r>
              <a:rPr lang="en-US" dirty="0"/>
              <a:t>AWS serverless offerings</a:t>
            </a:r>
          </a:p>
        </p:txBody>
      </p:sp>
      <p:grpSp>
        <p:nvGrpSpPr>
          <p:cNvPr id="3" name="Group 2" descr="List of AWS serverless offerings described in notes.">
            <a:extLst>
              <a:ext uri="{FF2B5EF4-FFF2-40B4-BE49-F238E27FC236}">
                <a16:creationId xmlns:a16="http://schemas.microsoft.com/office/drawing/2014/main" id="{1923FA30-B2F6-4735-AD0D-949C9AFCFF48}"/>
              </a:ext>
            </a:extLst>
          </p:cNvPr>
          <p:cNvGrpSpPr/>
          <p:nvPr/>
        </p:nvGrpSpPr>
        <p:grpSpPr>
          <a:xfrm>
            <a:off x="1414933" y="1276681"/>
            <a:ext cx="9362134" cy="5021072"/>
            <a:chOff x="1414933" y="1276681"/>
            <a:chExt cx="9362134" cy="5021072"/>
          </a:xfrm>
        </p:grpSpPr>
        <p:grpSp>
          <p:nvGrpSpPr>
            <p:cNvPr id="55" name="Group 54" descr="AWS services described in notes.">
              <a:extLst>
                <a:ext uri="{FF2B5EF4-FFF2-40B4-BE49-F238E27FC236}">
                  <a16:creationId xmlns:a16="http://schemas.microsoft.com/office/drawing/2014/main" id="{D86B7983-EBF8-4D02-AB8D-5238CE66A6FD}"/>
                </a:ext>
              </a:extLst>
            </p:cNvPr>
            <p:cNvGrpSpPr/>
            <p:nvPr/>
          </p:nvGrpSpPr>
          <p:grpSpPr>
            <a:xfrm>
              <a:off x="1414933" y="1276681"/>
              <a:ext cx="2057400" cy="2377440"/>
              <a:chOff x="1414933" y="1448957"/>
              <a:chExt cx="2057400" cy="2377440"/>
            </a:xfrm>
          </p:grpSpPr>
          <p:sp>
            <p:nvSpPr>
              <p:cNvPr id="6" name="Rectangle 5">
                <a:extLst>
                  <a:ext uri="{FF2B5EF4-FFF2-40B4-BE49-F238E27FC236}">
                    <a16:creationId xmlns:a16="http://schemas.microsoft.com/office/drawing/2014/main" id="{F92A68EA-ABE5-4656-B5A9-A039F3F52C76}"/>
                  </a:ext>
                </a:extLst>
              </p:cNvPr>
              <p:cNvSpPr/>
              <p:nvPr/>
            </p:nvSpPr>
            <p:spPr>
              <a:xfrm>
                <a:off x="1414933" y="1448957"/>
                <a:ext cx="2057400" cy="2377440"/>
              </a:xfrm>
              <a:prstGeom prst="rect">
                <a:avLst/>
              </a:prstGeom>
              <a:no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Compute</a:t>
                </a:r>
              </a:p>
            </p:txBody>
          </p:sp>
          <p:pic>
            <p:nvPicPr>
              <p:cNvPr id="22" name="Graphic 21">
                <a:extLst>
                  <a:ext uri="{FF2B5EF4-FFF2-40B4-BE49-F238E27FC236}">
                    <a16:creationId xmlns:a16="http://schemas.microsoft.com/office/drawing/2014/main" id="{A36555E1-BA6D-4754-B3B1-C8B672042BB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033" y="1828501"/>
                <a:ext cx="457200" cy="457200"/>
              </a:xfrm>
              <a:prstGeom prst="rect">
                <a:avLst/>
              </a:prstGeom>
            </p:spPr>
          </p:pic>
          <p:sp>
            <p:nvSpPr>
              <p:cNvPr id="36" name="TextBox 35">
                <a:extLst>
                  <a:ext uri="{FF2B5EF4-FFF2-40B4-BE49-F238E27FC236}">
                    <a16:creationId xmlns:a16="http://schemas.microsoft.com/office/drawing/2014/main" id="{9BB169AE-9479-40E5-9873-150A74EFB689}"/>
                  </a:ext>
                </a:extLst>
              </p:cNvPr>
              <p:cNvSpPr txBox="1"/>
              <p:nvPr/>
            </p:nvSpPr>
            <p:spPr>
              <a:xfrm>
                <a:off x="1550600" y="2279398"/>
                <a:ext cx="1786066"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Lambda and</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Lambda@Edge</a:t>
                </a:r>
              </a:p>
            </p:txBody>
          </p:sp>
          <p:pic>
            <p:nvPicPr>
              <p:cNvPr id="21" name="Graphic 20">
                <a:extLst>
                  <a:ext uri="{FF2B5EF4-FFF2-40B4-BE49-F238E27FC236}">
                    <a16:creationId xmlns:a16="http://schemas.microsoft.com/office/drawing/2014/main" id="{F6528A53-FBC7-4FC0-BE2E-20E96661A47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15033" y="2985155"/>
                <a:ext cx="457200" cy="457200"/>
              </a:xfrm>
              <a:prstGeom prst="rect">
                <a:avLst/>
              </a:prstGeom>
            </p:spPr>
          </p:pic>
          <p:sp>
            <p:nvSpPr>
              <p:cNvPr id="37" name="TextBox 36">
                <a:extLst>
                  <a:ext uri="{FF2B5EF4-FFF2-40B4-BE49-F238E27FC236}">
                    <a16:creationId xmlns:a16="http://schemas.microsoft.com/office/drawing/2014/main" id="{4AD532C6-593B-4FE4-859C-E0E02A8C4A3F}"/>
                  </a:ext>
                </a:extLst>
              </p:cNvPr>
              <p:cNvSpPr txBox="1"/>
              <p:nvPr/>
            </p:nvSpPr>
            <p:spPr>
              <a:xfrm>
                <a:off x="1770211" y="3455318"/>
                <a:ext cx="134684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Fargate</a:t>
                </a:r>
              </a:p>
            </p:txBody>
          </p:sp>
        </p:grpSp>
        <p:grpSp>
          <p:nvGrpSpPr>
            <p:cNvPr id="69" name="Group 68">
              <a:extLst>
                <a:ext uri="{FF2B5EF4-FFF2-40B4-BE49-F238E27FC236}">
                  <a16:creationId xmlns:a16="http://schemas.microsoft.com/office/drawing/2014/main" id="{FD408ABA-8AA5-4340-9261-ABDA78E2520D}"/>
                </a:ext>
                <a:ext uri="{C183D7F6-B498-43B3-948B-1728B52AA6E4}">
                  <adec:decorative xmlns:adec="http://schemas.microsoft.com/office/drawing/2017/decorative" val="1"/>
                </a:ext>
              </a:extLst>
            </p:cNvPr>
            <p:cNvGrpSpPr/>
            <p:nvPr/>
          </p:nvGrpSpPr>
          <p:grpSpPr>
            <a:xfrm>
              <a:off x="3849844" y="1276681"/>
              <a:ext cx="2057400" cy="2377440"/>
              <a:chOff x="3907536" y="1448957"/>
              <a:chExt cx="2057400" cy="2377440"/>
            </a:xfrm>
          </p:grpSpPr>
          <p:sp>
            <p:nvSpPr>
              <p:cNvPr id="14" name="Rectangle 13">
                <a:extLst>
                  <a:ext uri="{FF2B5EF4-FFF2-40B4-BE49-F238E27FC236}">
                    <a16:creationId xmlns:a16="http://schemas.microsoft.com/office/drawing/2014/main" id="{94AB4EF1-A125-4DCF-B119-549120D78353}"/>
                  </a:ext>
                </a:extLst>
              </p:cNvPr>
              <p:cNvSpPr/>
              <p:nvPr/>
            </p:nvSpPr>
            <p:spPr>
              <a:xfrm>
                <a:off x="3907536" y="1448957"/>
                <a:ext cx="2057400" cy="23774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a:t>
                </a:r>
              </a:p>
            </p:txBody>
          </p:sp>
          <p:grpSp>
            <p:nvGrpSpPr>
              <p:cNvPr id="64" name="Group 63">
                <a:extLst>
                  <a:ext uri="{FF2B5EF4-FFF2-40B4-BE49-F238E27FC236}">
                    <a16:creationId xmlns:a16="http://schemas.microsoft.com/office/drawing/2014/main" id="{4805022A-C89F-4703-9AA4-FB2977939B97}"/>
                  </a:ext>
                </a:extLst>
              </p:cNvPr>
              <p:cNvGrpSpPr/>
              <p:nvPr/>
            </p:nvGrpSpPr>
            <p:grpSpPr>
              <a:xfrm>
                <a:off x="4329339" y="1961021"/>
                <a:ext cx="1213794" cy="789451"/>
                <a:chOff x="4329339" y="1828501"/>
                <a:chExt cx="1213794" cy="789451"/>
              </a:xfrm>
            </p:grpSpPr>
            <p:pic>
              <p:nvPicPr>
                <p:cNvPr id="24" name="Graphic 23">
                  <a:extLst>
                    <a:ext uri="{FF2B5EF4-FFF2-40B4-BE49-F238E27FC236}">
                      <a16:creationId xmlns:a16="http://schemas.microsoft.com/office/drawing/2014/main" id="{2BB1ED48-8EE4-49AB-8EDF-1046A6F83F8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07636" y="1828501"/>
                  <a:ext cx="457200" cy="457200"/>
                </a:xfrm>
                <a:prstGeom prst="rect">
                  <a:avLst/>
                </a:prstGeom>
              </p:spPr>
            </p:pic>
            <p:sp>
              <p:nvSpPr>
                <p:cNvPr id="38" name="TextBox 37">
                  <a:extLst>
                    <a:ext uri="{FF2B5EF4-FFF2-40B4-BE49-F238E27FC236}">
                      <a16:creationId xmlns:a16="http://schemas.microsoft.com/office/drawing/2014/main" id="{3DC992AB-1339-430F-A8BB-800EAFD66A8C}"/>
                    </a:ext>
                  </a:extLst>
                </p:cNvPr>
                <p:cNvSpPr txBox="1"/>
                <p:nvPr/>
              </p:nvSpPr>
              <p:spPr>
                <a:xfrm>
                  <a:off x="4329339" y="2279398"/>
                  <a:ext cx="121379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grpSp>
          <p:grpSp>
            <p:nvGrpSpPr>
              <p:cNvPr id="65" name="Group 64">
                <a:extLst>
                  <a:ext uri="{FF2B5EF4-FFF2-40B4-BE49-F238E27FC236}">
                    <a16:creationId xmlns:a16="http://schemas.microsoft.com/office/drawing/2014/main" id="{74845078-0DEE-4223-A991-631FFFA1C26F}"/>
                  </a:ext>
                </a:extLst>
              </p:cNvPr>
              <p:cNvGrpSpPr/>
              <p:nvPr/>
            </p:nvGrpSpPr>
            <p:grpSpPr>
              <a:xfrm>
                <a:off x="4281249" y="2879139"/>
                <a:ext cx="1309974" cy="808717"/>
                <a:chOff x="4281249" y="2985155"/>
                <a:chExt cx="1309974" cy="808717"/>
              </a:xfrm>
            </p:grpSpPr>
            <p:pic>
              <p:nvPicPr>
                <p:cNvPr id="23" name="Graphic 22">
                  <a:extLst>
                    <a:ext uri="{FF2B5EF4-FFF2-40B4-BE49-F238E27FC236}">
                      <a16:creationId xmlns:a16="http://schemas.microsoft.com/office/drawing/2014/main" id="{17A5BBDF-9134-4E89-8F14-762D6C7FAEB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07636" y="2985155"/>
                  <a:ext cx="457200" cy="457200"/>
                </a:xfrm>
                <a:prstGeom prst="rect">
                  <a:avLst/>
                </a:prstGeom>
              </p:spPr>
            </p:pic>
            <p:sp>
              <p:nvSpPr>
                <p:cNvPr id="39" name="TextBox 38">
                  <a:extLst>
                    <a:ext uri="{FF2B5EF4-FFF2-40B4-BE49-F238E27FC236}">
                      <a16:creationId xmlns:a16="http://schemas.microsoft.com/office/drawing/2014/main" id="{CEDE9F22-32BC-41B6-BB21-2578EFE55100}"/>
                    </a:ext>
                  </a:extLst>
                </p:cNvPr>
                <p:cNvSpPr txBox="1"/>
                <p:nvPr/>
              </p:nvSpPr>
              <p:spPr>
                <a:xfrm>
                  <a:off x="4281249" y="3455318"/>
                  <a:ext cx="130997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grpSp>
        </p:grpSp>
        <p:grpSp>
          <p:nvGrpSpPr>
            <p:cNvPr id="70" name="Group 69">
              <a:extLst>
                <a:ext uri="{FF2B5EF4-FFF2-40B4-BE49-F238E27FC236}">
                  <a16:creationId xmlns:a16="http://schemas.microsoft.com/office/drawing/2014/main" id="{A1639C1C-277E-4F2B-AFE5-326EDD9A95D9}"/>
                </a:ext>
                <a:ext uri="{C183D7F6-B498-43B3-948B-1728B52AA6E4}">
                  <adec:decorative xmlns:adec="http://schemas.microsoft.com/office/drawing/2017/decorative" val="1"/>
                </a:ext>
              </a:extLst>
            </p:cNvPr>
            <p:cNvGrpSpPr/>
            <p:nvPr/>
          </p:nvGrpSpPr>
          <p:grpSpPr>
            <a:xfrm>
              <a:off x="6284755" y="1276681"/>
              <a:ext cx="2057400" cy="2377440"/>
              <a:chOff x="6133383" y="1448957"/>
              <a:chExt cx="2057400" cy="2377440"/>
            </a:xfrm>
          </p:grpSpPr>
          <p:sp>
            <p:nvSpPr>
              <p:cNvPr id="15" name="Rectangle 14">
                <a:extLst>
                  <a:ext uri="{FF2B5EF4-FFF2-40B4-BE49-F238E27FC236}">
                    <a16:creationId xmlns:a16="http://schemas.microsoft.com/office/drawing/2014/main" id="{9EC137EB-F782-4B7A-8A72-450AF1959BD9}"/>
                  </a:ext>
                </a:extLst>
              </p:cNvPr>
              <p:cNvSpPr/>
              <p:nvPr/>
            </p:nvSpPr>
            <p:spPr>
              <a:xfrm>
                <a:off x="6133383" y="1448957"/>
                <a:ext cx="2057400" cy="23774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 Stores</a:t>
                </a:r>
              </a:p>
            </p:txBody>
          </p:sp>
          <p:grpSp>
            <p:nvGrpSpPr>
              <p:cNvPr id="63" name="Group 62">
                <a:extLst>
                  <a:ext uri="{FF2B5EF4-FFF2-40B4-BE49-F238E27FC236}">
                    <a16:creationId xmlns:a16="http://schemas.microsoft.com/office/drawing/2014/main" id="{741121B8-9F85-4018-B721-4BDAA4F51744}"/>
                  </a:ext>
                </a:extLst>
              </p:cNvPr>
              <p:cNvGrpSpPr/>
              <p:nvPr/>
            </p:nvGrpSpPr>
            <p:grpSpPr>
              <a:xfrm>
                <a:off x="6324253" y="1889255"/>
                <a:ext cx="1675661" cy="1777108"/>
                <a:chOff x="6455048" y="1743483"/>
                <a:chExt cx="1675661" cy="1777108"/>
              </a:xfrm>
            </p:grpSpPr>
            <p:grpSp>
              <p:nvGrpSpPr>
                <p:cNvPr id="61" name="Group 60">
                  <a:extLst>
                    <a:ext uri="{FF2B5EF4-FFF2-40B4-BE49-F238E27FC236}">
                      <a16:creationId xmlns:a16="http://schemas.microsoft.com/office/drawing/2014/main" id="{82C515E3-B307-4C07-9E66-AA497D3E8600}"/>
                    </a:ext>
                  </a:extLst>
                </p:cNvPr>
                <p:cNvGrpSpPr/>
                <p:nvPr/>
              </p:nvGrpSpPr>
              <p:grpSpPr>
                <a:xfrm>
                  <a:off x="6455048" y="1743483"/>
                  <a:ext cx="1675661" cy="584775"/>
                  <a:chOff x="6455048" y="1730231"/>
                  <a:chExt cx="1675661" cy="584775"/>
                </a:xfrm>
              </p:grpSpPr>
              <p:pic>
                <p:nvPicPr>
                  <p:cNvPr id="26" name="Graphic 25">
                    <a:extLst>
                      <a:ext uri="{FF2B5EF4-FFF2-40B4-BE49-F238E27FC236}">
                        <a16:creationId xmlns:a16="http://schemas.microsoft.com/office/drawing/2014/main" id="{A8636FF5-4020-4E8A-838C-FD6975F35EA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55048" y="1794018"/>
                    <a:ext cx="457200" cy="457200"/>
                  </a:xfrm>
                  <a:prstGeom prst="rect">
                    <a:avLst/>
                  </a:prstGeom>
                </p:spPr>
              </p:pic>
              <p:sp>
                <p:nvSpPr>
                  <p:cNvPr id="40" name="TextBox 39">
                    <a:extLst>
                      <a:ext uri="{FF2B5EF4-FFF2-40B4-BE49-F238E27FC236}">
                        <a16:creationId xmlns:a16="http://schemas.microsoft.com/office/drawing/2014/main" id="{72435F9B-AD20-42CE-A1F0-C799FB559D78}"/>
                      </a:ext>
                    </a:extLst>
                  </p:cNvPr>
                  <p:cNvSpPr txBox="1"/>
                  <p:nvPr/>
                </p:nvSpPr>
                <p:spPr>
                  <a:xfrm>
                    <a:off x="6931342" y="1730231"/>
                    <a:ext cx="1199367"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DynamoDB</a:t>
                    </a:r>
                  </a:p>
                </p:txBody>
              </p:sp>
            </p:grpSp>
            <p:grpSp>
              <p:nvGrpSpPr>
                <p:cNvPr id="60" name="Group 59">
                  <a:extLst>
                    <a:ext uri="{FF2B5EF4-FFF2-40B4-BE49-F238E27FC236}">
                      <a16:creationId xmlns:a16="http://schemas.microsoft.com/office/drawing/2014/main" id="{73EFADF4-0630-4062-BFC8-F3A86B0F1011}"/>
                    </a:ext>
                  </a:extLst>
                </p:cNvPr>
                <p:cNvGrpSpPr/>
                <p:nvPr/>
              </p:nvGrpSpPr>
              <p:grpSpPr>
                <a:xfrm>
                  <a:off x="6455048" y="2339649"/>
                  <a:ext cx="1456049" cy="584775"/>
                  <a:chOff x="6455048" y="2362927"/>
                  <a:chExt cx="1456049" cy="584775"/>
                </a:xfrm>
              </p:grpSpPr>
              <p:pic>
                <p:nvPicPr>
                  <p:cNvPr id="25" name="Graphic 24">
                    <a:extLst>
                      <a:ext uri="{FF2B5EF4-FFF2-40B4-BE49-F238E27FC236}">
                        <a16:creationId xmlns:a16="http://schemas.microsoft.com/office/drawing/2014/main" id="{32B42106-DAD2-4DF5-8B2D-1C652F94252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55048" y="2426714"/>
                    <a:ext cx="457200" cy="457200"/>
                  </a:xfrm>
                  <a:prstGeom prst="rect">
                    <a:avLst/>
                  </a:prstGeom>
                </p:spPr>
              </p:pic>
              <p:sp>
                <p:nvSpPr>
                  <p:cNvPr id="41" name="TextBox 40">
                    <a:extLst>
                      <a:ext uri="{FF2B5EF4-FFF2-40B4-BE49-F238E27FC236}">
                        <a16:creationId xmlns:a16="http://schemas.microsoft.com/office/drawing/2014/main" id="{37DD6A87-891C-48F7-889B-B21BF1D5D9E4}"/>
                      </a:ext>
                    </a:extLst>
                  </p:cNvPr>
                  <p:cNvSpPr txBox="1"/>
                  <p:nvPr/>
                </p:nvSpPr>
                <p:spPr>
                  <a:xfrm>
                    <a:off x="6931342" y="2362927"/>
                    <a:ext cx="979755"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Aurora</a:t>
                    </a:r>
                  </a:p>
                </p:txBody>
              </p:sp>
            </p:grpSp>
            <p:grpSp>
              <p:nvGrpSpPr>
                <p:cNvPr id="62" name="Group 61">
                  <a:extLst>
                    <a:ext uri="{FF2B5EF4-FFF2-40B4-BE49-F238E27FC236}">
                      <a16:creationId xmlns:a16="http://schemas.microsoft.com/office/drawing/2014/main" id="{D28C22BA-9E5F-4838-BB3D-A23D7E914008}"/>
                    </a:ext>
                  </a:extLst>
                </p:cNvPr>
                <p:cNvGrpSpPr/>
                <p:nvPr/>
              </p:nvGrpSpPr>
              <p:grpSpPr>
                <a:xfrm>
                  <a:off x="6455048" y="2935816"/>
                  <a:ext cx="1590702" cy="584775"/>
                  <a:chOff x="6455048" y="2922564"/>
                  <a:chExt cx="1590702" cy="584775"/>
                </a:xfrm>
              </p:grpSpPr>
              <p:pic>
                <p:nvPicPr>
                  <p:cNvPr id="27" name="Graphic 26">
                    <a:extLst>
                      <a:ext uri="{FF2B5EF4-FFF2-40B4-BE49-F238E27FC236}">
                        <a16:creationId xmlns:a16="http://schemas.microsoft.com/office/drawing/2014/main" id="{4EB56CB8-C466-436D-9180-6482BF69CBBD}"/>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55048" y="2986351"/>
                    <a:ext cx="457200" cy="457200"/>
                  </a:xfrm>
                  <a:prstGeom prst="rect">
                    <a:avLst/>
                  </a:prstGeom>
                </p:spPr>
              </p:pic>
              <p:sp>
                <p:nvSpPr>
                  <p:cNvPr id="42" name="TextBox 41">
                    <a:extLst>
                      <a:ext uri="{FF2B5EF4-FFF2-40B4-BE49-F238E27FC236}">
                        <a16:creationId xmlns:a16="http://schemas.microsoft.com/office/drawing/2014/main" id="{311E902C-7EEA-46B6-880B-4544861F153E}"/>
                      </a:ext>
                    </a:extLst>
                  </p:cNvPr>
                  <p:cNvSpPr txBox="1"/>
                  <p:nvPr/>
                </p:nvSpPr>
                <p:spPr>
                  <a:xfrm>
                    <a:off x="6931342" y="2922564"/>
                    <a:ext cx="1114408"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RDS Proxy</a:t>
                    </a:r>
                  </a:p>
                </p:txBody>
              </p:sp>
            </p:grpSp>
          </p:grpSp>
        </p:grpSp>
        <p:grpSp>
          <p:nvGrpSpPr>
            <p:cNvPr id="71" name="Group 70">
              <a:extLst>
                <a:ext uri="{FF2B5EF4-FFF2-40B4-BE49-F238E27FC236}">
                  <a16:creationId xmlns:a16="http://schemas.microsoft.com/office/drawing/2014/main" id="{03FFEFDD-DAAD-4A4F-BDE5-7D980432A989}"/>
                </a:ext>
                <a:ext uri="{C183D7F6-B498-43B3-948B-1728B52AA6E4}">
                  <adec:decorative xmlns:adec="http://schemas.microsoft.com/office/drawing/2017/decorative" val="1"/>
                </a:ext>
              </a:extLst>
            </p:cNvPr>
            <p:cNvGrpSpPr/>
            <p:nvPr/>
          </p:nvGrpSpPr>
          <p:grpSpPr>
            <a:xfrm>
              <a:off x="8719667" y="1276681"/>
              <a:ext cx="2057400" cy="2377440"/>
              <a:chOff x="8719667" y="1448957"/>
              <a:chExt cx="2057400" cy="2377440"/>
            </a:xfrm>
          </p:grpSpPr>
          <p:sp>
            <p:nvSpPr>
              <p:cNvPr id="16" name="Rectangle 15">
                <a:extLst>
                  <a:ext uri="{FF2B5EF4-FFF2-40B4-BE49-F238E27FC236}">
                    <a16:creationId xmlns:a16="http://schemas.microsoft.com/office/drawing/2014/main" id="{BB152102-4D3E-4160-A7D1-C405854F8E23}"/>
                  </a:ext>
                </a:extLst>
              </p:cNvPr>
              <p:cNvSpPr/>
              <p:nvPr/>
            </p:nvSpPr>
            <p:spPr>
              <a:xfrm>
                <a:off x="8719667" y="1448957"/>
                <a:ext cx="2057400" cy="2377440"/>
              </a:xfrm>
              <a:prstGeom prst="rect">
                <a:avLst/>
              </a:prstGeom>
              <a:no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API Proxy</a:t>
                </a:r>
              </a:p>
            </p:txBody>
          </p:sp>
          <p:grpSp>
            <p:nvGrpSpPr>
              <p:cNvPr id="56" name="Group 55">
                <a:extLst>
                  <a:ext uri="{FF2B5EF4-FFF2-40B4-BE49-F238E27FC236}">
                    <a16:creationId xmlns:a16="http://schemas.microsoft.com/office/drawing/2014/main" id="{36BA33D4-A124-4F61-A0F0-DD83F0C67494}"/>
                  </a:ext>
                </a:extLst>
              </p:cNvPr>
              <p:cNvGrpSpPr/>
              <p:nvPr/>
            </p:nvGrpSpPr>
            <p:grpSpPr>
              <a:xfrm>
                <a:off x="9090174" y="2100507"/>
                <a:ext cx="1316386" cy="1061088"/>
                <a:chOff x="9090174" y="2097717"/>
                <a:chExt cx="1316386" cy="1061088"/>
              </a:xfrm>
            </p:grpSpPr>
            <p:pic>
              <p:nvPicPr>
                <p:cNvPr id="28" name="Graphic 27">
                  <a:extLst>
                    <a:ext uri="{FF2B5EF4-FFF2-40B4-BE49-F238E27FC236}">
                      <a16:creationId xmlns:a16="http://schemas.microsoft.com/office/drawing/2014/main" id="{A7246B02-6963-4A52-9321-CC5652FBB3B0}"/>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519767" y="2097717"/>
                  <a:ext cx="457200" cy="457200"/>
                </a:xfrm>
                <a:prstGeom prst="rect">
                  <a:avLst/>
                </a:prstGeom>
              </p:spPr>
            </p:pic>
            <p:sp>
              <p:nvSpPr>
                <p:cNvPr id="43" name="TextBox 42">
                  <a:extLst>
                    <a:ext uri="{FF2B5EF4-FFF2-40B4-BE49-F238E27FC236}">
                      <a16:creationId xmlns:a16="http://schemas.microsoft.com/office/drawing/2014/main" id="{51353147-A89C-4193-948C-24B42CE93CF0}"/>
                    </a:ext>
                  </a:extLst>
                </p:cNvPr>
                <p:cNvSpPr txBox="1"/>
                <p:nvPr/>
              </p:nvSpPr>
              <p:spPr>
                <a:xfrm>
                  <a:off x="9090174" y="2574030"/>
                  <a:ext cx="1316386"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API Gateway</a:t>
                  </a:r>
                </a:p>
              </p:txBody>
            </p:sp>
          </p:grpSp>
        </p:grpSp>
        <p:grpSp>
          <p:nvGrpSpPr>
            <p:cNvPr id="75" name="Group 74">
              <a:extLst>
                <a:ext uri="{FF2B5EF4-FFF2-40B4-BE49-F238E27FC236}">
                  <a16:creationId xmlns:a16="http://schemas.microsoft.com/office/drawing/2014/main" id="{EE830A6D-37C3-4B4C-BE90-BE38FB3BAB46}"/>
                </a:ext>
                <a:ext uri="{C183D7F6-B498-43B3-948B-1728B52AA6E4}">
                  <adec:decorative xmlns:adec="http://schemas.microsoft.com/office/drawing/2017/decorative" val="1"/>
                </a:ext>
              </a:extLst>
            </p:cNvPr>
            <p:cNvGrpSpPr/>
            <p:nvPr/>
          </p:nvGrpSpPr>
          <p:grpSpPr>
            <a:xfrm>
              <a:off x="2199861" y="3920313"/>
              <a:ext cx="2914888" cy="2377440"/>
              <a:chOff x="2199861" y="3920313"/>
              <a:chExt cx="2914888" cy="2377440"/>
            </a:xfrm>
          </p:grpSpPr>
          <p:sp>
            <p:nvSpPr>
              <p:cNvPr id="17" name="Rectangle 16">
                <a:extLst>
                  <a:ext uri="{FF2B5EF4-FFF2-40B4-BE49-F238E27FC236}">
                    <a16:creationId xmlns:a16="http://schemas.microsoft.com/office/drawing/2014/main" id="{296E3A22-BB4F-44FA-AE6C-AB31CC377C47}"/>
                  </a:ext>
                </a:extLst>
              </p:cNvPr>
              <p:cNvSpPr/>
              <p:nvPr/>
            </p:nvSpPr>
            <p:spPr>
              <a:xfrm>
                <a:off x="2199861" y="3920313"/>
                <a:ext cx="2914888" cy="23774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Application integration</a:t>
                </a:r>
              </a:p>
            </p:txBody>
          </p:sp>
          <p:grpSp>
            <p:nvGrpSpPr>
              <p:cNvPr id="51" name="Group 50">
                <a:extLst>
                  <a:ext uri="{FF2B5EF4-FFF2-40B4-BE49-F238E27FC236}">
                    <a16:creationId xmlns:a16="http://schemas.microsoft.com/office/drawing/2014/main" id="{671F9693-003B-48AC-BAEA-F5E1AF6E6268}"/>
                  </a:ext>
                </a:extLst>
              </p:cNvPr>
              <p:cNvGrpSpPr/>
              <p:nvPr/>
            </p:nvGrpSpPr>
            <p:grpSpPr>
              <a:xfrm>
                <a:off x="2277576" y="4392704"/>
                <a:ext cx="2759458" cy="1850314"/>
                <a:chOff x="1033854" y="4392704"/>
                <a:chExt cx="2759458" cy="1850314"/>
              </a:xfrm>
            </p:grpSpPr>
            <p:pic>
              <p:nvPicPr>
                <p:cNvPr id="29" name="Graphic 28">
                  <a:extLst>
                    <a:ext uri="{FF2B5EF4-FFF2-40B4-BE49-F238E27FC236}">
                      <a16:creationId xmlns:a16="http://schemas.microsoft.com/office/drawing/2014/main" id="{D1BDF4EA-1FD4-41A8-99C3-6AB29621E6E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488294" y="4392704"/>
                  <a:ext cx="457200" cy="457200"/>
                </a:xfrm>
                <a:prstGeom prst="rect">
                  <a:avLst/>
                </a:prstGeom>
              </p:spPr>
            </p:pic>
            <p:pic>
              <p:nvPicPr>
                <p:cNvPr id="30" name="Graphic 29">
                  <a:extLst>
                    <a:ext uri="{FF2B5EF4-FFF2-40B4-BE49-F238E27FC236}">
                      <a16:creationId xmlns:a16="http://schemas.microsoft.com/office/drawing/2014/main" id="{457CAC66-0FD5-4F0C-8C03-F3B8C9DEF2C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488294" y="5190312"/>
                  <a:ext cx="457200" cy="457200"/>
                </a:xfrm>
                <a:prstGeom prst="rect">
                  <a:avLst/>
                </a:prstGeom>
              </p:spPr>
            </p:pic>
            <p:pic>
              <p:nvPicPr>
                <p:cNvPr id="31" name="Graphic 30">
                  <a:extLst>
                    <a:ext uri="{FF2B5EF4-FFF2-40B4-BE49-F238E27FC236}">
                      <a16:creationId xmlns:a16="http://schemas.microsoft.com/office/drawing/2014/main" id="{1EC117FA-9EA4-4A0F-83CB-AB06F5D27A11}"/>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838391" y="4392704"/>
                  <a:ext cx="457200" cy="457200"/>
                </a:xfrm>
                <a:prstGeom prst="rect">
                  <a:avLst/>
                </a:prstGeom>
              </p:spPr>
            </p:pic>
            <p:pic>
              <p:nvPicPr>
                <p:cNvPr id="32" name="Graphic 31">
                  <a:extLst>
                    <a:ext uri="{FF2B5EF4-FFF2-40B4-BE49-F238E27FC236}">
                      <a16:creationId xmlns:a16="http://schemas.microsoft.com/office/drawing/2014/main" id="{B645019D-6574-4DC9-B864-6BDBBDC132D4}"/>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38391" y="5190312"/>
                  <a:ext cx="457200" cy="457200"/>
                </a:xfrm>
                <a:prstGeom prst="rect">
                  <a:avLst/>
                </a:prstGeom>
              </p:spPr>
            </p:pic>
            <p:sp>
              <p:nvSpPr>
                <p:cNvPr id="44" name="TextBox 43">
                  <a:extLst>
                    <a:ext uri="{FF2B5EF4-FFF2-40B4-BE49-F238E27FC236}">
                      <a16:creationId xmlns:a16="http://schemas.microsoft.com/office/drawing/2014/main" id="{F97244EB-6DF0-4223-A91A-A213E92D2FD4}"/>
                    </a:ext>
                  </a:extLst>
                </p:cNvPr>
                <p:cNvSpPr txBox="1"/>
                <p:nvPr/>
              </p:nvSpPr>
              <p:spPr>
                <a:xfrm>
                  <a:off x="1041869" y="4847224"/>
                  <a:ext cx="135005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SNS</a:t>
                  </a:r>
                </a:p>
              </p:txBody>
            </p:sp>
            <p:sp>
              <p:nvSpPr>
                <p:cNvPr id="45" name="TextBox 44">
                  <a:extLst>
                    <a:ext uri="{FF2B5EF4-FFF2-40B4-BE49-F238E27FC236}">
                      <a16:creationId xmlns:a16="http://schemas.microsoft.com/office/drawing/2014/main" id="{CFA0C36D-5534-4599-8F57-AA171DE392EE}"/>
                    </a:ext>
                  </a:extLst>
                </p:cNvPr>
                <p:cNvSpPr txBox="1"/>
                <p:nvPr/>
              </p:nvSpPr>
              <p:spPr>
                <a:xfrm>
                  <a:off x="1033854" y="5658243"/>
                  <a:ext cx="1366080"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SQS</a:t>
                  </a:r>
                </a:p>
              </p:txBody>
            </p:sp>
            <p:sp>
              <p:nvSpPr>
                <p:cNvPr id="46" name="TextBox 45">
                  <a:extLst>
                    <a:ext uri="{FF2B5EF4-FFF2-40B4-BE49-F238E27FC236}">
                      <a16:creationId xmlns:a16="http://schemas.microsoft.com/office/drawing/2014/main" id="{7C2F3456-2365-4BF3-8399-5AB4920CF2E8}"/>
                    </a:ext>
                  </a:extLst>
                </p:cNvPr>
                <p:cNvSpPr txBox="1"/>
                <p:nvPr/>
              </p:nvSpPr>
              <p:spPr>
                <a:xfrm>
                  <a:off x="2340670" y="4847224"/>
                  <a:ext cx="145264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AppSync</a:t>
                  </a:r>
                </a:p>
              </p:txBody>
            </p:sp>
            <p:sp>
              <p:nvSpPr>
                <p:cNvPr id="47" name="TextBox 46">
                  <a:extLst>
                    <a:ext uri="{FF2B5EF4-FFF2-40B4-BE49-F238E27FC236}">
                      <a16:creationId xmlns:a16="http://schemas.microsoft.com/office/drawing/2014/main" id="{4ADA9760-8C5A-4B14-B91A-626EC78DD0FD}"/>
                    </a:ext>
                  </a:extLst>
                </p:cNvPr>
                <p:cNvSpPr txBox="1"/>
                <p:nvPr/>
              </p:nvSpPr>
              <p:spPr>
                <a:xfrm>
                  <a:off x="2432042" y="5658243"/>
                  <a:ext cx="126989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EventBridge</a:t>
                  </a:r>
                </a:p>
              </p:txBody>
            </p:sp>
          </p:grpSp>
        </p:grpSp>
        <p:grpSp>
          <p:nvGrpSpPr>
            <p:cNvPr id="77" name="Group 76">
              <a:extLst>
                <a:ext uri="{FF2B5EF4-FFF2-40B4-BE49-F238E27FC236}">
                  <a16:creationId xmlns:a16="http://schemas.microsoft.com/office/drawing/2014/main" id="{754C1CD9-520F-48EA-8A1F-CC69E8C7DF18}"/>
                </a:ext>
                <a:ext uri="{C183D7F6-B498-43B3-948B-1728B52AA6E4}">
                  <adec:decorative xmlns:adec="http://schemas.microsoft.com/office/drawing/2017/decorative" val="1"/>
                </a:ext>
              </a:extLst>
            </p:cNvPr>
            <p:cNvGrpSpPr/>
            <p:nvPr/>
          </p:nvGrpSpPr>
          <p:grpSpPr>
            <a:xfrm>
              <a:off x="5470009" y="3920313"/>
              <a:ext cx="2057400" cy="2377440"/>
              <a:chOff x="5470009" y="3920313"/>
              <a:chExt cx="2057400" cy="2377440"/>
            </a:xfrm>
          </p:grpSpPr>
          <p:sp>
            <p:nvSpPr>
              <p:cNvPr id="18" name="Rectangle 17">
                <a:extLst>
                  <a:ext uri="{FF2B5EF4-FFF2-40B4-BE49-F238E27FC236}">
                    <a16:creationId xmlns:a16="http://schemas.microsoft.com/office/drawing/2014/main" id="{62064276-E1CE-4294-B55B-40C1DE1F335A}"/>
                  </a:ext>
                </a:extLst>
              </p:cNvPr>
              <p:cNvSpPr/>
              <p:nvPr/>
            </p:nvSpPr>
            <p:spPr>
              <a:xfrm>
                <a:off x="5470009" y="3920313"/>
                <a:ext cx="2057400" cy="2377440"/>
              </a:xfrm>
              <a:prstGeom prst="rect">
                <a:avLst/>
              </a:prstGeom>
              <a:no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Orchestration</a:t>
                </a:r>
              </a:p>
            </p:txBody>
          </p:sp>
          <p:grpSp>
            <p:nvGrpSpPr>
              <p:cNvPr id="76" name="Group 75">
                <a:extLst>
                  <a:ext uri="{FF2B5EF4-FFF2-40B4-BE49-F238E27FC236}">
                    <a16:creationId xmlns:a16="http://schemas.microsoft.com/office/drawing/2014/main" id="{F461CCFD-7FC6-4D59-9E53-73726E038A44}"/>
                  </a:ext>
                </a:extLst>
              </p:cNvPr>
              <p:cNvGrpSpPr/>
              <p:nvPr/>
            </p:nvGrpSpPr>
            <p:grpSpPr>
              <a:xfrm>
                <a:off x="5932689" y="4691235"/>
                <a:ext cx="1132041" cy="1056988"/>
                <a:chOff x="5932689" y="4691235"/>
                <a:chExt cx="1132041" cy="1056988"/>
              </a:xfrm>
            </p:grpSpPr>
            <p:pic>
              <p:nvPicPr>
                <p:cNvPr id="33" name="Graphic 32">
                  <a:extLst>
                    <a:ext uri="{FF2B5EF4-FFF2-40B4-BE49-F238E27FC236}">
                      <a16:creationId xmlns:a16="http://schemas.microsoft.com/office/drawing/2014/main" id="{BBD6976E-C870-49B1-9E94-D9176835613D}"/>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270109" y="4691235"/>
                  <a:ext cx="457200" cy="457200"/>
                </a:xfrm>
                <a:prstGeom prst="rect">
                  <a:avLst/>
                </a:prstGeom>
              </p:spPr>
            </p:pic>
            <p:sp>
              <p:nvSpPr>
                <p:cNvPr id="48" name="TextBox 47">
                  <a:extLst>
                    <a:ext uri="{FF2B5EF4-FFF2-40B4-BE49-F238E27FC236}">
                      <a16:creationId xmlns:a16="http://schemas.microsoft.com/office/drawing/2014/main" id="{99793BCC-48FD-4F12-B450-1D07DE109F30}"/>
                    </a:ext>
                  </a:extLst>
                </p:cNvPr>
                <p:cNvSpPr txBox="1"/>
                <p:nvPr/>
              </p:nvSpPr>
              <p:spPr>
                <a:xfrm>
                  <a:off x="5932689" y="5163448"/>
                  <a:ext cx="1132041"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Step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Functions</a:t>
                  </a:r>
                </a:p>
              </p:txBody>
            </p:sp>
          </p:grpSp>
        </p:grpSp>
        <p:grpSp>
          <p:nvGrpSpPr>
            <p:cNvPr id="78" name="Group 77">
              <a:extLst>
                <a:ext uri="{FF2B5EF4-FFF2-40B4-BE49-F238E27FC236}">
                  <a16:creationId xmlns:a16="http://schemas.microsoft.com/office/drawing/2014/main" id="{FC302828-F634-4EF7-9711-2B41A13478EF}"/>
                </a:ext>
                <a:ext uri="{C183D7F6-B498-43B3-948B-1728B52AA6E4}">
                  <adec:decorative xmlns:adec="http://schemas.microsoft.com/office/drawing/2017/decorative" val="1"/>
                </a:ext>
              </a:extLst>
            </p:cNvPr>
            <p:cNvGrpSpPr/>
            <p:nvPr/>
          </p:nvGrpSpPr>
          <p:grpSpPr>
            <a:xfrm>
              <a:off x="7882668" y="3920313"/>
              <a:ext cx="2057400" cy="2377440"/>
              <a:chOff x="7882668" y="3920313"/>
              <a:chExt cx="2057400" cy="2377440"/>
            </a:xfrm>
          </p:grpSpPr>
          <p:sp>
            <p:nvSpPr>
              <p:cNvPr id="19" name="Rectangle 18">
                <a:extLst>
                  <a:ext uri="{FF2B5EF4-FFF2-40B4-BE49-F238E27FC236}">
                    <a16:creationId xmlns:a16="http://schemas.microsoft.com/office/drawing/2014/main" id="{52BCDDB2-E2B5-4AC7-AA80-802DDF2D809D}"/>
                  </a:ext>
                </a:extLst>
              </p:cNvPr>
              <p:cNvSpPr/>
              <p:nvPr/>
            </p:nvSpPr>
            <p:spPr>
              <a:xfrm>
                <a:off x="7882668" y="3920313"/>
                <a:ext cx="2057400" cy="23774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Analytics</a:t>
                </a:r>
              </a:p>
            </p:txBody>
          </p:sp>
          <p:grpSp>
            <p:nvGrpSpPr>
              <p:cNvPr id="66" name="Group 65">
                <a:extLst>
                  <a:ext uri="{FF2B5EF4-FFF2-40B4-BE49-F238E27FC236}">
                    <a16:creationId xmlns:a16="http://schemas.microsoft.com/office/drawing/2014/main" id="{851E900F-3868-4A94-BEF3-3A5EAF18E48F}"/>
                  </a:ext>
                </a:extLst>
              </p:cNvPr>
              <p:cNvGrpSpPr/>
              <p:nvPr/>
            </p:nvGrpSpPr>
            <p:grpSpPr>
              <a:xfrm>
                <a:off x="8120126" y="4422653"/>
                <a:ext cx="1582484" cy="814642"/>
                <a:chOff x="6370841" y="4422653"/>
                <a:chExt cx="1582484" cy="814642"/>
              </a:xfrm>
            </p:grpSpPr>
            <p:pic>
              <p:nvPicPr>
                <p:cNvPr id="34" name="Graphic 33">
                  <a:extLst>
                    <a:ext uri="{FF2B5EF4-FFF2-40B4-BE49-F238E27FC236}">
                      <a16:creationId xmlns:a16="http://schemas.microsoft.com/office/drawing/2014/main" id="{CE10D7D8-89BE-4AE0-ABE0-43FFD59CFFED}"/>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933483" y="4422653"/>
                  <a:ext cx="457200" cy="457200"/>
                </a:xfrm>
                <a:prstGeom prst="rect">
                  <a:avLst/>
                </a:prstGeom>
              </p:spPr>
            </p:pic>
            <p:sp>
              <p:nvSpPr>
                <p:cNvPr id="49" name="TextBox 48">
                  <a:extLst>
                    <a:ext uri="{FF2B5EF4-FFF2-40B4-BE49-F238E27FC236}">
                      <a16:creationId xmlns:a16="http://schemas.microsoft.com/office/drawing/2014/main" id="{E78807A5-EFDF-47B4-AFEE-67E2E32A124A}"/>
                    </a:ext>
                  </a:extLst>
                </p:cNvPr>
                <p:cNvSpPr txBox="1"/>
                <p:nvPr/>
              </p:nvSpPr>
              <p:spPr>
                <a:xfrm>
                  <a:off x="6370841" y="4898741"/>
                  <a:ext cx="158248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Kinesis</a:t>
                  </a:r>
                </a:p>
              </p:txBody>
            </p:sp>
          </p:grpSp>
          <p:grpSp>
            <p:nvGrpSpPr>
              <p:cNvPr id="67" name="Group 66">
                <a:extLst>
                  <a:ext uri="{FF2B5EF4-FFF2-40B4-BE49-F238E27FC236}">
                    <a16:creationId xmlns:a16="http://schemas.microsoft.com/office/drawing/2014/main" id="{84658F55-2F69-40E5-848D-8E02B2F2BFCE}"/>
                  </a:ext>
                </a:extLst>
              </p:cNvPr>
              <p:cNvGrpSpPr/>
              <p:nvPr/>
            </p:nvGrpSpPr>
            <p:grpSpPr>
              <a:xfrm>
                <a:off x="8098485" y="5365644"/>
                <a:ext cx="1625766" cy="792629"/>
                <a:chOff x="6349200" y="5206620"/>
                <a:chExt cx="1625766" cy="792629"/>
              </a:xfrm>
            </p:grpSpPr>
            <p:pic>
              <p:nvPicPr>
                <p:cNvPr id="35" name="Graphic 34">
                  <a:extLst>
                    <a:ext uri="{FF2B5EF4-FFF2-40B4-BE49-F238E27FC236}">
                      <a16:creationId xmlns:a16="http://schemas.microsoft.com/office/drawing/2014/main" id="{CE8C32FC-CAD5-4DC2-9885-FA8E096B4989}"/>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933483" y="5206620"/>
                  <a:ext cx="457200" cy="457200"/>
                </a:xfrm>
                <a:prstGeom prst="rect">
                  <a:avLst/>
                </a:prstGeom>
              </p:spPr>
            </p:pic>
            <p:sp>
              <p:nvSpPr>
                <p:cNvPr id="50" name="TextBox 49">
                  <a:extLst>
                    <a:ext uri="{FF2B5EF4-FFF2-40B4-BE49-F238E27FC236}">
                      <a16:creationId xmlns:a16="http://schemas.microsoft.com/office/drawing/2014/main" id="{2074AB62-18AC-422D-9289-46F985AFEE2E}"/>
                    </a:ext>
                  </a:extLst>
                </p:cNvPr>
                <p:cNvSpPr txBox="1"/>
                <p:nvPr/>
              </p:nvSpPr>
              <p:spPr>
                <a:xfrm>
                  <a:off x="6349200" y="5660695"/>
                  <a:ext cx="162576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Athena</a:t>
                  </a:r>
                </a:p>
              </p:txBody>
            </p:sp>
          </p:grpSp>
        </p:grpSp>
      </p:grpSp>
      <p:sp>
        <p:nvSpPr>
          <p:cNvPr id="4" name="Footer Placeholder 3">
            <a:extLst>
              <a:ext uri="{FF2B5EF4-FFF2-40B4-BE49-F238E27FC236}">
                <a16:creationId xmlns:a16="http://schemas.microsoft.com/office/drawing/2014/main" id="{2055CD1B-622C-4F64-B21A-6463FB23EF4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32545F5B-0D75-45EC-A74E-6C0EEE46B938}"/>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3345006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a:buClr>
                <a:schemeClr val="tx1"/>
              </a:buClr>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Serverless computing </a:t>
            </a:r>
            <a:r>
              <a:rPr lang="en-US" dirty="0">
                <a:latin typeface="+mn-lt"/>
              </a:rPr>
              <a:t>enables you to build and run applications and services without provisioning or managing servers</a:t>
            </a:r>
          </a:p>
          <a:p>
            <a:pPr>
              <a:buClr>
                <a:schemeClr val="tx1"/>
              </a:buClr>
            </a:pPr>
            <a:r>
              <a:rPr lang="en-US" dirty="0">
                <a:latin typeface="+mn-lt"/>
              </a:rPr>
              <a:t>Serverless architectures offer the following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benefits</a:t>
            </a:r>
            <a:r>
              <a:rPr lang="en-US" dirty="0">
                <a:solidFill>
                  <a:schemeClr val="accent5"/>
                </a:solidFill>
                <a:latin typeface="+mn-lt"/>
                <a:ea typeface="Amazon Ember" panose="020B0603020204020204" pitchFamily="34" charset="0"/>
                <a:cs typeface="Amazon Ember" panose="020B0603020204020204" pitchFamily="34" charset="0"/>
              </a:rPr>
              <a:t> – </a:t>
            </a:r>
            <a:endParaRPr lang="en-US" dirty="0">
              <a:latin typeface="+mn-lt"/>
            </a:endParaRPr>
          </a:p>
          <a:p>
            <a:pPr lvl="1">
              <a:buClr>
                <a:schemeClr val="tx1"/>
              </a:buClr>
            </a:pPr>
            <a:r>
              <a:rPr lang="en-US" dirty="0">
                <a:latin typeface="+mn-lt"/>
              </a:rPr>
              <a:t>Lower </a:t>
            </a:r>
            <a:r>
              <a:rPr lang="en-US" dirty="0"/>
              <a:t>total cost of ownership (</a:t>
            </a:r>
            <a:r>
              <a:rPr lang="en-US" dirty="0">
                <a:latin typeface="+mn-lt"/>
              </a:rPr>
              <a:t>TCO)</a:t>
            </a:r>
          </a:p>
          <a:p>
            <a:pPr lvl="1">
              <a:buClr>
                <a:schemeClr val="tx1"/>
              </a:buClr>
            </a:pPr>
            <a:r>
              <a:rPr lang="en-US" dirty="0">
                <a:latin typeface="+mn-lt"/>
              </a:rPr>
              <a:t>You can focus on your application</a:t>
            </a:r>
          </a:p>
          <a:p>
            <a:pPr lvl="1">
              <a:buClr>
                <a:schemeClr val="tx1"/>
              </a:buClr>
            </a:pPr>
            <a:r>
              <a:rPr lang="en-US" dirty="0">
                <a:latin typeface="+mn-lt"/>
              </a:rPr>
              <a:t>You can use them to build microservice applications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35</a:t>
            </a:fld>
            <a:endParaRPr lang="en-US" dirty="0"/>
          </a:p>
        </p:txBody>
      </p:sp>
    </p:spTree>
    <p:custDataLst>
      <p:tags r:id="rId1"/>
    </p:custDataLst>
    <p:extLst>
      <p:ext uri="{BB962C8B-B14F-4D97-AF65-F5344CB8AC3E}">
        <p14:creationId xmlns:p14="http://schemas.microsoft.com/office/powerpoint/2010/main" val="256625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fontScale="92500"/>
          </a:bodyPr>
          <a:lstStyle/>
          <a:p>
            <a:r>
              <a:rPr lang="en-US" b="1" dirty="0">
                <a:latin typeface="+mn-lt"/>
              </a:rPr>
              <a:t>Module 13: Building Microservices and Serverless Architectures</a:t>
            </a:r>
          </a:p>
        </p:txBody>
      </p:sp>
      <p:sp>
        <p:nvSpPr>
          <p:cNvPr id="2" name="Title 1"/>
          <p:cNvSpPr>
            <a:spLocks noGrp="1"/>
          </p:cNvSpPr>
          <p:nvPr>
            <p:ph type="title"/>
          </p:nvPr>
        </p:nvSpPr>
        <p:spPr>
          <a:xfrm>
            <a:off x="419100" y="3276815"/>
            <a:ext cx="11353800" cy="900000"/>
          </a:xfrm>
        </p:spPr>
        <p:txBody>
          <a:bodyPr>
            <a:noAutofit/>
          </a:bodyPr>
          <a:lstStyle/>
          <a:p>
            <a:r>
              <a:rPr lang="en-US" sz="4000" dirty="0">
                <a:latin typeface="+mj-lt"/>
              </a:rPr>
              <a:t>Section 5: Building serverless architectures with AWS Lambda</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Tree>
    <p:custDataLst>
      <p:tags r:id="rId1"/>
    </p:custDataLst>
    <p:extLst>
      <p:ext uri="{BB962C8B-B14F-4D97-AF65-F5344CB8AC3E}">
        <p14:creationId xmlns:p14="http://schemas.microsoft.com/office/powerpoint/2010/main" val="3828113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CB6E-157B-E945-B752-56AE07DED69F}"/>
              </a:ext>
            </a:extLst>
          </p:cNvPr>
          <p:cNvSpPr>
            <a:spLocks noGrp="1"/>
          </p:cNvSpPr>
          <p:nvPr>
            <p:ph type="title"/>
          </p:nvPr>
        </p:nvSpPr>
        <p:spPr/>
        <p:txBody>
          <a:bodyPr/>
          <a:lstStyle/>
          <a:p>
            <a:r>
              <a:rPr lang="en-US" dirty="0"/>
              <a:t>AWS Lambda</a:t>
            </a:r>
          </a:p>
        </p:txBody>
      </p:sp>
      <p:grpSp>
        <p:nvGrpSpPr>
          <p:cNvPr id="5" name="Group 4">
            <a:extLst>
              <a:ext uri="{FF2B5EF4-FFF2-40B4-BE49-F238E27FC236}">
                <a16:creationId xmlns:a16="http://schemas.microsoft.com/office/drawing/2014/main" id="{3D3A5A9C-A6EB-41F3-8985-40275698D147}"/>
              </a:ext>
              <a:ext uri="{C183D7F6-B498-43B3-948B-1728B52AA6E4}">
                <adec:decorative xmlns:adec="http://schemas.microsoft.com/office/drawing/2017/decorative" val="1"/>
              </a:ext>
            </a:extLst>
          </p:cNvPr>
          <p:cNvGrpSpPr/>
          <p:nvPr/>
        </p:nvGrpSpPr>
        <p:grpSpPr>
          <a:xfrm>
            <a:off x="764011" y="1916492"/>
            <a:ext cx="2885749" cy="4045058"/>
            <a:chOff x="764011" y="1916492"/>
            <a:chExt cx="2885749" cy="4045058"/>
          </a:xfrm>
        </p:grpSpPr>
        <p:pic>
          <p:nvPicPr>
            <p:cNvPr id="12" name="Graphic 44">
              <a:extLst>
                <a:ext uri="{FF2B5EF4-FFF2-40B4-BE49-F238E27FC236}">
                  <a16:creationId xmlns:a16="http://schemas.microsoft.com/office/drawing/2014/main" id="{14A337D4-EDFD-4018-B3FF-6F17B319A9D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1085" y="2743200"/>
              <a:ext cx="1371600" cy="1371600"/>
            </a:xfrm>
            <a:prstGeom prst="rect">
              <a:avLst/>
            </a:prstGeom>
          </p:spPr>
        </p:pic>
        <p:sp>
          <p:nvSpPr>
            <p:cNvPr id="6" name="TextBox 5">
              <a:extLst>
                <a:ext uri="{FF2B5EF4-FFF2-40B4-BE49-F238E27FC236}">
                  <a16:creationId xmlns:a16="http://schemas.microsoft.com/office/drawing/2014/main" id="{F401917E-735F-0941-A1C4-41F94BBFBDA2}"/>
                </a:ext>
              </a:extLst>
            </p:cNvPr>
            <p:cNvSpPr txBox="1"/>
            <p:nvPr/>
          </p:nvSpPr>
          <p:spPr>
            <a:xfrm>
              <a:off x="1300170" y="4331526"/>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AWS Lambda</a:t>
              </a:r>
            </a:p>
          </p:txBody>
        </p:sp>
        <p:sp>
          <p:nvSpPr>
            <p:cNvPr id="7" name="Rectangle 6">
              <a:extLst>
                <a:ext uri="{FF2B5EF4-FFF2-40B4-BE49-F238E27FC236}">
                  <a16:creationId xmlns:a16="http://schemas.microsoft.com/office/drawing/2014/main" id="{C31EFD06-94B8-A243-AAC7-3B467B92B058}"/>
                </a:ext>
                <a:ext uri="{C183D7F6-B498-43B3-948B-1728B52AA6E4}">
                  <adec:decorative xmlns:adec="http://schemas.microsoft.com/office/drawing/2017/decorative" val="1"/>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7B5003F2-28CD-244C-BF96-23F934B99EC3}"/>
              </a:ext>
            </a:extLst>
          </p:cNvPr>
          <p:cNvSpPr/>
          <p:nvPr/>
        </p:nvSpPr>
        <p:spPr>
          <a:xfrm>
            <a:off x="4277819" y="1916492"/>
            <a:ext cx="7315200" cy="3342453"/>
          </a:xfrm>
          <a:prstGeom prst="rect">
            <a:avLst/>
          </a:prstGeom>
        </p:spPr>
        <p:txBody>
          <a:bodyPr wrap="square">
            <a:spAutoFit/>
          </a:bodyPr>
          <a:lstStyle/>
          <a:p>
            <a:pPr marL="342900" lvl="1" indent="-342900">
              <a:lnSpc>
                <a:spcPct val="90000"/>
              </a:lnSpc>
              <a:spcBef>
                <a:spcPts val="2400"/>
              </a:spcBef>
              <a:buClr>
                <a:schemeClr val="tx1">
                  <a:lumMod val="85000"/>
                  <a:lumOff val="15000"/>
                </a:schemeClr>
              </a:buClr>
              <a:buSzPct val="125000"/>
              <a:buFont typeface="Arial" panose="020B0604020202020204" pitchFamily="34" charset="0"/>
              <a:buChar char="•"/>
            </a:pPr>
            <a:r>
              <a:rPr lang="en-US" sz="2400" dirty="0">
                <a:ea typeface="Amazon Ember" panose="020B0603020204020204" pitchFamily="34" charset="0"/>
                <a:cs typeface="Amazon Ember" panose="020B0603020204020204" pitchFamily="34" charset="0"/>
              </a:rPr>
              <a:t>Is 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fully managed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compute service </a:t>
            </a:r>
          </a:p>
          <a:p>
            <a:pPr marL="342900" lvl="1" indent="-342900">
              <a:lnSpc>
                <a:spcPct val="90000"/>
              </a:lnSpc>
              <a:spcBef>
                <a:spcPts val="2400"/>
              </a:spcBef>
              <a:buClr>
                <a:schemeClr val="tx1">
                  <a:lumMod val="85000"/>
                  <a:lumOff val="15000"/>
                </a:schemeClr>
              </a:buClr>
              <a:buSzPct val="1250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Runs your code on a schedule or in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response to events</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(for example, changes to an Amazon S3 bucket or an Amazon DynamoDB table)</a:t>
            </a:r>
          </a:p>
          <a:p>
            <a:pPr marL="342900" lvl="1" indent="-342900">
              <a:lnSpc>
                <a:spcPct val="90000"/>
              </a:lnSpc>
              <a:spcBef>
                <a:spcPts val="2400"/>
              </a:spcBef>
              <a:buClr>
                <a:schemeClr val="tx1">
                  <a:lumMod val="85000"/>
                  <a:lumOff val="15000"/>
                </a:schemeClr>
              </a:buClr>
              <a:buSzPct val="1250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Supports Java, Go, PowerShell, Node.js, C#, Python, Ruby, and Runtime API</a:t>
            </a:r>
          </a:p>
          <a:p>
            <a:pPr marL="342900" lvl="1" indent="-342900">
              <a:lnSpc>
                <a:spcPct val="90000"/>
              </a:lnSpc>
              <a:spcBef>
                <a:spcPts val="2400"/>
              </a:spcBef>
              <a:buClr>
                <a:schemeClr val="tx1">
                  <a:lumMod val="85000"/>
                  <a:lumOff val="15000"/>
                </a:schemeClr>
              </a:buClr>
              <a:buSzPct val="1250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Can run at edge locations closer to your users</a:t>
            </a:r>
          </a:p>
        </p:txBody>
      </p:sp>
      <p:sp>
        <p:nvSpPr>
          <p:cNvPr id="3" name="Footer Placeholder 2">
            <a:extLst>
              <a:ext uri="{FF2B5EF4-FFF2-40B4-BE49-F238E27FC236}">
                <a16:creationId xmlns:a16="http://schemas.microsoft.com/office/drawing/2014/main" id="{360F3EB1-0652-4E44-8186-45C1AE35F9F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309D89C-6A07-4D31-A303-3355531317D6}"/>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2250458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How AWS Lambda works</a:t>
            </a:r>
          </a:p>
        </p:txBody>
      </p:sp>
      <p:grpSp>
        <p:nvGrpSpPr>
          <p:cNvPr id="3" name="Group 2" descr="How Lambda works described in notes.">
            <a:extLst>
              <a:ext uri="{FF2B5EF4-FFF2-40B4-BE49-F238E27FC236}">
                <a16:creationId xmlns:a16="http://schemas.microsoft.com/office/drawing/2014/main" id="{E06A37E4-2D20-4156-97F8-7ECD388EE16F}"/>
              </a:ext>
            </a:extLst>
          </p:cNvPr>
          <p:cNvGrpSpPr/>
          <p:nvPr/>
        </p:nvGrpSpPr>
        <p:grpSpPr>
          <a:xfrm>
            <a:off x="466348" y="1336230"/>
            <a:ext cx="9707461" cy="4969110"/>
            <a:chOff x="466348" y="1650566"/>
            <a:chExt cx="9707461" cy="4969110"/>
          </a:xfrm>
        </p:grpSpPr>
        <p:sp>
          <p:nvSpPr>
            <p:cNvPr id="43" name="Rectangle 42">
              <a:extLst>
                <a:ext uri="{FF2B5EF4-FFF2-40B4-BE49-F238E27FC236}">
                  <a16:creationId xmlns:a16="http://schemas.microsoft.com/office/drawing/2014/main" id="{596DD5B8-C820-43A9-8AD4-FD46BCD24796}"/>
                </a:ext>
              </a:extLst>
            </p:cNvPr>
            <p:cNvSpPr/>
            <p:nvPr/>
          </p:nvSpPr>
          <p:spPr>
            <a:xfrm>
              <a:off x="9019807" y="3097462"/>
              <a:ext cx="1027845" cy="369332"/>
            </a:xfrm>
            <a:prstGeom prst="rect">
              <a:avLst/>
            </a:prstGeom>
          </p:spPr>
          <p:txBody>
            <a:bodyPr wrap="none">
              <a:spAutoFit/>
            </a:bodyPr>
            <a:lstStyle/>
            <a:p>
              <a:pPr algn="ctr">
                <a:spcBef>
                  <a:spcPts val="3500"/>
                </a:spcBef>
              </a:pPr>
              <a:r>
                <a:rPr lang="en-US" dirty="0">
                  <a:latin typeface="Amazon Ember" panose="020B0603020204020204" pitchFamily="34" charset="0"/>
                  <a:ea typeface="Amazon Ember" panose="020B0603020204020204" pitchFamily="34" charset="0"/>
                  <a:cs typeface="Amazon Ember" panose="020B0603020204020204" pitchFamily="34" charset="0"/>
                </a:rPr>
                <a:t>Services</a:t>
              </a:r>
            </a:p>
          </p:txBody>
        </p:sp>
        <p:pic>
          <p:nvPicPr>
            <p:cNvPr id="46" name="Graphic 45">
              <a:extLst>
                <a:ext uri="{FF2B5EF4-FFF2-40B4-BE49-F238E27FC236}">
                  <a16:creationId xmlns:a16="http://schemas.microsoft.com/office/drawing/2014/main" id="{AA245AE6-0194-4164-B8A6-3CB83F6CB33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3649" y="1799981"/>
              <a:ext cx="1280160" cy="1280160"/>
            </a:xfrm>
            <a:prstGeom prst="rect">
              <a:avLst/>
            </a:prstGeom>
          </p:spPr>
        </p:pic>
        <p:grpSp>
          <p:nvGrpSpPr>
            <p:cNvPr id="48" name="Group 47">
              <a:extLst>
                <a:ext uri="{FF2B5EF4-FFF2-40B4-BE49-F238E27FC236}">
                  <a16:creationId xmlns:a16="http://schemas.microsoft.com/office/drawing/2014/main" id="{C6C9DA35-6B4D-49DF-8002-95BC32156C77}"/>
                </a:ext>
              </a:extLst>
            </p:cNvPr>
            <p:cNvGrpSpPr/>
            <p:nvPr/>
          </p:nvGrpSpPr>
          <p:grpSpPr>
            <a:xfrm>
              <a:off x="7080066" y="2005235"/>
              <a:ext cx="1371600" cy="516835"/>
              <a:chOff x="7155648" y="1975993"/>
              <a:chExt cx="1371600" cy="516835"/>
            </a:xfrm>
          </p:grpSpPr>
          <p:cxnSp>
            <p:nvCxnSpPr>
              <p:cNvPr id="49" name="Straight Arrow Connector 48">
                <a:extLst>
                  <a:ext uri="{FF2B5EF4-FFF2-40B4-BE49-F238E27FC236}">
                    <a16:creationId xmlns:a16="http://schemas.microsoft.com/office/drawing/2014/main" id="{0E94913E-9354-440C-8034-008C46094B93}"/>
                  </a:ext>
                </a:extLst>
              </p:cNvPr>
              <p:cNvCxnSpPr/>
              <p:nvPr/>
            </p:nvCxnSpPr>
            <p:spPr>
              <a:xfrm>
                <a:off x="7155648" y="2492828"/>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1BE9E7-6B1D-4250-8C08-F3FBA7F9E410}"/>
                  </a:ext>
                </a:extLst>
              </p:cNvPr>
              <p:cNvSpPr txBox="1"/>
              <p:nvPr/>
            </p:nvSpPr>
            <p:spPr>
              <a:xfrm>
                <a:off x="7552747" y="1975993"/>
                <a:ext cx="554960" cy="369332"/>
              </a:xfrm>
              <a:prstGeom prst="rect">
                <a:avLst/>
              </a:prstGeom>
              <a:noFill/>
            </p:spPr>
            <p:txBody>
              <a:bodyPr wrap="none" rtlCol="0">
                <a:spAutoFit/>
              </a:bodyPr>
              <a:lstStyle/>
              <a:p>
                <a:r>
                  <a:rPr lang="en-US" dirty="0">
                    <a:ea typeface="Amazon Ember" panose="020B0603020204020204" pitchFamily="34" charset="0"/>
                    <a:cs typeface="Amazon Ember" panose="020B0603020204020204" pitchFamily="34" charset="0"/>
                  </a:rPr>
                  <a:t>Call</a:t>
                </a:r>
              </a:p>
            </p:txBody>
          </p:sp>
        </p:grpSp>
        <p:sp>
          <p:nvSpPr>
            <p:cNvPr id="53" name="Rectangle 52">
              <a:extLst>
                <a:ext uri="{FF2B5EF4-FFF2-40B4-BE49-F238E27FC236}">
                  <a16:creationId xmlns:a16="http://schemas.microsoft.com/office/drawing/2014/main" id="{0CDD62F7-76EB-4A2C-9337-BDC4D8A772E1}"/>
                </a:ext>
              </a:extLst>
            </p:cNvPr>
            <p:cNvSpPr/>
            <p:nvPr/>
          </p:nvSpPr>
          <p:spPr>
            <a:xfrm>
              <a:off x="1976521" y="3097462"/>
              <a:ext cx="1519968" cy="369332"/>
            </a:xfrm>
            <a:prstGeom prst="rect">
              <a:avLst/>
            </a:prstGeom>
          </p:spPr>
          <p:txBody>
            <a:bodyPr wrap="none">
              <a:spAutoFit/>
            </a:bodyPr>
            <a:lstStyle/>
            <a:p>
              <a:pPr algn="ctr">
                <a:spcBef>
                  <a:spcPts val="3500"/>
                </a:spcBef>
              </a:pPr>
              <a:r>
                <a:rPr lang="en-US" dirty="0">
                  <a:latin typeface="Amazon Ember" panose="020B0603020204020204" pitchFamily="34" charset="0"/>
                  <a:ea typeface="Amazon Ember" panose="020B0603020204020204" pitchFamily="34" charset="0"/>
                  <a:cs typeface="Amazon Ember" panose="020B0603020204020204" pitchFamily="34" charset="0"/>
                </a:rPr>
                <a:t>Event source</a:t>
              </a:r>
            </a:p>
          </p:txBody>
        </p:sp>
        <p:pic>
          <p:nvPicPr>
            <p:cNvPr id="54" name="Picture 53">
              <a:extLst>
                <a:ext uri="{FF2B5EF4-FFF2-40B4-BE49-F238E27FC236}">
                  <a16:creationId xmlns:a16="http://schemas.microsoft.com/office/drawing/2014/main" id="{F9693E10-F28E-4FEC-B479-A2774AED8862}"/>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92688" y="1799981"/>
              <a:ext cx="1287634" cy="1280160"/>
            </a:xfrm>
            <a:prstGeom prst="rect">
              <a:avLst/>
            </a:prstGeom>
            <a:noFill/>
          </p:spPr>
        </p:pic>
        <p:grpSp>
          <p:nvGrpSpPr>
            <p:cNvPr id="59" name="Group 58">
              <a:extLst>
                <a:ext uri="{FF2B5EF4-FFF2-40B4-BE49-F238E27FC236}">
                  <a16:creationId xmlns:a16="http://schemas.microsoft.com/office/drawing/2014/main" id="{6AED044D-0F57-4E43-8393-406ED930995D}"/>
                </a:ext>
              </a:extLst>
            </p:cNvPr>
            <p:cNvGrpSpPr/>
            <p:nvPr/>
          </p:nvGrpSpPr>
          <p:grpSpPr>
            <a:xfrm>
              <a:off x="5143161" y="4661385"/>
              <a:ext cx="1968809" cy="1958291"/>
              <a:chOff x="5298284" y="3990283"/>
              <a:chExt cx="1968809" cy="1958291"/>
            </a:xfrm>
          </p:grpSpPr>
          <p:pic>
            <p:nvPicPr>
              <p:cNvPr id="60" name="Graphic 42">
                <a:extLst>
                  <a:ext uri="{FF2B5EF4-FFF2-40B4-BE49-F238E27FC236}">
                    <a16:creationId xmlns:a16="http://schemas.microsoft.com/office/drawing/2014/main" id="{6E9E820F-2F46-4E7D-97B6-AD51E37D9D4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2609" y="3990283"/>
                <a:ext cx="1280160" cy="1280160"/>
              </a:xfrm>
              <a:prstGeom prst="rect">
                <a:avLst/>
              </a:prstGeom>
            </p:spPr>
          </p:pic>
          <p:sp>
            <p:nvSpPr>
              <p:cNvPr id="61" name="TextBox 60">
                <a:extLst>
                  <a:ext uri="{FF2B5EF4-FFF2-40B4-BE49-F238E27FC236}">
                    <a16:creationId xmlns:a16="http://schemas.microsoft.com/office/drawing/2014/main" id="{29AB158D-8D83-41E2-935A-81802986D5A2}"/>
                  </a:ext>
                </a:extLst>
              </p:cNvPr>
              <p:cNvSpPr txBox="1"/>
              <p:nvPr/>
            </p:nvSpPr>
            <p:spPr>
              <a:xfrm>
                <a:off x="5298284" y="5302243"/>
                <a:ext cx="1968809"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Lambda function</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(custom code)</a:t>
                </a:r>
              </a:p>
            </p:txBody>
          </p:sp>
        </p:grpSp>
        <p:grpSp>
          <p:nvGrpSpPr>
            <p:cNvPr id="22" name="Group 21">
              <a:extLst>
                <a:ext uri="{FF2B5EF4-FFF2-40B4-BE49-F238E27FC236}">
                  <a16:creationId xmlns:a16="http://schemas.microsoft.com/office/drawing/2014/main" id="{A9A412C7-2ED1-48D3-BC6F-A2AC8523EFD9}"/>
                </a:ext>
              </a:extLst>
            </p:cNvPr>
            <p:cNvGrpSpPr/>
            <p:nvPr/>
          </p:nvGrpSpPr>
          <p:grpSpPr>
            <a:xfrm>
              <a:off x="5336323" y="1799981"/>
              <a:ext cx="1582484" cy="1666813"/>
              <a:chOff x="5336324" y="1799981"/>
              <a:chExt cx="1582484" cy="1666813"/>
            </a:xfrm>
          </p:grpSpPr>
          <p:pic>
            <p:nvPicPr>
              <p:cNvPr id="63" name="Graphic 44">
                <a:extLst>
                  <a:ext uri="{FF2B5EF4-FFF2-40B4-BE49-F238E27FC236}">
                    <a16:creationId xmlns:a16="http://schemas.microsoft.com/office/drawing/2014/main" id="{A0F6B039-0981-4525-96BE-2D35839F4DC3}"/>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6906" y="1799981"/>
                <a:ext cx="1280160" cy="1280160"/>
              </a:xfrm>
              <a:prstGeom prst="rect">
                <a:avLst/>
              </a:prstGeom>
            </p:spPr>
          </p:pic>
          <p:sp>
            <p:nvSpPr>
              <p:cNvPr id="64" name="TextBox 63">
                <a:extLst>
                  <a:ext uri="{FF2B5EF4-FFF2-40B4-BE49-F238E27FC236}">
                    <a16:creationId xmlns:a16="http://schemas.microsoft.com/office/drawing/2014/main" id="{3BE1ACF9-7E12-43D5-A8F1-324F97D51B32}"/>
                  </a:ext>
                </a:extLst>
              </p:cNvPr>
              <p:cNvSpPr txBox="1"/>
              <p:nvPr/>
            </p:nvSpPr>
            <p:spPr>
              <a:xfrm>
                <a:off x="5336324" y="3097462"/>
                <a:ext cx="1582484"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Lambda</a:t>
                </a:r>
              </a:p>
            </p:txBody>
          </p:sp>
        </p:grpSp>
        <p:grpSp>
          <p:nvGrpSpPr>
            <p:cNvPr id="65" name="Group 64">
              <a:extLst>
                <a:ext uri="{FF2B5EF4-FFF2-40B4-BE49-F238E27FC236}">
                  <a16:creationId xmlns:a16="http://schemas.microsoft.com/office/drawing/2014/main" id="{466ADB30-6CDC-490B-8353-686CA061FBD0}"/>
                </a:ext>
              </a:extLst>
            </p:cNvPr>
            <p:cNvGrpSpPr/>
            <p:nvPr/>
          </p:nvGrpSpPr>
          <p:grpSpPr>
            <a:xfrm>
              <a:off x="3727884" y="1650566"/>
              <a:ext cx="1371600" cy="521132"/>
              <a:chOff x="3727884" y="1650566"/>
              <a:chExt cx="1371600" cy="521132"/>
            </a:xfrm>
          </p:grpSpPr>
          <p:cxnSp>
            <p:nvCxnSpPr>
              <p:cNvPr id="66" name="Straight Arrow Connector 65">
                <a:extLst>
                  <a:ext uri="{FF2B5EF4-FFF2-40B4-BE49-F238E27FC236}">
                    <a16:creationId xmlns:a16="http://schemas.microsoft.com/office/drawing/2014/main" id="{C968AF2A-D07A-4F25-9F20-C98C55F8A2ED}"/>
                  </a:ext>
                </a:extLst>
              </p:cNvPr>
              <p:cNvCxnSpPr/>
              <p:nvPr/>
            </p:nvCxnSpPr>
            <p:spPr>
              <a:xfrm>
                <a:off x="3727884" y="2171698"/>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8AD14D-F9FD-4207-ABBF-639DE01E1772}"/>
                  </a:ext>
                </a:extLst>
              </p:cNvPr>
              <p:cNvSpPr txBox="1"/>
              <p:nvPr/>
            </p:nvSpPr>
            <p:spPr>
              <a:xfrm>
                <a:off x="3937432" y="1650566"/>
                <a:ext cx="952505" cy="369332"/>
              </a:xfrm>
              <a:prstGeom prst="rect">
                <a:avLst/>
              </a:prstGeom>
              <a:noFill/>
            </p:spPr>
            <p:txBody>
              <a:bodyPr wrap="none" rtlCol="0">
                <a:spAutoFit/>
              </a:bodyPr>
              <a:lstStyle/>
              <a:p>
                <a:r>
                  <a:rPr lang="en-US" dirty="0">
                    <a:ea typeface="Amazon Ember" panose="020B0603020204020204" pitchFamily="34" charset="0"/>
                    <a:cs typeface="Amazon Ember" panose="020B0603020204020204" pitchFamily="34" charset="0"/>
                  </a:rPr>
                  <a:t>Publish</a:t>
                </a:r>
              </a:p>
            </p:txBody>
          </p:sp>
        </p:grpSp>
        <p:grpSp>
          <p:nvGrpSpPr>
            <p:cNvPr id="68" name="Group 67">
              <a:extLst>
                <a:ext uri="{FF2B5EF4-FFF2-40B4-BE49-F238E27FC236}">
                  <a16:creationId xmlns:a16="http://schemas.microsoft.com/office/drawing/2014/main" id="{FD8B5D8A-23A1-43A7-8A8B-0B55205C9DF2}"/>
                </a:ext>
              </a:extLst>
            </p:cNvPr>
            <p:cNvGrpSpPr/>
            <p:nvPr/>
          </p:nvGrpSpPr>
          <p:grpSpPr>
            <a:xfrm>
              <a:off x="3713226" y="2666998"/>
              <a:ext cx="1371600" cy="799845"/>
              <a:chOff x="3713226" y="2928257"/>
              <a:chExt cx="1371600" cy="799845"/>
            </a:xfrm>
          </p:grpSpPr>
          <p:sp>
            <p:nvSpPr>
              <p:cNvPr id="69" name="TextBox 68">
                <a:extLst>
                  <a:ext uri="{FF2B5EF4-FFF2-40B4-BE49-F238E27FC236}">
                    <a16:creationId xmlns:a16="http://schemas.microsoft.com/office/drawing/2014/main" id="{160D6B96-4848-435C-B393-1B986438BF1A}"/>
                  </a:ext>
                </a:extLst>
              </p:cNvPr>
              <p:cNvSpPr txBox="1"/>
              <p:nvPr/>
            </p:nvSpPr>
            <p:spPr>
              <a:xfrm>
                <a:off x="3822585" y="3081771"/>
                <a:ext cx="1152880" cy="646331"/>
              </a:xfrm>
              <a:prstGeom prst="rect">
                <a:avLst/>
              </a:prstGeom>
              <a:noFill/>
            </p:spPr>
            <p:txBody>
              <a:bodyPr wrap="none" rtlCol="0">
                <a:spAutoFit/>
              </a:bodyPr>
              <a:lstStyle/>
              <a:p>
                <a:pPr algn="ctr"/>
                <a:r>
                  <a:rPr lang="en-US" dirty="0">
                    <a:ea typeface="Amazon Ember" panose="020B0603020204020204" pitchFamily="34" charset="0"/>
                    <a:cs typeface="Amazon Ember" panose="020B0603020204020204" pitchFamily="34" charset="0"/>
                  </a:rPr>
                  <a:t>Response</a:t>
                </a:r>
                <a:br>
                  <a:rPr lang="en-US" dirty="0">
                    <a:ea typeface="Amazon Ember" panose="020B0603020204020204" pitchFamily="34" charset="0"/>
                    <a:cs typeface="Amazon Ember" panose="020B0603020204020204" pitchFamily="34" charset="0"/>
                  </a:rPr>
                </a:br>
                <a:r>
                  <a:rPr lang="en-US" dirty="0">
                    <a:ea typeface="Amazon Ember" panose="020B0603020204020204" pitchFamily="34" charset="0"/>
                    <a:cs typeface="Amazon Ember" panose="020B0603020204020204" pitchFamily="34" charset="0"/>
                  </a:rPr>
                  <a:t>(optional)</a:t>
                </a:r>
              </a:p>
            </p:txBody>
          </p:sp>
          <p:cxnSp>
            <p:nvCxnSpPr>
              <p:cNvPr id="70" name="Straight Arrow Connector 69">
                <a:extLst>
                  <a:ext uri="{FF2B5EF4-FFF2-40B4-BE49-F238E27FC236}">
                    <a16:creationId xmlns:a16="http://schemas.microsoft.com/office/drawing/2014/main" id="{A0E04AEB-86FF-4E8F-8F09-792A4CF0301C}"/>
                  </a:ext>
                </a:extLst>
              </p:cNvPr>
              <p:cNvCxnSpPr/>
              <p:nvPr/>
            </p:nvCxnSpPr>
            <p:spPr>
              <a:xfrm flipH="1">
                <a:off x="3713226" y="2928257"/>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8DE0169-E3B7-477A-8C09-35C95095BC68}"/>
                </a:ext>
              </a:extLst>
            </p:cNvPr>
            <p:cNvGrpSpPr/>
            <p:nvPr/>
          </p:nvGrpSpPr>
          <p:grpSpPr>
            <a:xfrm>
              <a:off x="6127565" y="3606890"/>
              <a:ext cx="731929" cy="914400"/>
              <a:chOff x="6127565" y="3554030"/>
              <a:chExt cx="731929" cy="914400"/>
            </a:xfrm>
          </p:grpSpPr>
          <p:cxnSp>
            <p:nvCxnSpPr>
              <p:cNvPr id="71" name="Straight Arrow Connector 70">
                <a:extLst>
                  <a:ext uri="{FF2B5EF4-FFF2-40B4-BE49-F238E27FC236}">
                    <a16:creationId xmlns:a16="http://schemas.microsoft.com/office/drawing/2014/main" id="{E95211DD-2A31-4EE7-B978-CEB26114C09F}"/>
                  </a:ext>
                </a:extLst>
              </p:cNvPr>
              <p:cNvCxnSpPr/>
              <p:nvPr/>
            </p:nvCxnSpPr>
            <p:spPr>
              <a:xfrm>
                <a:off x="6127565" y="3554030"/>
                <a:ext cx="0" cy="914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B5A3574-FAE8-4AA4-B627-8A45F419BF31}"/>
                  </a:ext>
                </a:extLst>
              </p:cNvPr>
              <p:cNvSpPr txBox="1"/>
              <p:nvPr/>
            </p:nvSpPr>
            <p:spPr>
              <a:xfrm>
                <a:off x="6278886" y="3826564"/>
                <a:ext cx="580608" cy="369332"/>
              </a:xfrm>
              <a:prstGeom prst="rect">
                <a:avLst/>
              </a:prstGeom>
              <a:noFill/>
            </p:spPr>
            <p:txBody>
              <a:bodyPr wrap="none" rtlCol="0">
                <a:spAutoFit/>
              </a:bodyPr>
              <a:lstStyle/>
              <a:p>
                <a:r>
                  <a:rPr lang="en-US" dirty="0">
                    <a:ea typeface="Amazon Ember" panose="020B0603020204020204" pitchFamily="34" charset="0"/>
                    <a:cs typeface="Amazon Ember" panose="020B0603020204020204" pitchFamily="34" charset="0"/>
                  </a:rPr>
                  <a:t>Run</a:t>
                </a:r>
              </a:p>
            </p:txBody>
          </p:sp>
        </p:grpSp>
        <p:grpSp>
          <p:nvGrpSpPr>
            <p:cNvPr id="15" name="Group 14">
              <a:extLst>
                <a:ext uri="{FF2B5EF4-FFF2-40B4-BE49-F238E27FC236}">
                  <a16:creationId xmlns:a16="http://schemas.microsoft.com/office/drawing/2014/main" id="{EABE33B7-C6A9-44D5-B592-50091A4F58CA}"/>
                </a:ext>
              </a:extLst>
            </p:cNvPr>
            <p:cNvGrpSpPr/>
            <p:nvPr/>
          </p:nvGrpSpPr>
          <p:grpSpPr>
            <a:xfrm>
              <a:off x="684357" y="4175333"/>
              <a:ext cx="2404007" cy="731520"/>
              <a:chOff x="253036" y="4517099"/>
              <a:chExt cx="2404007" cy="731520"/>
            </a:xfrm>
          </p:grpSpPr>
          <p:sp>
            <p:nvSpPr>
              <p:cNvPr id="57" name="Rectangle 56">
                <a:extLst>
                  <a:ext uri="{FF2B5EF4-FFF2-40B4-BE49-F238E27FC236}">
                    <a16:creationId xmlns:a16="http://schemas.microsoft.com/office/drawing/2014/main" id="{10E8025E-B649-46AD-A7F6-7682F61D55E8}"/>
                  </a:ext>
                </a:extLst>
              </p:cNvPr>
              <p:cNvSpPr/>
              <p:nvPr/>
            </p:nvSpPr>
            <p:spPr>
              <a:xfrm>
                <a:off x="253036" y="4590472"/>
                <a:ext cx="1544012" cy="584775"/>
              </a:xfrm>
              <a:prstGeom prst="rect">
                <a:avLst/>
              </a:prstGeom>
            </p:spPr>
            <p:txBody>
              <a:bodyPr wrap="none">
                <a:spAutoFit/>
              </a:bodyPr>
              <a:lstStyle/>
              <a:p>
                <a:pPr algn="r"/>
                <a:r>
                  <a:rPr lang="en-US" sz="1600" dirty="0"/>
                  <a:t>Requests from </a:t>
                </a:r>
              </a:p>
              <a:p>
                <a:pPr algn="r"/>
                <a:r>
                  <a:rPr lang="en-US" sz="1600" dirty="0"/>
                  <a:t>endpoints</a:t>
                </a:r>
              </a:p>
            </p:txBody>
          </p:sp>
          <p:pic>
            <p:nvPicPr>
              <p:cNvPr id="73" name="Graphic 72">
                <a:extLst>
                  <a:ext uri="{FF2B5EF4-FFF2-40B4-BE49-F238E27FC236}">
                    <a16:creationId xmlns:a16="http://schemas.microsoft.com/office/drawing/2014/main" id="{FC63894D-33B1-4D20-B3C5-AD8A79EB58A9}"/>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5523" y="4517099"/>
                <a:ext cx="731520" cy="731520"/>
              </a:xfrm>
              <a:prstGeom prst="rect">
                <a:avLst/>
              </a:prstGeom>
            </p:spPr>
          </p:pic>
        </p:grpSp>
        <p:grpSp>
          <p:nvGrpSpPr>
            <p:cNvPr id="17" name="Group 16">
              <a:extLst>
                <a:ext uri="{FF2B5EF4-FFF2-40B4-BE49-F238E27FC236}">
                  <a16:creationId xmlns:a16="http://schemas.microsoft.com/office/drawing/2014/main" id="{2CC992F3-FF2C-42AC-A923-0333DDC37A28}"/>
                </a:ext>
              </a:extLst>
            </p:cNvPr>
            <p:cNvGrpSpPr/>
            <p:nvPr/>
          </p:nvGrpSpPr>
          <p:grpSpPr>
            <a:xfrm>
              <a:off x="960073" y="3546823"/>
              <a:ext cx="1945411" cy="605423"/>
              <a:chOff x="960073" y="3546823"/>
              <a:chExt cx="1945411" cy="605423"/>
            </a:xfrm>
          </p:grpSpPr>
          <p:pic>
            <p:nvPicPr>
              <p:cNvPr id="81" name="Graphic 80">
                <a:extLst>
                  <a:ext uri="{FF2B5EF4-FFF2-40B4-BE49-F238E27FC236}">
                    <a16:creationId xmlns:a16="http://schemas.microsoft.com/office/drawing/2014/main" id="{A3C2424D-5FBD-45D9-97CC-CCAE8DCF87C5}"/>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56844" y="3575214"/>
                <a:ext cx="548640" cy="548640"/>
              </a:xfrm>
              <a:prstGeom prst="rect">
                <a:avLst/>
              </a:prstGeom>
            </p:spPr>
          </p:pic>
          <p:sp>
            <p:nvSpPr>
              <p:cNvPr id="56" name="Rectangle 55">
                <a:extLst>
                  <a:ext uri="{FF2B5EF4-FFF2-40B4-BE49-F238E27FC236}">
                    <a16:creationId xmlns:a16="http://schemas.microsoft.com/office/drawing/2014/main" id="{32325104-256A-44CC-A799-42FA74C7CAA2}"/>
                  </a:ext>
                </a:extLst>
              </p:cNvPr>
              <p:cNvSpPr/>
              <p:nvPr/>
            </p:nvSpPr>
            <p:spPr>
              <a:xfrm>
                <a:off x="960073" y="3546823"/>
                <a:ext cx="1268296" cy="605423"/>
              </a:xfrm>
              <a:prstGeom prst="rect">
                <a:avLst/>
              </a:prstGeom>
            </p:spPr>
            <p:txBody>
              <a:bodyPr wrap="none">
                <a:spAutoFit/>
              </a:bodyPr>
              <a:lstStyle/>
              <a:p>
                <a:pPr algn="r"/>
                <a:r>
                  <a:rPr lang="en-US" sz="1600" dirty="0"/>
                  <a:t>Changes in </a:t>
                </a:r>
              </a:p>
              <a:p>
                <a:pPr algn="r"/>
                <a:r>
                  <a:rPr lang="en-US" sz="1600" dirty="0"/>
                  <a:t>data state</a:t>
                </a:r>
              </a:p>
            </p:txBody>
          </p:sp>
        </p:grpSp>
        <p:sp>
          <p:nvSpPr>
            <p:cNvPr id="75" name="Rectangle 74">
              <a:extLst>
                <a:ext uri="{FF2B5EF4-FFF2-40B4-BE49-F238E27FC236}">
                  <a16:creationId xmlns:a16="http://schemas.microsoft.com/office/drawing/2014/main" id="{B8E8787E-972C-4E00-94B5-38462DFD026C}"/>
                </a:ext>
              </a:extLst>
            </p:cNvPr>
            <p:cNvSpPr/>
            <p:nvPr/>
          </p:nvSpPr>
          <p:spPr>
            <a:xfrm>
              <a:off x="7429299" y="4333676"/>
              <a:ext cx="2286000" cy="2286000"/>
            </a:xfrm>
            <a:prstGeom prst="rect">
              <a:avLst/>
            </a:prstGeom>
          </p:spPr>
          <p:txBody>
            <a:bodyPr wrap="square">
              <a:spAutoFit/>
            </a:bodyPr>
            <a:lstStyle/>
            <a:p>
              <a:pPr defTabSz="380990">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Supported languages</a:t>
              </a:r>
              <a:r>
                <a:rPr lang="en-US" sz="1600" dirty="0"/>
                <a:t>:</a:t>
              </a:r>
            </a:p>
            <a:p>
              <a:pPr marL="285750" indent="-285750" defTabSz="380990">
                <a:buFont typeface="Arial" panose="020B0604020202020204" pitchFamily="34" charset="0"/>
                <a:buChar char="•"/>
                <a:defRPr/>
              </a:pPr>
              <a:r>
                <a:rPr lang="en-US" sz="1600" dirty="0"/>
                <a:t>Node.js</a:t>
              </a:r>
            </a:p>
            <a:p>
              <a:pPr marL="285750" indent="-285750" defTabSz="380990">
                <a:buFont typeface="Arial" panose="020B0604020202020204" pitchFamily="34" charset="0"/>
                <a:buChar char="•"/>
                <a:defRPr/>
              </a:pPr>
              <a:r>
                <a:rPr lang="en-US" sz="1600" dirty="0"/>
                <a:t>Python</a:t>
              </a:r>
            </a:p>
            <a:p>
              <a:pPr marL="285750" indent="-285750" defTabSz="380990">
                <a:buFont typeface="Arial" panose="020B0604020202020204" pitchFamily="34" charset="0"/>
                <a:buChar char="•"/>
                <a:defRPr/>
              </a:pPr>
              <a:r>
                <a:rPr lang="en-US" sz="1600" dirty="0"/>
                <a:t>Java</a:t>
              </a:r>
            </a:p>
            <a:p>
              <a:pPr marL="285750" indent="-285750" defTabSz="380990">
                <a:buFont typeface="Arial" panose="020B0604020202020204" pitchFamily="34" charset="0"/>
                <a:buChar char="•"/>
                <a:defRPr/>
              </a:pPr>
              <a:r>
                <a:rPr lang="en-US" sz="1600" dirty="0"/>
                <a:t>C#</a:t>
              </a:r>
            </a:p>
            <a:p>
              <a:pPr marL="285750" indent="-285750" defTabSz="380990">
                <a:buFont typeface="Arial" panose="020B0604020202020204" pitchFamily="34" charset="0"/>
                <a:buChar char="•"/>
                <a:defRPr/>
              </a:pPr>
              <a:r>
                <a:rPr lang="en-US" sz="1600" dirty="0"/>
                <a:t>Go</a:t>
              </a:r>
            </a:p>
            <a:p>
              <a:pPr marL="285750" indent="-285750" defTabSz="380990">
                <a:buFont typeface="Arial" panose="020B0604020202020204" pitchFamily="34" charset="0"/>
                <a:buChar char="•"/>
                <a:defRPr/>
              </a:pPr>
              <a:r>
                <a:rPr lang="en-US" sz="1600" dirty="0"/>
                <a:t>Ruby</a:t>
              </a:r>
            </a:p>
            <a:p>
              <a:pPr marL="285750" indent="-285750" defTabSz="380990">
                <a:buFont typeface="Arial" panose="020B0604020202020204" pitchFamily="34" charset="0"/>
                <a:buChar char="•"/>
                <a:defRPr/>
              </a:pPr>
              <a:r>
                <a:rPr lang="en-US" sz="1600" dirty="0"/>
                <a:t>PowerShell</a:t>
              </a:r>
            </a:p>
            <a:p>
              <a:pPr marL="285750" lvl="0" indent="-285750">
                <a:buFont typeface="Arial" panose="020B0604020202020204" pitchFamily="34" charset="0"/>
                <a:buChar char="•"/>
              </a:pPr>
              <a:r>
                <a:rPr lang="en-US" sz="1600" dirty="0"/>
                <a:t>Runtime API</a:t>
              </a:r>
            </a:p>
          </p:txBody>
        </p:sp>
        <p:grpSp>
          <p:nvGrpSpPr>
            <p:cNvPr id="14" name="Group 13">
              <a:extLst>
                <a:ext uri="{FF2B5EF4-FFF2-40B4-BE49-F238E27FC236}">
                  <a16:creationId xmlns:a16="http://schemas.microsoft.com/office/drawing/2014/main" id="{53FA6A6D-D022-460B-BEEF-6137438A017C}"/>
                </a:ext>
              </a:extLst>
            </p:cNvPr>
            <p:cNvGrpSpPr/>
            <p:nvPr/>
          </p:nvGrpSpPr>
          <p:grpSpPr>
            <a:xfrm>
              <a:off x="782139" y="4929940"/>
              <a:ext cx="2335921" cy="646092"/>
              <a:chOff x="350818" y="5228284"/>
              <a:chExt cx="2335921" cy="646092"/>
            </a:xfrm>
          </p:grpSpPr>
          <p:sp>
            <p:nvSpPr>
              <p:cNvPr id="58" name="Rectangle 57">
                <a:extLst>
                  <a:ext uri="{FF2B5EF4-FFF2-40B4-BE49-F238E27FC236}">
                    <a16:creationId xmlns:a16="http://schemas.microsoft.com/office/drawing/2014/main" id="{A888B7AF-068B-41F8-9ED9-594BDCF3F82E}"/>
                  </a:ext>
                </a:extLst>
              </p:cNvPr>
              <p:cNvSpPr/>
              <p:nvPr/>
            </p:nvSpPr>
            <p:spPr>
              <a:xfrm>
                <a:off x="350818" y="5248619"/>
                <a:ext cx="1446230" cy="584775"/>
              </a:xfrm>
              <a:prstGeom prst="rect">
                <a:avLst/>
              </a:prstGeom>
            </p:spPr>
            <p:txBody>
              <a:bodyPr wrap="none">
                <a:spAutoFit/>
              </a:bodyPr>
              <a:lstStyle/>
              <a:p>
                <a:pPr algn="r"/>
                <a:r>
                  <a:rPr lang="en-US" sz="1600" dirty="0"/>
                  <a:t>Changes in </a:t>
                </a:r>
              </a:p>
              <a:p>
                <a:pPr algn="r"/>
                <a:r>
                  <a:rPr lang="en-US" sz="1600" dirty="0"/>
                  <a:t>resource state</a:t>
                </a:r>
              </a:p>
            </p:txBody>
          </p:sp>
          <p:grpSp>
            <p:nvGrpSpPr>
              <p:cNvPr id="5" name="Group 4">
                <a:extLst>
                  <a:ext uri="{FF2B5EF4-FFF2-40B4-BE49-F238E27FC236}">
                    <a16:creationId xmlns:a16="http://schemas.microsoft.com/office/drawing/2014/main" id="{35AAAD03-D0F6-441C-99A1-0C7526C9C575}"/>
                  </a:ext>
                </a:extLst>
              </p:cNvPr>
              <p:cNvGrpSpPr/>
              <p:nvPr/>
            </p:nvGrpSpPr>
            <p:grpSpPr>
              <a:xfrm>
                <a:off x="1925523" y="5228284"/>
                <a:ext cx="761216" cy="646092"/>
                <a:chOff x="3463867" y="5223235"/>
                <a:chExt cx="761216" cy="646092"/>
              </a:xfrm>
            </p:grpSpPr>
            <p:pic>
              <p:nvPicPr>
                <p:cNvPr id="76" name="Picture 75">
                  <a:extLst>
                    <a:ext uri="{FF2B5EF4-FFF2-40B4-BE49-F238E27FC236}">
                      <a16:creationId xmlns:a16="http://schemas.microsoft.com/office/drawing/2014/main" id="{0E28B840-5E1F-47E3-9B88-46F72DAC78CD}"/>
                    </a:ext>
                    <a:ext uri="{C183D7F6-B498-43B3-948B-1728B52AA6E4}">
                      <adec:decorative xmlns:adec="http://schemas.microsoft.com/office/drawing/2017/decorative" val="1"/>
                    </a:ext>
                  </a:extLst>
                </p:cNvPr>
                <p:cNvPicPr>
                  <a:picLocks noChangeAspect="1"/>
                </p:cNvPicPr>
                <p:nvPr/>
              </p:nvPicPr>
              <p:blipFill>
                <a:blip r:embed="rId1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18255816">
                  <a:off x="3463866" y="5455735"/>
                  <a:ext cx="413593" cy="413592"/>
                </a:xfrm>
                <a:prstGeom prst="rect">
                  <a:avLst/>
                </a:prstGeom>
              </p:spPr>
            </p:pic>
            <p:pic>
              <p:nvPicPr>
                <p:cNvPr id="77" name="Picture 76">
                  <a:extLst>
                    <a:ext uri="{FF2B5EF4-FFF2-40B4-BE49-F238E27FC236}">
                      <a16:creationId xmlns:a16="http://schemas.microsoft.com/office/drawing/2014/main" id="{B52AD9A0-160D-4961-A097-E574FD1071D4}"/>
                    </a:ext>
                    <a:ext uri="{C183D7F6-B498-43B3-948B-1728B52AA6E4}">
                      <adec:decorative xmlns:adec="http://schemas.microsoft.com/office/drawing/2017/decorative" val="1"/>
                    </a:ext>
                  </a:extLst>
                </p:cNvPr>
                <p:cNvPicPr>
                  <a:picLocks noChangeAspect="1"/>
                </p:cNvPicPr>
                <p:nvPr/>
              </p:nvPicPr>
              <p:blipFill>
                <a:blip r:embed="rId1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19908494">
                  <a:off x="3811490" y="5223235"/>
                  <a:ext cx="413593" cy="413592"/>
                </a:xfrm>
                <a:prstGeom prst="rect">
                  <a:avLst/>
                </a:prstGeom>
              </p:spPr>
            </p:pic>
          </p:grpSp>
        </p:grpSp>
        <p:grpSp>
          <p:nvGrpSpPr>
            <p:cNvPr id="13" name="Group 12">
              <a:extLst>
                <a:ext uri="{FF2B5EF4-FFF2-40B4-BE49-F238E27FC236}">
                  <a16:creationId xmlns:a16="http://schemas.microsoft.com/office/drawing/2014/main" id="{D3453411-16D7-46EA-816A-A23BA3CCB97E}"/>
                </a:ext>
              </a:extLst>
            </p:cNvPr>
            <p:cNvGrpSpPr/>
            <p:nvPr/>
          </p:nvGrpSpPr>
          <p:grpSpPr>
            <a:xfrm>
              <a:off x="466348" y="5599118"/>
              <a:ext cx="2609698" cy="719202"/>
              <a:chOff x="35027" y="5857913"/>
              <a:chExt cx="2609698" cy="719202"/>
            </a:xfrm>
          </p:grpSpPr>
          <p:pic>
            <p:nvPicPr>
              <p:cNvPr id="79" name="Picture 78">
                <a:extLst>
                  <a:ext uri="{FF2B5EF4-FFF2-40B4-BE49-F238E27FC236}">
                    <a16:creationId xmlns:a16="http://schemas.microsoft.com/office/drawing/2014/main" id="{1652C481-3010-46F7-BAC9-99D252EB2381}"/>
                  </a:ext>
                  <a:ext uri="{C183D7F6-B498-43B3-948B-1728B52AA6E4}">
                    <adec:decorative xmlns:adec="http://schemas.microsoft.com/office/drawing/2017/decorative" val="1"/>
                  </a:ext>
                </a:extLst>
              </p:cNvPr>
              <p:cNvPicPr>
                <a:picLocks noChangeAspect="1"/>
              </p:cNvPicPr>
              <p:nvPr/>
            </p:nvPicPr>
            <p:blipFill>
              <a:blip r:embed="rId16">
                <a:duotone>
                  <a:prstClr val="black"/>
                  <a:srgbClr val="545B64">
                    <a:tint val="45000"/>
                    <a:satMod val="400000"/>
                  </a:srgbClr>
                </a:duotone>
                <a:extLst>
                  <a:ext uri="{28A0092B-C50C-407E-A947-70E740481C1C}">
                    <a14:useLocalDpi xmlns:a14="http://schemas.microsoft.com/office/drawing/2010/main" val="0"/>
                  </a:ext>
                </a:extLst>
              </a:blip>
              <a:stretch>
                <a:fillRect/>
              </a:stretch>
            </p:blipFill>
            <p:spPr>
              <a:xfrm>
                <a:off x="1925523" y="5857913"/>
                <a:ext cx="719202" cy="719202"/>
              </a:xfrm>
              <a:prstGeom prst="rect">
                <a:avLst/>
              </a:prstGeom>
              <a:noFill/>
              <a:ln>
                <a:noFill/>
              </a:ln>
            </p:spPr>
          </p:pic>
          <p:sp>
            <p:nvSpPr>
              <p:cNvPr id="80" name="Rectangle 79">
                <a:extLst>
                  <a:ext uri="{FF2B5EF4-FFF2-40B4-BE49-F238E27FC236}">
                    <a16:creationId xmlns:a16="http://schemas.microsoft.com/office/drawing/2014/main" id="{5FCBD60C-D9FF-4C4E-9738-BF985FA74B77}"/>
                  </a:ext>
                </a:extLst>
              </p:cNvPr>
              <p:cNvSpPr/>
              <p:nvPr/>
            </p:nvSpPr>
            <p:spPr>
              <a:xfrm>
                <a:off x="35027" y="6048237"/>
                <a:ext cx="1762021" cy="338554"/>
              </a:xfrm>
              <a:prstGeom prst="rect">
                <a:avLst/>
              </a:prstGeom>
            </p:spPr>
            <p:txBody>
              <a:bodyPr wrap="none">
                <a:spAutoFit/>
              </a:bodyPr>
              <a:lstStyle/>
              <a:p>
                <a:pPr algn="r"/>
                <a:r>
                  <a:rPr lang="en-US" sz="1600" dirty="0"/>
                  <a:t>Scheduled events</a:t>
                </a:r>
              </a:p>
            </p:txBody>
          </p:sp>
        </p:grpSp>
      </p:grpSp>
      <p:sp>
        <p:nvSpPr>
          <p:cNvPr id="11" name="Footer Placeholder 10">
            <a:extLst>
              <a:ext uri="{FF2B5EF4-FFF2-40B4-BE49-F238E27FC236}">
                <a16:creationId xmlns:a16="http://schemas.microsoft.com/office/drawing/2014/main" id="{847C2422-FD37-4D58-B738-3C7185C69E2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2" name="Slide Number Placeholder 11">
            <a:extLst>
              <a:ext uri="{FF2B5EF4-FFF2-40B4-BE49-F238E27FC236}">
                <a16:creationId xmlns:a16="http://schemas.microsoft.com/office/drawing/2014/main" id="{FEFC5754-08C3-4B52-AA86-60E68C0C5273}"/>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1826842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functions</a:t>
            </a:r>
          </a:p>
        </p:txBody>
      </p:sp>
      <p:grpSp>
        <p:nvGrpSpPr>
          <p:cNvPr id="24" name="Group 23" descr="access permissions, triggering event, deployment package, and configuration must be defined when you create a lambda function. ">
            <a:extLst>
              <a:ext uri="{FF2B5EF4-FFF2-40B4-BE49-F238E27FC236}">
                <a16:creationId xmlns:a16="http://schemas.microsoft.com/office/drawing/2014/main" id="{C40F9403-851E-474B-BED5-A36EFF71C449}"/>
              </a:ext>
            </a:extLst>
          </p:cNvPr>
          <p:cNvGrpSpPr/>
          <p:nvPr/>
        </p:nvGrpSpPr>
        <p:grpSpPr>
          <a:xfrm>
            <a:off x="640250" y="1373455"/>
            <a:ext cx="10911500" cy="4850996"/>
            <a:chOff x="175603" y="1287727"/>
            <a:chExt cx="10911500" cy="4850996"/>
          </a:xfrm>
        </p:grpSpPr>
        <p:sp>
          <p:nvSpPr>
            <p:cNvPr id="38" name="Left Brace 37">
              <a:extLst>
                <a:ext uri="{C183D7F6-B498-43B3-948B-1728B52AA6E4}">
                  <adec:decorative xmlns:adec="http://schemas.microsoft.com/office/drawing/2017/decorative" val="1"/>
                </a:ext>
              </a:extLst>
            </p:cNvPr>
            <p:cNvSpPr/>
            <p:nvPr/>
          </p:nvSpPr>
          <p:spPr>
            <a:xfrm>
              <a:off x="1721219" y="2060172"/>
              <a:ext cx="221881" cy="40785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8" name="Group 17" descr="Lambda functions described in notes.">
              <a:extLst>
                <a:ext uri="{FF2B5EF4-FFF2-40B4-BE49-F238E27FC236}">
                  <a16:creationId xmlns:a16="http://schemas.microsoft.com/office/drawing/2014/main" id="{D16CB04B-CE92-4C77-95CE-ADAAD7FF7AD5}"/>
                </a:ext>
              </a:extLst>
            </p:cNvPr>
            <p:cNvGrpSpPr/>
            <p:nvPr/>
          </p:nvGrpSpPr>
          <p:grpSpPr>
            <a:xfrm>
              <a:off x="175603" y="1287727"/>
              <a:ext cx="10911500" cy="4585296"/>
              <a:chOff x="175603" y="1287727"/>
              <a:chExt cx="10911500" cy="4585296"/>
            </a:xfrm>
          </p:grpSpPr>
          <p:sp>
            <p:nvSpPr>
              <p:cNvPr id="35" name="Rectangle 34">
                <a:extLst>
                  <a:ext uri="{C183D7F6-B498-43B3-948B-1728B52AA6E4}">
                    <adec:decorative xmlns:adec="http://schemas.microsoft.com/office/drawing/2017/decorative" val="1"/>
                  </a:ext>
                </a:extLst>
              </p:cNvPr>
              <p:cNvSpPr/>
              <p:nvPr/>
            </p:nvSpPr>
            <p:spPr>
              <a:xfrm>
                <a:off x="2237017" y="2221019"/>
                <a:ext cx="8850086" cy="36520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2653882" y="2774402"/>
                <a:ext cx="1584246" cy="2535535"/>
                <a:chOff x="2653882" y="2809175"/>
                <a:chExt cx="1584246" cy="2535535"/>
              </a:xfrm>
            </p:grpSpPr>
            <p:pic>
              <p:nvPicPr>
                <p:cNvPr id="6" name="Graphic 52">
                  <a:extLst>
                    <a:ext uri="{FF2B5EF4-FFF2-40B4-BE49-F238E27FC236}">
                      <a16:creationId xmlns:a16="http://schemas.microsoft.com/office/drawing/2014/main" id="{90D5A9DB-EC7C-6342-9486-0A731DEC214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3882" y="2809175"/>
                  <a:ext cx="1584246" cy="1584246"/>
                </a:xfrm>
                <a:prstGeom prst="rect">
                  <a:avLst/>
                </a:prstGeom>
              </p:spPr>
            </p:pic>
            <p:sp>
              <p:nvSpPr>
                <p:cNvPr id="17" name="TextBox 16"/>
                <p:cNvSpPr txBox="1"/>
                <p:nvPr/>
              </p:nvSpPr>
              <p:spPr>
                <a:xfrm>
                  <a:off x="2734111" y="4698379"/>
                  <a:ext cx="1423788"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Access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permissions</a:t>
                  </a:r>
                </a:p>
              </p:txBody>
            </p:sp>
          </p:grpSp>
          <p:grpSp>
            <p:nvGrpSpPr>
              <p:cNvPr id="21" name="Group 20"/>
              <p:cNvGrpSpPr/>
              <p:nvPr/>
            </p:nvGrpSpPr>
            <p:grpSpPr>
              <a:xfrm>
                <a:off x="4596242" y="2838841"/>
                <a:ext cx="1332416" cy="2406656"/>
                <a:chOff x="4690058" y="2938054"/>
                <a:chExt cx="1332416" cy="2406656"/>
              </a:xfrm>
            </p:grpSpPr>
            <p:sp>
              <p:nvSpPr>
                <p:cNvPr id="7" name="Lightning Bolt 6"/>
                <p:cNvSpPr/>
                <p:nvPr/>
              </p:nvSpPr>
              <p:spPr>
                <a:xfrm rot="20053059" flipH="1">
                  <a:off x="4771264" y="2938054"/>
                  <a:ext cx="1170004" cy="1170004"/>
                </a:xfrm>
                <a:prstGeom prst="lightningBol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4690058" y="4698379"/>
                  <a:ext cx="1332416"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Triggering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Events</a:t>
                  </a:r>
                </a:p>
              </p:txBody>
            </p:sp>
          </p:grpSp>
          <p:cxnSp>
            <p:nvCxnSpPr>
              <p:cNvPr id="29" name="Straight Connector 28"/>
              <p:cNvCxnSpPr/>
              <p:nvPr/>
            </p:nvCxnSpPr>
            <p:spPr>
              <a:xfrm>
                <a:off x="4417185" y="2533409"/>
                <a:ext cx="0" cy="3017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107715" y="2533409"/>
                <a:ext cx="0" cy="3017520"/>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Graphic 44">
                <a:extLst>
                  <a:ext uri="{FF2B5EF4-FFF2-40B4-BE49-F238E27FC236}">
                    <a16:creationId xmlns:a16="http://schemas.microsoft.com/office/drawing/2014/main" id="{E2DAEC15-20F6-3647-8A23-EC2BA0B080D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211" y="3622475"/>
                <a:ext cx="914400" cy="914400"/>
              </a:xfrm>
              <a:prstGeom prst="rect">
                <a:avLst/>
              </a:prstGeom>
            </p:spPr>
          </p:pic>
          <p:sp>
            <p:nvSpPr>
              <p:cNvPr id="34" name="TextBox 33"/>
              <p:cNvSpPr txBox="1"/>
              <p:nvPr/>
            </p:nvSpPr>
            <p:spPr>
              <a:xfrm>
                <a:off x="175603" y="4647063"/>
                <a:ext cx="1545616"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grpSp>
            <p:nvGrpSpPr>
              <p:cNvPr id="43" name="Group 42"/>
              <p:cNvGrpSpPr/>
              <p:nvPr/>
            </p:nvGrpSpPr>
            <p:grpSpPr>
              <a:xfrm>
                <a:off x="2487081" y="1287727"/>
                <a:ext cx="1906291" cy="1118015"/>
                <a:chOff x="3156554" y="1042800"/>
                <a:chExt cx="1906291" cy="1118015"/>
              </a:xfrm>
            </p:grpSpPr>
            <p:pic>
              <p:nvPicPr>
                <p:cNvPr id="22"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45368" y="1042800"/>
                  <a:ext cx="744629" cy="744629"/>
                </a:xfrm>
                <a:prstGeom prst="rect">
                  <a:avLst/>
                </a:prstGeom>
              </p:spPr>
            </p:pic>
            <p:sp>
              <p:nvSpPr>
                <p:cNvPr id="23" name="TextBox 22"/>
                <p:cNvSpPr txBox="1"/>
                <p:nvPr/>
              </p:nvSpPr>
              <p:spPr>
                <a:xfrm>
                  <a:off x="3156554" y="1791483"/>
                  <a:ext cx="1906291" cy="369332"/>
                </a:xfrm>
                <a:prstGeom prst="rect">
                  <a:avLst/>
                </a:prstGeom>
                <a:solidFill>
                  <a:schemeClr val="bg1"/>
                </a:solid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Lambda function</a:t>
                  </a:r>
                </a:p>
              </p:txBody>
            </p:sp>
          </p:grpSp>
          <p:grpSp>
            <p:nvGrpSpPr>
              <p:cNvPr id="16" name="Group 15"/>
              <p:cNvGrpSpPr/>
              <p:nvPr/>
            </p:nvGrpSpPr>
            <p:grpSpPr>
              <a:xfrm>
                <a:off x="9422107" y="2840022"/>
                <a:ext cx="1470274" cy="1679176"/>
                <a:chOff x="9254467" y="2940415"/>
                <a:chExt cx="1470274" cy="1679176"/>
              </a:xfrm>
            </p:grpSpPr>
            <p:sp>
              <p:nvSpPr>
                <p:cNvPr id="13" name="TextBox 12"/>
                <p:cNvSpPr txBox="1"/>
                <p:nvPr/>
              </p:nvSpPr>
              <p:spPr>
                <a:xfrm>
                  <a:off x="9254467" y="4281037"/>
                  <a:ext cx="1470274"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Configuration</a:t>
                  </a:r>
                </a:p>
              </p:txBody>
            </p:sp>
            <p:pic>
              <p:nvPicPr>
                <p:cNvPr id="12" name="Picture 11">
                  <a:extLs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1470" y="2940415"/>
                  <a:ext cx="1321766" cy="1321766"/>
                </a:xfrm>
                <a:prstGeom prst="rect">
                  <a:avLst/>
                </a:prstGeom>
                <a:ln>
                  <a:solidFill>
                    <a:schemeClr val="accent2"/>
                  </a:solidFill>
                </a:ln>
              </p:spPr>
            </p:pic>
          </p:grpSp>
          <p:grpSp>
            <p:nvGrpSpPr>
              <p:cNvPr id="25" name="Group 24"/>
              <p:cNvGrpSpPr/>
              <p:nvPr/>
            </p:nvGrpSpPr>
            <p:grpSpPr>
              <a:xfrm>
                <a:off x="6286772" y="2840022"/>
                <a:ext cx="2777221" cy="2422472"/>
                <a:chOff x="6503286" y="2840022"/>
                <a:chExt cx="2777221" cy="2422472"/>
              </a:xfrm>
            </p:grpSpPr>
            <p:grpSp>
              <p:nvGrpSpPr>
                <p:cNvPr id="8" name="Group 7"/>
                <p:cNvGrpSpPr/>
                <p:nvPr/>
              </p:nvGrpSpPr>
              <p:grpSpPr>
                <a:xfrm>
                  <a:off x="6503286" y="2840022"/>
                  <a:ext cx="1321766" cy="1925397"/>
                  <a:chOff x="6503286" y="2940415"/>
                  <a:chExt cx="1321766" cy="1925397"/>
                </a:xfrm>
              </p:grpSpPr>
              <p:sp>
                <p:nvSpPr>
                  <p:cNvPr id="11" name="TextBox 10"/>
                  <p:cNvSpPr txBox="1"/>
                  <p:nvPr/>
                </p:nvSpPr>
                <p:spPr>
                  <a:xfrm>
                    <a:off x="6515594" y="4281037"/>
                    <a:ext cx="1297150"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Application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code</a:t>
                    </a:r>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03286" y="2940415"/>
                    <a:ext cx="1321766" cy="1321766"/>
                  </a:xfrm>
                  <a:prstGeom prst="rect">
                    <a:avLst/>
                  </a:prstGeom>
                  <a:ln>
                    <a:solidFill>
                      <a:schemeClr val="accent2"/>
                    </a:solidFill>
                  </a:ln>
                </p:spPr>
              </p:pic>
            </p:grpSp>
            <p:grpSp>
              <p:nvGrpSpPr>
                <p:cNvPr id="9" name="Group 8"/>
                <p:cNvGrpSpPr/>
                <p:nvPr/>
              </p:nvGrpSpPr>
              <p:grpSpPr>
                <a:xfrm>
                  <a:off x="7799011" y="2852793"/>
                  <a:ext cx="1481496" cy="1912626"/>
                  <a:chOff x="7809584" y="2953186"/>
                  <a:chExt cx="1481496" cy="1912626"/>
                </a:xfrm>
              </p:grpSpPr>
              <p:sp>
                <p:nvSpPr>
                  <p:cNvPr id="15" name="TextBox 14"/>
                  <p:cNvSpPr txBox="1"/>
                  <p:nvPr/>
                </p:nvSpPr>
                <p:spPr>
                  <a:xfrm>
                    <a:off x="7809584" y="4281037"/>
                    <a:ext cx="1481496" cy="584775"/>
                  </a:xfrm>
                  <a:prstGeom prst="rect">
                    <a:avLst/>
                  </a:prstGeom>
                  <a:noFill/>
                </p:spPr>
                <p:txBody>
                  <a:bodyPr wrap="non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Dependencies</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and libraries</a:t>
                    </a:r>
                  </a:p>
                </p:txBody>
              </p:sp>
              <p:pic>
                <p:nvPicPr>
                  <p:cNvPr id="14" name="Picture 13">
                    <a:extLs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00707" y="2953186"/>
                    <a:ext cx="1296225" cy="1296225"/>
                  </a:xfrm>
                  <a:prstGeom prst="rect">
                    <a:avLst/>
                  </a:prstGeom>
                  <a:ln>
                    <a:solidFill>
                      <a:schemeClr val="accent2"/>
                    </a:solidFill>
                  </a:ln>
                </p:spPr>
              </p:pic>
            </p:grpSp>
            <p:sp>
              <p:nvSpPr>
                <p:cNvPr id="5" name="TextBox 4"/>
                <p:cNvSpPr txBox="1"/>
                <p:nvPr/>
              </p:nvSpPr>
              <p:spPr>
                <a:xfrm>
                  <a:off x="6613626" y="4893162"/>
                  <a:ext cx="2396810"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Deployment package</a:t>
                  </a:r>
                </a:p>
              </p:txBody>
            </p:sp>
          </p:grpSp>
          <p:cxnSp>
            <p:nvCxnSpPr>
              <p:cNvPr id="39" name="Straight Connector 38"/>
              <p:cNvCxnSpPr/>
              <p:nvPr/>
            </p:nvCxnSpPr>
            <p:spPr>
              <a:xfrm>
                <a:off x="9243050" y="2533409"/>
                <a:ext cx="0" cy="301752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1055643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fontScale="92500"/>
          </a:bodyPr>
          <a:lstStyle/>
          <a:p>
            <a:r>
              <a:rPr lang="en-US" b="1" dirty="0">
                <a:latin typeface="+mn-lt"/>
              </a:rPr>
              <a:t>Module 13: Building Microservices and Serverless Architectures </a:t>
            </a:r>
          </a:p>
        </p:txBody>
      </p:sp>
      <p:sp>
        <p:nvSpPr>
          <p:cNvPr id="2" name="Title 1"/>
          <p:cNvSpPr>
            <a:spLocks noGrp="1"/>
          </p:cNvSpPr>
          <p:nvPr>
            <p:ph type="title"/>
          </p:nvPr>
        </p:nvSpPr>
        <p:spPr/>
        <p:txBody>
          <a:bodyPr>
            <a:noAutofit/>
          </a:bodyPr>
          <a:lstStyle/>
          <a:p>
            <a:r>
              <a:rPr lang="en-US" sz="4000" dirty="0">
                <a:latin typeface="+mj-lt"/>
              </a:rPr>
              <a:t>Section 1: Architectural need</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016068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50990728-E0E3-614C-A447-A8557A39D80C}"/>
              </a:ext>
            </a:extLst>
          </p:cNvPr>
          <p:cNvSpPr>
            <a:spLocks noGrp="1"/>
          </p:cNvSpPr>
          <p:nvPr>
            <p:ph type="title"/>
          </p:nvPr>
        </p:nvSpPr>
        <p:spPr/>
        <p:txBody>
          <a:bodyPr/>
          <a:lstStyle/>
          <a:p>
            <a:r>
              <a:rPr lang="en-US" dirty="0"/>
              <a:t>Anatomy of a Lambda function</a:t>
            </a:r>
          </a:p>
        </p:txBody>
      </p:sp>
      <p:sp>
        <p:nvSpPr>
          <p:cNvPr id="12" name="Content Placeholder 3">
            <a:extLst>
              <a:ext uri="{FF2B5EF4-FFF2-40B4-BE49-F238E27FC236}">
                <a16:creationId xmlns:a16="http://schemas.microsoft.com/office/drawing/2014/main" id="{ED923833-6F15-1D4D-AB50-94ABE68B5CAC}"/>
              </a:ext>
            </a:extLst>
          </p:cNvPr>
          <p:cNvSpPr txBox="1">
            <a:spLocks/>
          </p:cNvSpPr>
          <p:nvPr/>
        </p:nvSpPr>
        <p:spPr>
          <a:xfrm>
            <a:off x="450025" y="1348723"/>
            <a:ext cx="3256844" cy="1188720"/>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defRPr/>
            </a:pPr>
            <a:r>
              <a:rPr lang="en-US" b="1" u="sng" dirty="0">
                <a:solidFill>
                  <a:schemeClr val="accent3"/>
                </a:solidFill>
              </a:rPr>
              <a:t>Handler()</a:t>
            </a:r>
          </a:p>
          <a:p>
            <a:pPr defTabSz="609585">
              <a:defRPr/>
            </a:pPr>
            <a:r>
              <a:rPr lang="en-US" sz="2133" dirty="0">
                <a:solidFill>
                  <a:schemeClr val="tx1"/>
                </a:solidFill>
              </a:rPr>
              <a:t>Function to be run upon invocation</a:t>
            </a:r>
          </a:p>
        </p:txBody>
      </p:sp>
      <p:sp>
        <p:nvSpPr>
          <p:cNvPr id="13" name="Content Placeholder 1">
            <a:extLst>
              <a:ext uri="{FF2B5EF4-FFF2-40B4-BE49-F238E27FC236}">
                <a16:creationId xmlns:a16="http://schemas.microsoft.com/office/drawing/2014/main" id="{46D059F4-F518-D640-BFBF-84563DC33F90}"/>
              </a:ext>
            </a:extLst>
          </p:cNvPr>
          <p:cNvSpPr txBox="1">
            <a:spLocks/>
          </p:cNvSpPr>
          <p:nvPr/>
        </p:nvSpPr>
        <p:spPr>
          <a:xfrm>
            <a:off x="4742362" y="1348724"/>
            <a:ext cx="3256844" cy="1554480"/>
          </a:xfrm>
          <a:prstGeom prst="rect">
            <a:avLst/>
          </a:prstGeom>
        </p:spPr>
        <p:txBody>
          <a:bodyPr>
            <a:normAutofit/>
          </a:bodyPr>
          <a:lstStyle>
            <a:lvl1pPr marL="0" indent="0" algn="l" defTabSz="457200" rtl="0" eaLnBrk="1" latinLnBrk="0" hangingPunct="1">
              <a:spcBef>
                <a:spcPct val="20000"/>
              </a:spcBef>
              <a:buFontTx/>
              <a:buNone/>
              <a:defRPr sz="24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defRPr/>
            </a:pPr>
            <a:r>
              <a:rPr lang="en-US" b="1" u="sng" dirty="0">
                <a:solidFill>
                  <a:schemeClr val="accent5"/>
                </a:solidFill>
              </a:rPr>
              <a:t>Event object</a:t>
            </a:r>
            <a:endParaRPr lang="en-US" sz="2133" b="1" u="sng" dirty="0">
              <a:solidFill>
                <a:schemeClr val="accent5"/>
              </a:solidFill>
            </a:endParaRPr>
          </a:p>
          <a:p>
            <a:pPr defTabSz="609585">
              <a:defRPr/>
            </a:pPr>
            <a:r>
              <a:rPr lang="en-US" sz="2133" dirty="0">
                <a:solidFill>
                  <a:schemeClr val="tx1"/>
                </a:solidFill>
              </a:rPr>
              <a:t>Data sent during Lambda function invocation</a:t>
            </a:r>
          </a:p>
        </p:txBody>
      </p:sp>
      <p:sp>
        <p:nvSpPr>
          <p:cNvPr id="14" name="Content Placeholder 30">
            <a:extLst>
              <a:ext uri="{FF2B5EF4-FFF2-40B4-BE49-F238E27FC236}">
                <a16:creationId xmlns:a16="http://schemas.microsoft.com/office/drawing/2014/main" id="{8043F977-5644-6F4C-B9B3-95F6A4167CB3}"/>
              </a:ext>
            </a:extLst>
          </p:cNvPr>
          <p:cNvSpPr txBox="1">
            <a:spLocks/>
          </p:cNvSpPr>
          <p:nvPr/>
        </p:nvSpPr>
        <p:spPr>
          <a:xfrm>
            <a:off x="8630438" y="1319693"/>
            <a:ext cx="3256844" cy="1823459"/>
          </a:xfrm>
          <a:prstGeom prst="rect">
            <a:avLst/>
          </a:prstGeom>
        </p:spPr>
        <p:txBody>
          <a:bodyPr>
            <a:noAutofit/>
          </a:bodyPr>
          <a:lstStyle>
            <a:lvl1pPr marL="0" indent="0" algn="l" defTabSz="457200" rtl="0" eaLnBrk="1" latinLnBrk="0" hangingPunct="1">
              <a:spcBef>
                <a:spcPct val="20000"/>
              </a:spcBef>
              <a:buFontTx/>
              <a:buNone/>
              <a:defRPr sz="24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defRPr/>
            </a:pPr>
            <a:r>
              <a:rPr lang="en-US" b="1" u="sng" dirty="0">
                <a:solidFill>
                  <a:schemeClr val="accent6"/>
                </a:solidFill>
              </a:rPr>
              <a:t>Context object</a:t>
            </a:r>
            <a:endParaRPr lang="en-US" sz="2133" b="1" u="sng" dirty="0">
              <a:solidFill>
                <a:schemeClr val="accent6"/>
              </a:solidFill>
            </a:endParaRPr>
          </a:p>
          <a:p>
            <a:pPr defTabSz="609585">
              <a:defRPr/>
            </a:pPr>
            <a:r>
              <a:rPr lang="en-US" sz="2133" dirty="0">
                <a:solidFill>
                  <a:schemeClr val="tx1"/>
                </a:solidFill>
              </a:rPr>
              <a:t>Methods available to interact with runtime information (request ID, log group, more)</a:t>
            </a:r>
          </a:p>
        </p:txBody>
      </p:sp>
      <p:sp>
        <p:nvSpPr>
          <p:cNvPr id="7" name="Rectangle 6">
            <a:extLst>
              <a:ext uri="{FF2B5EF4-FFF2-40B4-BE49-F238E27FC236}">
                <a16:creationId xmlns:a16="http://schemas.microsoft.com/office/drawing/2014/main" id="{1F44A93A-A88A-A54F-85DD-427A7BCE6EB4}"/>
              </a:ext>
            </a:extLst>
          </p:cNvPr>
          <p:cNvSpPr/>
          <p:nvPr/>
        </p:nvSpPr>
        <p:spPr>
          <a:xfrm>
            <a:off x="779363" y="3255533"/>
            <a:ext cx="10633275" cy="2718180"/>
          </a:xfrm>
          <a:prstGeom prst="rect">
            <a:avLst/>
          </a:prstGeom>
          <a:no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lvl="0">
              <a:defRPr/>
            </a:pPr>
            <a:r>
              <a:rPr lang="en-US" sz="2133" dirty="0">
                <a:solidFill>
                  <a:schemeClr val="tx1"/>
                </a:solidFill>
                <a:latin typeface="Lucida Console" panose="020B0609040504020204" pitchFamily="49" charset="0"/>
              </a:rPr>
              <a:t>import json</a:t>
            </a:r>
          </a:p>
          <a:p>
            <a:pPr lvl="0">
              <a:defRPr/>
            </a:pPr>
            <a:endParaRPr lang="en-US" sz="2133" dirty="0">
              <a:solidFill>
                <a:schemeClr val="tx1"/>
              </a:solidFill>
              <a:latin typeface="Lucida Console" panose="020B0609040504020204" pitchFamily="49" charset="0"/>
            </a:endParaRPr>
          </a:p>
          <a:p>
            <a:pPr lvl="0">
              <a:defRPr/>
            </a:pPr>
            <a:r>
              <a:rPr lang="en-US" sz="2133" dirty="0">
                <a:solidFill>
                  <a:schemeClr val="tx1"/>
                </a:solidFill>
                <a:latin typeface="Lucida Console" panose="020B0609040504020204" pitchFamily="49" charset="0"/>
              </a:rPr>
              <a:t>def lambda_</a:t>
            </a:r>
            <a:r>
              <a:rPr lang="en-US" sz="2133" b="1" dirty="0">
                <a:solidFill>
                  <a:schemeClr val="accent3"/>
                </a:solidFill>
                <a:latin typeface="Lucida Console" panose="020B0609040504020204" pitchFamily="49" charset="0"/>
              </a:rPr>
              <a:t>handler(</a:t>
            </a:r>
            <a:r>
              <a:rPr lang="en-US" sz="2133" b="1" dirty="0">
                <a:solidFill>
                  <a:schemeClr val="accent5"/>
                </a:solidFill>
                <a:latin typeface="Lucida Console" panose="020B0609040504020204" pitchFamily="49" charset="0"/>
              </a:rPr>
              <a:t>event</a:t>
            </a:r>
            <a:r>
              <a:rPr lang="en-US" sz="2133" b="1" dirty="0">
                <a:solidFill>
                  <a:schemeClr val="tx1"/>
                </a:solidFill>
                <a:latin typeface="Lucida Console" panose="020B0609040504020204" pitchFamily="49" charset="0"/>
              </a:rPr>
              <a:t>, </a:t>
            </a:r>
            <a:r>
              <a:rPr lang="en-US" sz="2133" b="1" dirty="0">
                <a:solidFill>
                  <a:schemeClr val="accent6"/>
                </a:solidFill>
                <a:latin typeface="Lucida Console" panose="020B0609040504020204" pitchFamily="49" charset="0"/>
              </a:rPr>
              <a:t>context</a:t>
            </a:r>
            <a:r>
              <a:rPr lang="en-US" sz="2133" b="1" dirty="0">
                <a:solidFill>
                  <a:schemeClr val="accent3"/>
                </a:solidFill>
                <a:latin typeface="Lucida Console" panose="020B0609040504020204" pitchFamily="49" charset="0"/>
              </a:rPr>
              <a:t>)</a:t>
            </a:r>
            <a:r>
              <a:rPr lang="en-US" sz="2133" dirty="0">
                <a:solidFill>
                  <a:schemeClr val="tx1"/>
                </a:solidFill>
                <a:latin typeface="Lucida Console" panose="020B0609040504020204" pitchFamily="49" charset="0"/>
              </a:rPr>
              <a:t>:</a:t>
            </a:r>
          </a:p>
          <a:p>
            <a:pPr lvl="0">
              <a:defRPr/>
            </a:pPr>
            <a:r>
              <a:rPr lang="en-US" sz="2133" dirty="0">
                <a:solidFill>
                  <a:schemeClr val="tx1"/>
                </a:solidFill>
                <a:latin typeface="Lucida Console" panose="020B0609040504020204" pitchFamily="49" charset="0"/>
              </a:rPr>
              <a:t>    # TODO implement</a:t>
            </a:r>
          </a:p>
          <a:p>
            <a:pPr lvl="0">
              <a:defRPr/>
            </a:pPr>
            <a:r>
              <a:rPr lang="en-US" sz="2133" dirty="0">
                <a:solidFill>
                  <a:schemeClr val="tx1"/>
                </a:solidFill>
                <a:latin typeface="Lucida Console" panose="020B0609040504020204" pitchFamily="49" charset="0"/>
              </a:rPr>
              <a:t>    return {</a:t>
            </a:r>
          </a:p>
          <a:p>
            <a:pPr lvl="0">
              <a:defRPr/>
            </a:pPr>
            <a:r>
              <a:rPr lang="en-US" sz="2133" dirty="0">
                <a:solidFill>
                  <a:schemeClr val="tx1"/>
                </a:solidFill>
                <a:latin typeface="Lucida Console" panose="020B0609040504020204" pitchFamily="49" charset="0"/>
              </a:rPr>
              <a:t>        'statusCode': 200,</a:t>
            </a:r>
          </a:p>
          <a:p>
            <a:pPr lvl="0">
              <a:defRPr/>
            </a:pPr>
            <a:r>
              <a:rPr lang="en-US" sz="2133" dirty="0">
                <a:solidFill>
                  <a:schemeClr val="tx1"/>
                </a:solidFill>
                <a:latin typeface="Lucida Console" panose="020B0609040504020204" pitchFamily="49" charset="0"/>
              </a:rPr>
              <a:t>        'body': json.dumps('Hello World')</a:t>
            </a:r>
          </a:p>
          <a:p>
            <a:pPr lvl="0">
              <a:defRPr/>
            </a:pPr>
            <a:r>
              <a:rPr lang="en-US" sz="2133" dirty="0">
                <a:solidFill>
                  <a:schemeClr val="tx1"/>
                </a:solidFill>
                <a:latin typeface="Lucida Console" panose="020B0609040504020204" pitchFamily="49" charset="0"/>
              </a:rPr>
              <a:t>    }</a:t>
            </a:r>
            <a:endParaRPr lang="en-US" sz="2133" dirty="0">
              <a:solidFill>
                <a:schemeClr val="tx1"/>
              </a:solidFill>
              <a:latin typeface="Lucida Console" panose="020B0609040504020204" pitchFamily="49" charset="0"/>
              <a:ea typeface="Courier New" charset="0"/>
              <a:cs typeface="Courier New" charset="0"/>
            </a:endParaRPr>
          </a:p>
        </p:txBody>
      </p:sp>
      <p:sp>
        <p:nvSpPr>
          <p:cNvPr id="9" name="Footer Placeholder 8">
            <a:extLst>
              <a:ext uri="{FF2B5EF4-FFF2-40B4-BE49-F238E27FC236}">
                <a16:creationId xmlns:a16="http://schemas.microsoft.com/office/drawing/2014/main" id="{08ADAE84-C209-4A16-98F8-B845B583F74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1DAB5C4B-4BF3-4C52-8EAF-937C4C6194F4}"/>
              </a:ext>
            </a:extLst>
          </p:cNvPr>
          <p:cNvSpPr>
            <a:spLocks noGrp="1"/>
          </p:cNvSpPr>
          <p:nvPr>
            <p:ph type="sldNum" sz="quarter" idx="12"/>
          </p:nvPr>
        </p:nvSpPr>
        <p:spPr/>
        <p:txBody>
          <a:bodyPr/>
          <a:lstStyle/>
          <a:p>
            <a:fld id="{B6A95138-A96E-2F42-A959-2EFD44FE4AB7}" type="slidenum">
              <a:rPr lang="en-US" smtClean="0"/>
              <a:pPr/>
              <a:t>40</a:t>
            </a:fld>
            <a:endParaRPr lang="en-US" dirty="0"/>
          </a:p>
        </p:txBody>
      </p:sp>
    </p:spTree>
    <p:custDataLst>
      <p:tags r:id="rId1"/>
    </p:custDataLst>
    <p:extLst>
      <p:ext uri="{BB962C8B-B14F-4D97-AF65-F5344CB8AC3E}">
        <p14:creationId xmlns:p14="http://schemas.microsoft.com/office/powerpoint/2010/main" val="1142545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Lambda function configuration and billing</a:t>
            </a:r>
          </a:p>
        </p:txBody>
      </p:sp>
      <p:sp>
        <p:nvSpPr>
          <p:cNvPr id="14" name="Rounded Rectangle 13"/>
          <p:cNvSpPr/>
          <p:nvPr/>
        </p:nvSpPr>
        <p:spPr>
          <a:xfrm>
            <a:off x="2770415" y="1379621"/>
            <a:ext cx="2743200" cy="160900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rPr>
              <a:t>Memory – Cost per 100 </a:t>
            </a:r>
            <a:r>
              <a:rPr lang="en-US" sz="2000" dirty="0" err="1">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rPr>
              <a:t>ms</a:t>
            </a:r>
            <a:r>
              <a:rPr lang="en-US" sz="2000"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rPr>
              <a:t> of function duration increases as memory increases.</a:t>
            </a:r>
          </a:p>
        </p:txBody>
      </p:sp>
      <p:sp>
        <p:nvSpPr>
          <p:cNvPr id="15" name="Rounded Rectangle 14"/>
          <p:cNvSpPr/>
          <p:nvPr/>
        </p:nvSpPr>
        <p:spPr>
          <a:xfrm>
            <a:off x="6678386" y="1379621"/>
            <a:ext cx="2743200" cy="16002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Timeout – You control the maximum duration of your function.</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p:cNvSpPr/>
          <p:nvPr/>
        </p:nvSpPr>
        <p:spPr>
          <a:xfrm>
            <a:off x="4724400" y="4341813"/>
            <a:ext cx="2743200" cy="16002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Pricing – You are charged based on number of requests and duration.</a:t>
            </a:r>
          </a:p>
        </p:txBody>
      </p:sp>
      <p:cxnSp>
        <p:nvCxnSpPr>
          <p:cNvPr id="5" name="Straight Arrow Connector 4">
            <a:extLst>
              <a:ext uri="{C183D7F6-B498-43B3-948B-1728B52AA6E4}">
                <adec:decorative xmlns:adec="http://schemas.microsoft.com/office/drawing/2017/decorative" val="1"/>
              </a:ext>
            </a:extLst>
          </p:cNvPr>
          <p:cNvCxnSpPr>
            <a:stCxn id="14" idx="2"/>
          </p:cNvCxnSpPr>
          <p:nvPr/>
        </p:nvCxnSpPr>
        <p:spPr>
          <a:xfrm>
            <a:off x="4142015" y="2988628"/>
            <a:ext cx="1371600" cy="13531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C183D7F6-B498-43B3-948B-1728B52AA6E4}">
                <adec:decorative xmlns:adec="http://schemas.microsoft.com/office/drawing/2017/decorative" val="1"/>
              </a:ext>
            </a:extLst>
          </p:cNvPr>
          <p:cNvCxnSpPr>
            <a:stCxn id="15" idx="2"/>
          </p:cNvCxnSpPr>
          <p:nvPr/>
        </p:nvCxnSpPr>
        <p:spPr>
          <a:xfrm flipH="1">
            <a:off x="6882064" y="2979821"/>
            <a:ext cx="1167922" cy="13619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AA7C7E2D-1196-4399-9BC5-CFB40DD4BB9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9FC43BFD-8FF7-A343-A8A6-E2338FCE8046}" type="slidenum">
              <a:rPr lang="en-US" smtClean="0"/>
              <a:pPr/>
              <a:t>41</a:t>
            </a:fld>
            <a:endParaRPr lang="en-US" dirty="0"/>
          </a:p>
        </p:txBody>
      </p:sp>
    </p:spTree>
    <p:custDataLst>
      <p:tags r:id="rId1"/>
    </p:custDataLst>
    <p:extLst>
      <p:ext uri="{BB962C8B-B14F-4D97-AF65-F5344CB8AC3E}">
        <p14:creationId xmlns:p14="http://schemas.microsoft.com/office/powerpoint/2010/main" val="1114092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923581"/>
            <a:ext cx="4268647" cy="1325563"/>
          </a:xfrm>
        </p:spPr>
        <p:txBody>
          <a:bodyPr>
            <a:noAutofit/>
          </a:bodyPr>
          <a:lstStyle/>
          <a:p>
            <a:r>
              <a:rPr lang="en-US" sz="3600" dirty="0">
                <a:latin typeface="+mj-lt"/>
              </a:rPr>
              <a:t>Demonstration: Creating an AWS Lambda function</a:t>
            </a:r>
          </a:p>
        </p:txBody>
      </p:sp>
      <p:pic>
        <p:nvPicPr>
          <p:cNvPr id="10" name="Picture 9">
            <a:extLst>
              <a:ext uri="{FF2B5EF4-FFF2-40B4-BE49-F238E27FC236}">
                <a16:creationId xmlns:a16="http://schemas.microsoft.com/office/drawing/2014/main" id="{37FF5558-25E7-43E3-A6BB-4E8FEB10E6F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42</a:t>
            </a:fld>
            <a:endParaRPr lang="en-US" dirty="0"/>
          </a:p>
        </p:txBody>
      </p:sp>
    </p:spTree>
    <p:custDataLst>
      <p:tags r:id="rId1"/>
    </p:custDataLst>
    <p:extLst>
      <p:ext uri="{BB962C8B-B14F-4D97-AF65-F5344CB8AC3E}">
        <p14:creationId xmlns:p14="http://schemas.microsoft.com/office/powerpoint/2010/main" val="1200713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BE13-794C-5F48-ACFC-335CE73E610C}"/>
              </a:ext>
            </a:extLst>
          </p:cNvPr>
          <p:cNvSpPr>
            <a:spLocks noGrp="1"/>
          </p:cNvSpPr>
          <p:nvPr>
            <p:ph type="title"/>
          </p:nvPr>
        </p:nvSpPr>
        <p:spPr/>
        <p:txBody>
          <a:bodyPr>
            <a:normAutofit fontScale="90000"/>
          </a:bodyPr>
          <a:lstStyle/>
          <a:p>
            <a:r>
              <a:rPr lang="en-US" dirty="0"/>
              <a:t>AWS Lambda example:</a:t>
            </a:r>
            <a:br>
              <a:rPr lang="en-US" dirty="0"/>
            </a:br>
            <a:r>
              <a:rPr lang="en-US" dirty="0"/>
              <a:t>Simulated slot machine browser game</a:t>
            </a:r>
          </a:p>
        </p:txBody>
      </p:sp>
      <p:grpSp>
        <p:nvGrpSpPr>
          <p:cNvPr id="7" name="Group 6" descr="AWS Lambda example of a slot machine explained in notes.">
            <a:extLst>
              <a:ext uri="{FF2B5EF4-FFF2-40B4-BE49-F238E27FC236}">
                <a16:creationId xmlns:a16="http://schemas.microsoft.com/office/drawing/2014/main" id="{9428DE96-3DAF-4D61-8E9E-0387A953BC1A}"/>
              </a:ext>
            </a:extLst>
          </p:cNvPr>
          <p:cNvGrpSpPr/>
          <p:nvPr/>
        </p:nvGrpSpPr>
        <p:grpSpPr>
          <a:xfrm>
            <a:off x="358475" y="1170506"/>
            <a:ext cx="11641028" cy="4688623"/>
            <a:chOff x="358475" y="1170506"/>
            <a:chExt cx="11641028" cy="4688623"/>
          </a:xfrm>
        </p:grpSpPr>
        <p:sp>
          <p:nvSpPr>
            <p:cNvPr id="29" name="TextBox 28">
              <a:extLst>
                <a:ext uri="{FF2B5EF4-FFF2-40B4-BE49-F238E27FC236}">
                  <a16:creationId xmlns:a16="http://schemas.microsoft.com/office/drawing/2014/main" id="{A35F077D-9A5D-5345-BB82-195124CA82A9}"/>
                </a:ext>
              </a:extLst>
            </p:cNvPr>
            <p:cNvSpPr txBox="1"/>
            <p:nvPr/>
          </p:nvSpPr>
          <p:spPr>
            <a:xfrm>
              <a:off x="3514102" y="2625244"/>
              <a:ext cx="2428274" cy="36933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Returns response</a:t>
              </a:r>
            </a:p>
          </p:txBody>
        </p:sp>
        <p:sp>
          <p:nvSpPr>
            <p:cNvPr id="31" name="TextBox 30">
              <a:extLst>
                <a:ext uri="{FF2B5EF4-FFF2-40B4-BE49-F238E27FC236}">
                  <a16:creationId xmlns:a16="http://schemas.microsoft.com/office/drawing/2014/main" id="{13B8BA88-3ED1-5647-A106-631920F005E0}"/>
                </a:ext>
              </a:extLst>
            </p:cNvPr>
            <p:cNvSpPr txBox="1"/>
            <p:nvPr/>
          </p:nvSpPr>
          <p:spPr>
            <a:xfrm>
              <a:off x="7472737" y="2625244"/>
              <a:ext cx="2428274" cy="36933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Returns result</a:t>
              </a:r>
            </a:p>
          </p:txBody>
        </p:sp>
        <p:sp>
          <p:nvSpPr>
            <p:cNvPr id="11" name="TextBox 10">
              <a:extLst>
                <a:ext uri="{FF2B5EF4-FFF2-40B4-BE49-F238E27FC236}">
                  <a16:creationId xmlns:a16="http://schemas.microsoft.com/office/drawing/2014/main" id="{335ACF0F-02EB-7C40-AA91-391CF3280743}"/>
                </a:ext>
              </a:extLst>
            </p:cNvPr>
            <p:cNvSpPr txBox="1"/>
            <p:nvPr/>
          </p:nvSpPr>
          <p:spPr>
            <a:xfrm>
              <a:off x="705844" y="3524112"/>
              <a:ext cx="2595282"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Web browser script</a:t>
              </a:r>
            </a:p>
          </p:txBody>
        </p:sp>
        <p:pic>
          <p:nvPicPr>
            <p:cNvPr id="12" name="Picture 11">
              <a:extLst>
                <a:ext uri="{FF2B5EF4-FFF2-40B4-BE49-F238E27FC236}">
                  <a16:creationId xmlns:a16="http://schemas.microsoft.com/office/drawing/2014/main" id="{0113DCCE-74A1-D14F-8310-1FF33CD424D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744" y="2112958"/>
              <a:ext cx="944640" cy="1087766"/>
            </a:xfrm>
            <a:prstGeom prst="rect">
              <a:avLst/>
            </a:prstGeom>
          </p:spPr>
        </p:pic>
        <p:sp>
          <p:nvSpPr>
            <p:cNvPr id="13" name="TextBox 12">
              <a:extLst>
                <a:ext uri="{FF2B5EF4-FFF2-40B4-BE49-F238E27FC236}">
                  <a16:creationId xmlns:a16="http://schemas.microsoft.com/office/drawing/2014/main" id="{AEEB791D-8C1E-2849-A086-AF7E469A3968}"/>
                </a:ext>
              </a:extLst>
            </p:cNvPr>
            <p:cNvSpPr txBox="1"/>
            <p:nvPr/>
          </p:nvSpPr>
          <p:spPr>
            <a:xfrm>
              <a:off x="5417423" y="3363692"/>
              <a:ext cx="2595282"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SDK for JavaScript</a:t>
              </a:r>
            </a:p>
          </p:txBody>
        </p:sp>
        <p:cxnSp>
          <p:nvCxnSpPr>
            <p:cNvPr id="16" name="Straight Arrow Connector 15">
              <a:extLst>
                <a:ext uri="{FF2B5EF4-FFF2-40B4-BE49-F238E27FC236}">
                  <a16:creationId xmlns:a16="http://schemas.microsoft.com/office/drawing/2014/main" id="{3A85548A-7ECE-6147-8563-29687AD1DAF8}"/>
                </a:ext>
                <a:ext uri="{C183D7F6-B498-43B3-948B-1728B52AA6E4}">
                  <adec:decorative xmlns:adec="http://schemas.microsoft.com/office/drawing/2017/decorative" val="1"/>
                </a:ext>
              </a:extLst>
            </p:cNvPr>
            <p:cNvCxnSpPr>
              <a:cxnSpLocks/>
            </p:cNvCxnSpPr>
            <p:nvPr/>
          </p:nvCxnSpPr>
          <p:spPr>
            <a:xfrm>
              <a:off x="3578118" y="2464852"/>
              <a:ext cx="2327135" cy="0"/>
            </a:xfrm>
            <a:prstGeom prst="straightConnector1">
              <a:avLst/>
            </a:prstGeom>
            <a:ln w="38100">
              <a:solidFill>
                <a:srgbClr val="4AC1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8ABDCF-82BA-B148-88D1-858644A5E677}"/>
                </a:ext>
                <a:ext uri="{C183D7F6-B498-43B3-948B-1728B52AA6E4}">
                  <adec:decorative xmlns:adec="http://schemas.microsoft.com/office/drawing/2017/decorative" val="1"/>
                </a:ext>
              </a:extLst>
            </p:cNvPr>
            <p:cNvCxnSpPr>
              <a:cxnSpLocks/>
            </p:cNvCxnSpPr>
            <p:nvPr/>
          </p:nvCxnSpPr>
          <p:spPr>
            <a:xfrm flipH="1">
              <a:off x="3564672" y="3001188"/>
              <a:ext cx="23271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C9DE15-6DCD-CA4C-819F-F6E3112FCCDC}"/>
                </a:ext>
              </a:extLst>
            </p:cNvPr>
            <p:cNvSpPr txBox="1"/>
            <p:nvPr/>
          </p:nvSpPr>
          <p:spPr>
            <a:xfrm>
              <a:off x="9404221" y="3363692"/>
              <a:ext cx="2595282" cy="36901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cxnSp>
          <p:nvCxnSpPr>
            <p:cNvPr id="26" name="Straight Arrow Connector 25">
              <a:extLst>
                <a:ext uri="{FF2B5EF4-FFF2-40B4-BE49-F238E27FC236}">
                  <a16:creationId xmlns:a16="http://schemas.microsoft.com/office/drawing/2014/main" id="{A5EB2F35-6150-A748-8A97-38D049FF69BE}"/>
                </a:ext>
                <a:ext uri="{C183D7F6-B498-43B3-948B-1728B52AA6E4}">
                  <adec:decorative xmlns:adec="http://schemas.microsoft.com/office/drawing/2017/decorative" val="1"/>
                </a:ext>
              </a:extLst>
            </p:cNvPr>
            <p:cNvCxnSpPr>
              <a:cxnSpLocks/>
            </p:cNvCxnSpPr>
            <p:nvPr/>
          </p:nvCxnSpPr>
          <p:spPr>
            <a:xfrm>
              <a:off x="7521094" y="2464852"/>
              <a:ext cx="2327135" cy="0"/>
            </a:xfrm>
            <a:prstGeom prst="straightConnector1">
              <a:avLst/>
            </a:prstGeom>
            <a:ln w="38100">
              <a:solidFill>
                <a:srgbClr val="4AC1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B3DDAD5-E3C3-EA47-9C86-2983E5CF351D}"/>
                </a:ext>
                <a:ext uri="{C183D7F6-B498-43B3-948B-1728B52AA6E4}">
                  <adec:decorative xmlns:adec="http://schemas.microsoft.com/office/drawing/2017/decorative" val="1"/>
                </a:ext>
              </a:extLst>
            </p:cNvPr>
            <p:cNvCxnSpPr>
              <a:cxnSpLocks/>
            </p:cNvCxnSpPr>
            <p:nvPr/>
          </p:nvCxnSpPr>
          <p:spPr>
            <a:xfrm flipH="1">
              <a:off x="7507648" y="3001188"/>
              <a:ext cx="23271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679AF9B-F031-BE4F-A890-DA0F240E2F06}"/>
                </a:ext>
              </a:extLst>
            </p:cNvPr>
            <p:cNvSpPr txBox="1"/>
            <p:nvPr/>
          </p:nvSpPr>
          <p:spPr>
            <a:xfrm>
              <a:off x="3529117" y="2091996"/>
              <a:ext cx="2428274" cy="369332"/>
            </a:xfrm>
            <a:prstGeom prst="rect">
              <a:avLst/>
            </a:prstGeom>
            <a:noFill/>
          </p:spPr>
          <p:txBody>
            <a:bodyPr wrap="square" rtlCol="0">
              <a:spAutoFit/>
            </a:bodyPr>
            <a:lstStyle/>
            <a:p>
              <a:pPr algn="ctr"/>
              <a:r>
                <a:rPr lang="en-US" dirty="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Calls service methods</a:t>
              </a:r>
            </a:p>
          </p:txBody>
        </p:sp>
        <p:sp>
          <p:nvSpPr>
            <p:cNvPr id="30" name="TextBox 29">
              <a:extLst>
                <a:ext uri="{FF2B5EF4-FFF2-40B4-BE49-F238E27FC236}">
                  <a16:creationId xmlns:a16="http://schemas.microsoft.com/office/drawing/2014/main" id="{46048D10-9B25-D241-A2EC-A681788A5AFC}"/>
                </a:ext>
              </a:extLst>
            </p:cNvPr>
            <p:cNvSpPr txBox="1"/>
            <p:nvPr/>
          </p:nvSpPr>
          <p:spPr>
            <a:xfrm>
              <a:off x="7507648" y="2094498"/>
              <a:ext cx="2428274" cy="369332"/>
            </a:xfrm>
            <a:prstGeom prst="rect">
              <a:avLst/>
            </a:prstGeom>
            <a:noFill/>
          </p:spPr>
          <p:txBody>
            <a:bodyPr wrap="square" rtlCol="0">
              <a:spAutoFit/>
            </a:bodyPr>
            <a:lstStyle/>
            <a:p>
              <a:pPr algn="ctr"/>
              <a:r>
                <a:rPr lang="en-US" dirty="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Invokes function</a:t>
              </a:r>
            </a:p>
          </p:txBody>
        </p:sp>
        <p:sp>
          <p:nvSpPr>
            <p:cNvPr id="33" name="Rectangle 32">
              <a:extLst>
                <a:ext uri="{FF2B5EF4-FFF2-40B4-BE49-F238E27FC236}">
                  <a16:creationId xmlns:a16="http://schemas.microsoft.com/office/drawing/2014/main" id="{E7817B5B-37C2-114F-9015-C681C8121098}"/>
                </a:ext>
              </a:extLst>
            </p:cNvPr>
            <p:cNvSpPr/>
            <p:nvPr/>
          </p:nvSpPr>
          <p:spPr>
            <a:xfrm>
              <a:off x="358475" y="4030329"/>
              <a:ext cx="6217920" cy="1828800"/>
            </a:xfrm>
            <a:prstGeom prst="rect">
              <a:avLst/>
            </a:prstGeom>
            <a:ln>
              <a:solidFill>
                <a:schemeClr val="tx1">
                  <a:lumMod val="75000"/>
                  <a:lumOff val="25000"/>
                </a:schemeClr>
              </a:solidFill>
            </a:ln>
          </p:spPr>
          <p:txBody>
            <a:bodyPr wrap="square">
              <a:spAutoFit/>
            </a:bodyPr>
            <a:lstStyle/>
            <a:p>
              <a:r>
                <a:rPr lang="en-US" sz="1600" dirty="0">
                  <a:latin typeface="Lucida Console" panose="020B0609040504020204" pitchFamily="49" charset="0"/>
                  <a:ea typeface="Amazon Ember Light" panose="020B0403020204020204" pitchFamily="34" charset="0"/>
                  <a:cs typeface="Courier New" panose="02070309020205020404" pitchFamily="49" charset="0"/>
                </a:rPr>
                <a:t>lambda.invoke(pullParams, function(error, data) {</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if (error) {</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prompt(error);</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 else {</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pullResults = JSON.parse(data.Payload);</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a:t>
              </a:r>
            </a:p>
          </p:txBody>
        </p:sp>
        <p:sp>
          <p:nvSpPr>
            <p:cNvPr id="36" name="Rectangle 35">
              <a:extLst>
                <a:ext uri="{FF2B5EF4-FFF2-40B4-BE49-F238E27FC236}">
                  <a16:creationId xmlns:a16="http://schemas.microsoft.com/office/drawing/2014/main" id="{1B990636-73EF-7443-9472-31C0FD03EC9C}"/>
                </a:ext>
              </a:extLst>
            </p:cNvPr>
            <p:cNvSpPr/>
            <p:nvPr/>
          </p:nvSpPr>
          <p:spPr>
            <a:xfrm>
              <a:off x="6930267" y="4030330"/>
              <a:ext cx="4914800" cy="1569660"/>
            </a:xfrm>
            <a:prstGeom prst="rect">
              <a:avLst/>
            </a:prstGeom>
            <a:ln>
              <a:solidFill>
                <a:schemeClr val="tx1">
                  <a:lumMod val="75000"/>
                  <a:lumOff val="25000"/>
                </a:schemeClr>
              </a:solidFill>
            </a:ln>
          </p:spPr>
          <p:txBody>
            <a:bodyPr wrap="square">
              <a:spAutoFit/>
            </a:bodyPr>
            <a:lstStyle/>
            <a:p>
              <a:r>
                <a:rPr lang="en-US" sz="16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isWinner: false,</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leftWheelImage : {S : 'cherry.png'},</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midWheelImage : {S : 'puppy.png'},</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 rightWheelImage : {S : 'robot.png'}</a:t>
              </a:r>
            </a:p>
            <a:p>
              <a:r>
                <a:rPr lang="en-US" sz="1600" dirty="0">
                  <a:latin typeface="Lucida Console" panose="020B0609040504020204" pitchFamily="49" charset="0"/>
                  <a:ea typeface="Amazon Ember Light" panose="020B0403020204020204" pitchFamily="34" charset="0"/>
                  <a:cs typeface="Courier New" panose="02070309020205020404" pitchFamily="49" charset="0"/>
                </a:rPr>
                <a:t>}</a:t>
              </a:r>
            </a:p>
          </p:txBody>
        </p:sp>
        <p:pic>
          <p:nvPicPr>
            <p:cNvPr id="25" name="Graphic 24">
              <a:extLst>
                <a:ext uri="{FF2B5EF4-FFF2-40B4-BE49-F238E27FC236}">
                  <a16:creationId xmlns:a16="http://schemas.microsoft.com/office/drawing/2014/main" id="{498DDCD1-9D42-40C7-A894-B72F663B756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44662" y="2168044"/>
              <a:ext cx="914400" cy="914400"/>
            </a:xfrm>
            <a:prstGeom prst="rect">
              <a:avLst/>
            </a:prstGeom>
          </p:spPr>
        </p:pic>
        <p:grpSp>
          <p:nvGrpSpPr>
            <p:cNvPr id="63" name="Group 62">
              <a:extLst>
                <a:ext uri="{FF2B5EF4-FFF2-40B4-BE49-F238E27FC236}">
                  <a16:creationId xmlns:a16="http://schemas.microsoft.com/office/drawing/2014/main" id="{CBE1D3C4-4DCB-4767-BBD6-26AC0B0F4BA8}"/>
                </a:ext>
                <a:ext uri="{C183D7F6-B498-43B3-948B-1728B52AA6E4}">
                  <adec:decorative xmlns:adec="http://schemas.microsoft.com/office/drawing/2017/decorative" val="1"/>
                </a:ext>
              </a:extLst>
            </p:cNvPr>
            <p:cNvGrpSpPr/>
            <p:nvPr/>
          </p:nvGrpSpPr>
          <p:grpSpPr>
            <a:xfrm>
              <a:off x="374463" y="2083498"/>
              <a:ext cx="2945102" cy="1325449"/>
              <a:chOff x="-4154905" y="2038243"/>
              <a:chExt cx="2945102" cy="1325449"/>
            </a:xfrm>
          </p:grpSpPr>
          <p:grpSp>
            <p:nvGrpSpPr>
              <p:cNvPr id="60" name="Group 59">
                <a:extLst>
                  <a:ext uri="{FF2B5EF4-FFF2-40B4-BE49-F238E27FC236}">
                    <a16:creationId xmlns:a16="http://schemas.microsoft.com/office/drawing/2014/main" id="{C45A4FE5-C8B2-4589-8103-8A616C220954}"/>
                  </a:ext>
                </a:extLst>
              </p:cNvPr>
              <p:cNvGrpSpPr/>
              <p:nvPr/>
            </p:nvGrpSpPr>
            <p:grpSpPr>
              <a:xfrm>
                <a:off x="-4154905" y="2038243"/>
                <a:ext cx="914400" cy="1325449"/>
                <a:chOff x="-3946359" y="2038243"/>
                <a:chExt cx="914400" cy="1325449"/>
              </a:xfrm>
            </p:grpSpPr>
            <p:sp>
              <p:nvSpPr>
                <p:cNvPr id="5" name="Rectangle: Rounded Corners 4">
                  <a:extLst>
                    <a:ext uri="{FF2B5EF4-FFF2-40B4-BE49-F238E27FC236}">
                      <a16:creationId xmlns:a16="http://schemas.microsoft.com/office/drawing/2014/main" id="{8DC0CC0A-245E-4D1C-8748-9BCF8F23936C}"/>
                    </a:ext>
                  </a:extLst>
                </p:cNvPr>
                <p:cNvSpPr/>
                <p:nvPr/>
              </p:nvSpPr>
              <p:spPr>
                <a:xfrm>
                  <a:off x="-3946359" y="2038243"/>
                  <a:ext cx="914400" cy="13254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30D3BF17-7653-4363-953D-6D7058F4A55A}"/>
                    </a:ext>
                  </a:extLst>
                </p:cNvPr>
                <p:cNvGrpSpPr/>
                <p:nvPr/>
              </p:nvGrpSpPr>
              <p:grpSpPr>
                <a:xfrm>
                  <a:off x="-3808517" y="2203125"/>
                  <a:ext cx="638717" cy="995684"/>
                  <a:chOff x="-3593432" y="722234"/>
                  <a:chExt cx="638717" cy="995684"/>
                </a:xfrm>
              </p:grpSpPr>
              <p:grpSp>
                <p:nvGrpSpPr>
                  <p:cNvPr id="9" name="Group 8">
                    <a:extLst>
                      <a:ext uri="{FF2B5EF4-FFF2-40B4-BE49-F238E27FC236}">
                        <a16:creationId xmlns:a16="http://schemas.microsoft.com/office/drawing/2014/main" id="{9F2D361E-46BF-43C2-BF1F-DAF1B2C89F0D}"/>
                      </a:ext>
                    </a:extLst>
                  </p:cNvPr>
                  <p:cNvGrpSpPr/>
                  <p:nvPr/>
                </p:nvGrpSpPr>
                <p:grpSpPr>
                  <a:xfrm>
                    <a:off x="-3593432" y="952844"/>
                    <a:ext cx="638717" cy="765074"/>
                    <a:chOff x="-2892632" y="-8899"/>
                    <a:chExt cx="638717" cy="765074"/>
                  </a:xfrm>
                </p:grpSpPr>
                <p:sp>
                  <p:nvSpPr>
                    <p:cNvPr id="8" name="Freeform: Shape 7">
                      <a:extLst>
                        <a:ext uri="{FF2B5EF4-FFF2-40B4-BE49-F238E27FC236}">
                          <a16:creationId xmlns:a16="http://schemas.microsoft.com/office/drawing/2014/main" id="{AF329F5A-49A9-4D59-925E-8A76676845DA}"/>
                        </a:ext>
                      </a:extLst>
                    </p:cNvPr>
                    <p:cNvSpPr/>
                    <p:nvPr/>
                  </p:nvSpPr>
                  <p:spPr>
                    <a:xfrm>
                      <a:off x="-2679031" y="-8899"/>
                      <a:ext cx="425116" cy="474120"/>
                    </a:xfrm>
                    <a:custGeom>
                      <a:avLst/>
                      <a:gdLst>
                        <a:gd name="connsiteX0" fmla="*/ 0 w 625643"/>
                        <a:gd name="connsiteY0" fmla="*/ 573638 h 573638"/>
                        <a:gd name="connsiteX1" fmla="*/ 128337 w 625643"/>
                        <a:gd name="connsiteY1" fmla="*/ 92375 h 573638"/>
                        <a:gd name="connsiteX2" fmla="*/ 625643 w 625643"/>
                        <a:gd name="connsiteY2" fmla="*/ 12164 h 573638"/>
                      </a:gdLst>
                      <a:ahLst/>
                      <a:cxnLst>
                        <a:cxn ang="0">
                          <a:pos x="connsiteX0" y="connsiteY0"/>
                        </a:cxn>
                        <a:cxn ang="0">
                          <a:pos x="connsiteX1" y="connsiteY1"/>
                        </a:cxn>
                        <a:cxn ang="0">
                          <a:pos x="connsiteX2" y="connsiteY2"/>
                        </a:cxn>
                      </a:cxnLst>
                      <a:rect l="l" t="t" r="r" b="b"/>
                      <a:pathLst>
                        <a:path w="625643" h="573638">
                          <a:moveTo>
                            <a:pt x="0" y="573638"/>
                          </a:moveTo>
                          <a:cubicBezTo>
                            <a:pt x="12031" y="379796"/>
                            <a:pt x="24063" y="185954"/>
                            <a:pt x="128337" y="92375"/>
                          </a:cubicBezTo>
                          <a:cubicBezTo>
                            <a:pt x="232611" y="-1204"/>
                            <a:pt x="532064" y="-14573"/>
                            <a:pt x="625643" y="12164"/>
                          </a:cubicBezTo>
                        </a:path>
                      </a:pathLst>
                    </a:custGeom>
                    <a:noFill/>
                    <a:ln w="57150">
                      <a:solidFill>
                        <a:srgbClr val="1696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DF2FC01-FA34-4CC1-A343-769FC4069788}"/>
                        </a:ext>
                      </a:extLst>
                    </p:cNvPr>
                    <p:cNvSpPr/>
                    <p:nvPr/>
                  </p:nvSpPr>
                  <p:spPr>
                    <a:xfrm>
                      <a:off x="-2892632" y="178402"/>
                      <a:ext cx="526421" cy="57777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Freeform: Shape 33">
                    <a:extLst>
                      <a:ext uri="{FF2B5EF4-FFF2-40B4-BE49-F238E27FC236}">
                        <a16:creationId xmlns:a16="http://schemas.microsoft.com/office/drawing/2014/main" id="{1B3896CD-0B6A-44DC-9AD7-F10CB3EF11CB}"/>
                      </a:ext>
                    </a:extLst>
                  </p:cNvPr>
                  <p:cNvSpPr/>
                  <p:nvPr/>
                </p:nvSpPr>
                <p:spPr>
                  <a:xfrm rot="20740778">
                    <a:off x="-3592095" y="722234"/>
                    <a:ext cx="210927" cy="585164"/>
                  </a:xfrm>
                  <a:custGeom>
                    <a:avLst/>
                    <a:gdLst>
                      <a:gd name="connsiteX0" fmla="*/ 226094 w 452188"/>
                      <a:gd name="connsiteY0" fmla="*/ 0 h 728836"/>
                      <a:gd name="connsiteX1" fmla="*/ 282441 w 452188"/>
                      <a:gd name="connsiteY1" fmla="*/ 31859 h 728836"/>
                      <a:gd name="connsiteX2" fmla="*/ 452188 w 452188"/>
                      <a:gd name="connsiteY2" fmla="*/ 364418 h 728836"/>
                      <a:gd name="connsiteX3" fmla="*/ 282441 w 452188"/>
                      <a:gd name="connsiteY3" fmla="*/ 696977 h 728836"/>
                      <a:gd name="connsiteX4" fmla="*/ 226094 w 452188"/>
                      <a:gd name="connsiteY4" fmla="*/ 728836 h 728836"/>
                      <a:gd name="connsiteX5" fmla="*/ 169748 w 452188"/>
                      <a:gd name="connsiteY5" fmla="*/ 696977 h 728836"/>
                      <a:gd name="connsiteX6" fmla="*/ 0 w 452188"/>
                      <a:gd name="connsiteY6" fmla="*/ 364418 h 728836"/>
                      <a:gd name="connsiteX7" fmla="*/ 169748 w 452188"/>
                      <a:gd name="connsiteY7" fmla="*/ 31859 h 72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188" h="728836">
                        <a:moveTo>
                          <a:pt x="226094" y="0"/>
                        </a:moveTo>
                        <a:lnTo>
                          <a:pt x="282441" y="31859"/>
                        </a:lnTo>
                        <a:cubicBezTo>
                          <a:pt x="384854" y="103931"/>
                          <a:pt x="452188" y="225984"/>
                          <a:pt x="452188" y="364418"/>
                        </a:cubicBezTo>
                        <a:cubicBezTo>
                          <a:pt x="452188" y="502852"/>
                          <a:pt x="384854" y="624905"/>
                          <a:pt x="282441" y="696977"/>
                        </a:cubicBezTo>
                        <a:lnTo>
                          <a:pt x="226094" y="728836"/>
                        </a:lnTo>
                        <a:lnTo>
                          <a:pt x="169748" y="696977"/>
                        </a:lnTo>
                        <a:cubicBezTo>
                          <a:pt x="67334" y="624905"/>
                          <a:pt x="0" y="502852"/>
                          <a:pt x="0" y="364418"/>
                        </a:cubicBezTo>
                        <a:cubicBezTo>
                          <a:pt x="0" y="225984"/>
                          <a:pt x="67334" y="103931"/>
                          <a:pt x="169748" y="31859"/>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2" name="Group 61">
                <a:extLst>
                  <a:ext uri="{FF2B5EF4-FFF2-40B4-BE49-F238E27FC236}">
                    <a16:creationId xmlns:a16="http://schemas.microsoft.com/office/drawing/2014/main" id="{617547D6-8A39-4929-AB30-5726FD530695}"/>
                  </a:ext>
                </a:extLst>
              </p:cNvPr>
              <p:cNvGrpSpPr/>
              <p:nvPr/>
            </p:nvGrpSpPr>
            <p:grpSpPr>
              <a:xfrm>
                <a:off x="-2124203" y="2038243"/>
                <a:ext cx="914400" cy="1325449"/>
                <a:chOff x="-2124203" y="2038243"/>
                <a:chExt cx="914400" cy="1325449"/>
              </a:xfrm>
            </p:grpSpPr>
            <p:sp>
              <p:nvSpPr>
                <p:cNvPr id="23" name="Rectangle: Rounded Corners 22">
                  <a:extLst>
                    <a:ext uri="{FF2B5EF4-FFF2-40B4-BE49-F238E27FC236}">
                      <a16:creationId xmlns:a16="http://schemas.microsoft.com/office/drawing/2014/main" id="{161895EF-0105-4DF5-8537-458A90118C0F}"/>
                    </a:ext>
                  </a:extLst>
                </p:cNvPr>
                <p:cNvSpPr/>
                <p:nvPr/>
              </p:nvSpPr>
              <p:spPr>
                <a:xfrm>
                  <a:off x="-2124203" y="2038243"/>
                  <a:ext cx="914400" cy="13254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90227FC6-B158-4CA7-9120-68ED4D44C422}"/>
                    </a:ext>
                  </a:extLst>
                </p:cNvPr>
                <p:cNvGrpSpPr/>
                <p:nvPr/>
              </p:nvGrpSpPr>
              <p:grpSpPr>
                <a:xfrm>
                  <a:off x="-1946453" y="2166579"/>
                  <a:ext cx="558901" cy="1145134"/>
                  <a:chOff x="-2934483" y="2166579"/>
                  <a:chExt cx="558901" cy="1145134"/>
                </a:xfrm>
              </p:grpSpPr>
              <p:sp>
                <p:nvSpPr>
                  <p:cNvPr id="17" name="Rectangle 16">
                    <a:extLst>
                      <a:ext uri="{FF2B5EF4-FFF2-40B4-BE49-F238E27FC236}">
                        <a16:creationId xmlns:a16="http://schemas.microsoft.com/office/drawing/2014/main" id="{E01D6A9D-536A-4C4A-B45A-EC2711EAAD03}"/>
                      </a:ext>
                    </a:extLst>
                  </p:cNvPr>
                  <p:cNvSpPr/>
                  <p:nvPr/>
                </p:nvSpPr>
                <p:spPr>
                  <a:xfrm>
                    <a:off x="-2934483" y="2671633"/>
                    <a:ext cx="558901" cy="6400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4596FCD-854B-4227-887B-58EF50050860}"/>
                      </a:ext>
                    </a:extLst>
                  </p:cNvPr>
                  <p:cNvSpPr/>
                  <p:nvPr/>
                </p:nvSpPr>
                <p:spPr>
                  <a:xfrm>
                    <a:off x="-2852977" y="2824356"/>
                    <a:ext cx="132739" cy="1327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D2000ED-07E0-430D-A92F-E80E970CBDBA}"/>
                      </a:ext>
                    </a:extLst>
                  </p:cNvPr>
                  <p:cNvSpPr/>
                  <p:nvPr/>
                </p:nvSpPr>
                <p:spPr>
                  <a:xfrm>
                    <a:off x="-2585627" y="2824356"/>
                    <a:ext cx="132739" cy="1327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85D22DC-D6E4-440F-AD5F-15489301379D}"/>
                      </a:ext>
                    </a:extLst>
                  </p:cNvPr>
                  <p:cNvSpPr/>
                  <p:nvPr/>
                </p:nvSpPr>
                <p:spPr>
                  <a:xfrm>
                    <a:off x="-2852977" y="3054637"/>
                    <a:ext cx="398216" cy="1720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A4BAA99C-F665-4D14-A495-0E04510AB98C}"/>
                      </a:ext>
                    </a:extLst>
                  </p:cNvPr>
                  <p:cNvGrpSpPr/>
                  <p:nvPr/>
                </p:nvGrpSpPr>
                <p:grpSpPr>
                  <a:xfrm>
                    <a:off x="-2754587" y="2166579"/>
                    <a:ext cx="199108" cy="512497"/>
                    <a:chOff x="-4020370" y="-39993"/>
                    <a:chExt cx="274320" cy="706090"/>
                  </a:xfrm>
                </p:grpSpPr>
                <p:sp>
                  <p:nvSpPr>
                    <p:cNvPr id="22" name="Oval 21">
                      <a:extLst>
                        <a:ext uri="{FF2B5EF4-FFF2-40B4-BE49-F238E27FC236}">
                          <a16:creationId xmlns:a16="http://schemas.microsoft.com/office/drawing/2014/main" id="{6FC313BF-4E19-4CC0-871D-3CA730EC687B}"/>
                        </a:ext>
                      </a:extLst>
                    </p:cNvPr>
                    <p:cNvSpPr/>
                    <p:nvPr/>
                  </p:nvSpPr>
                  <p:spPr>
                    <a:xfrm>
                      <a:off x="-4020370" y="-39993"/>
                      <a:ext cx="274320" cy="27432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Isosceles Triangle 36">
                      <a:extLst>
                        <a:ext uri="{FF2B5EF4-FFF2-40B4-BE49-F238E27FC236}">
                          <a16:creationId xmlns:a16="http://schemas.microsoft.com/office/drawing/2014/main" id="{3C5546CC-C1B3-4F31-A31A-55FDB9534A61}"/>
                        </a:ext>
                      </a:extLst>
                    </p:cNvPr>
                    <p:cNvSpPr/>
                    <p:nvPr/>
                  </p:nvSpPr>
                  <p:spPr>
                    <a:xfrm>
                      <a:off x="-3979353" y="191978"/>
                      <a:ext cx="192287" cy="474119"/>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1" name="Group 60">
                <a:extLst>
                  <a:ext uri="{FF2B5EF4-FFF2-40B4-BE49-F238E27FC236}">
                    <a16:creationId xmlns:a16="http://schemas.microsoft.com/office/drawing/2014/main" id="{AA90E346-AC6E-495A-B170-97F7A870AB2A}"/>
                  </a:ext>
                </a:extLst>
              </p:cNvPr>
              <p:cNvGrpSpPr/>
              <p:nvPr/>
            </p:nvGrpSpPr>
            <p:grpSpPr>
              <a:xfrm>
                <a:off x="-3139554" y="2038243"/>
                <a:ext cx="914400" cy="1325449"/>
                <a:chOff x="-3060399" y="2038243"/>
                <a:chExt cx="914400" cy="1325449"/>
              </a:xfrm>
            </p:grpSpPr>
            <p:sp>
              <p:nvSpPr>
                <p:cNvPr id="24" name="Rectangle: Rounded Corners 23">
                  <a:extLst>
                    <a:ext uri="{FF2B5EF4-FFF2-40B4-BE49-F238E27FC236}">
                      <a16:creationId xmlns:a16="http://schemas.microsoft.com/office/drawing/2014/main" id="{65CAD518-1C81-4642-BAAA-252066FBDE56}"/>
                    </a:ext>
                  </a:extLst>
                </p:cNvPr>
                <p:cNvSpPr/>
                <p:nvPr/>
              </p:nvSpPr>
              <p:spPr>
                <a:xfrm>
                  <a:off x="-3060399" y="2038243"/>
                  <a:ext cx="914400" cy="13254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7504297-290C-42B7-91D3-604E729BD189}"/>
                    </a:ext>
                  </a:extLst>
                </p:cNvPr>
                <p:cNvGrpSpPr/>
                <p:nvPr/>
              </p:nvGrpSpPr>
              <p:grpSpPr>
                <a:xfrm>
                  <a:off x="-3042301" y="2329881"/>
                  <a:ext cx="878205" cy="750674"/>
                  <a:chOff x="-3102771" y="4283242"/>
                  <a:chExt cx="1088514" cy="930442"/>
                </a:xfrm>
              </p:grpSpPr>
              <p:sp>
                <p:nvSpPr>
                  <p:cNvPr id="45" name="Oval 44">
                    <a:extLst>
                      <a:ext uri="{FF2B5EF4-FFF2-40B4-BE49-F238E27FC236}">
                        <a16:creationId xmlns:a16="http://schemas.microsoft.com/office/drawing/2014/main" id="{7A6C5FCF-6BCD-4E86-A002-25458A925A51}"/>
                      </a:ext>
                    </a:extLst>
                  </p:cNvPr>
                  <p:cNvSpPr/>
                  <p:nvPr/>
                </p:nvSpPr>
                <p:spPr>
                  <a:xfrm>
                    <a:off x="-3035280" y="4283242"/>
                    <a:ext cx="911078" cy="930442"/>
                  </a:xfrm>
                  <a:prstGeom prst="ellipse">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E83FF026-019F-476D-91F0-817330BB5445}"/>
                      </a:ext>
                    </a:extLst>
                  </p:cNvPr>
                  <p:cNvSpPr/>
                  <p:nvPr/>
                </p:nvSpPr>
                <p:spPr>
                  <a:xfrm>
                    <a:off x="-3102771" y="4355528"/>
                    <a:ext cx="219891" cy="737937"/>
                  </a:xfrm>
                  <a:prstGeom prst="ellipse">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6F6F400A-EF7A-4C49-B96E-F080075D37AA}"/>
                      </a:ext>
                    </a:extLst>
                  </p:cNvPr>
                  <p:cNvSpPr/>
                  <p:nvPr/>
                </p:nvSpPr>
                <p:spPr>
                  <a:xfrm>
                    <a:off x="-2234148" y="4355527"/>
                    <a:ext cx="219891" cy="737937"/>
                  </a:xfrm>
                  <a:prstGeom prst="ellipse">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46F49BA2-7F4F-4A15-9149-0137B2132B9B}"/>
                      </a:ext>
                    </a:extLst>
                  </p:cNvPr>
                  <p:cNvGrpSpPr/>
                  <p:nvPr/>
                </p:nvGrpSpPr>
                <p:grpSpPr>
                  <a:xfrm>
                    <a:off x="-2562710" y="4463010"/>
                    <a:ext cx="320040" cy="320040"/>
                    <a:chOff x="-850233" y="4126928"/>
                    <a:chExt cx="320040" cy="320040"/>
                  </a:xfrm>
                </p:grpSpPr>
                <p:sp>
                  <p:nvSpPr>
                    <p:cNvPr id="51" name="Oval 50">
                      <a:extLst>
                        <a:ext uri="{FF2B5EF4-FFF2-40B4-BE49-F238E27FC236}">
                          <a16:creationId xmlns:a16="http://schemas.microsoft.com/office/drawing/2014/main" id="{18F9DAAB-1B18-4395-A631-077170D8CE4E}"/>
                        </a:ext>
                      </a:extLst>
                    </p:cNvPr>
                    <p:cNvSpPr/>
                    <p:nvPr/>
                  </p:nvSpPr>
                  <p:spPr>
                    <a:xfrm>
                      <a:off x="-850233" y="4126928"/>
                      <a:ext cx="320040" cy="32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322F7297-95B7-4A99-AC50-E30B595A2A3A}"/>
                        </a:ext>
                      </a:extLst>
                    </p:cNvPr>
                    <p:cNvSpPr/>
                    <p:nvPr/>
                  </p:nvSpPr>
                  <p:spPr>
                    <a:xfrm>
                      <a:off x="-800158" y="4246345"/>
                      <a:ext cx="219891" cy="200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a:extLst>
                      <a:ext uri="{FF2B5EF4-FFF2-40B4-BE49-F238E27FC236}">
                        <a16:creationId xmlns:a16="http://schemas.microsoft.com/office/drawing/2014/main" id="{FAB5DA65-8BE5-4ADB-ACA4-CABC998E3E23}"/>
                      </a:ext>
                    </a:extLst>
                  </p:cNvPr>
                  <p:cNvGrpSpPr/>
                  <p:nvPr/>
                </p:nvGrpSpPr>
                <p:grpSpPr>
                  <a:xfrm>
                    <a:off x="-2880401" y="4463010"/>
                    <a:ext cx="320040" cy="320040"/>
                    <a:chOff x="-850233" y="4126928"/>
                    <a:chExt cx="320040" cy="320040"/>
                  </a:xfrm>
                </p:grpSpPr>
                <p:sp>
                  <p:nvSpPr>
                    <p:cNvPr id="54" name="Oval 53">
                      <a:extLst>
                        <a:ext uri="{FF2B5EF4-FFF2-40B4-BE49-F238E27FC236}">
                          <a16:creationId xmlns:a16="http://schemas.microsoft.com/office/drawing/2014/main" id="{F76BD8FF-7795-4AAD-B775-7E502149E294}"/>
                        </a:ext>
                      </a:extLst>
                    </p:cNvPr>
                    <p:cNvSpPr/>
                    <p:nvPr/>
                  </p:nvSpPr>
                  <p:spPr>
                    <a:xfrm>
                      <a:off x="-850233" y="4126928"/>
                      <a:ext cx="320040" cy="32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ABC4774F-1E1A-4A27-8DE9-78E751802D15}"/>
                        </a:ext>
                      </a:extLst>
                    </p:cNvPr>
                    <p:cNvSpPr/>
                    <p:nvPr/>
                  </p:nvSpPr>
                  <p:spPr>
                    <a:xfrm>
                      <a:off x="-800158" y="4246345"/>
                      <a:ext cx="219891" cy="200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Isosceles Triangle 56">
                    <a:extLst>
                      <a:ext uri="{FF2B5EF4-FFF2-40B4-BE49-F238E27FC236}">
                        <a16:creationId xmlns:a16="http://schemas.microsoft.com/office/drawing/2014/main" id="{658DBBAC-E3E1-409F-81D6-401DF1FE30A4}"/>
                      </a:ext>
                    </a:extLst>
                  </p:cNvPr>
                  <p:cNvSpPr/>
                  <p:nvPr/>
                </p:nvSpPr>
                <p:spPr>
                  <a:xfrm flipV="1">
                    <a:off x="-2699633" y="4849887"/>
                    <a:ext cx="274320" cy="1828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EEAE448A-5776-4B84-A639-3C1573D5B720}"/>
                      </a:ext>
                    </a:extLst>
                  </p:cNvPr>
                  <p:cNvSpPr/>
                  <p:nvPr/>
                </p:nvSpPr>
                <p:spPr>
                  <a:xfrm>
                    <a:off x="-2807368" y="4957011"/>
                    <a:ext cx="465221" cy="177107"/>
                  </a:xfrm>
                  <a:custGeom>
                    <a:avLst/>
                    <a:gdLst>
                      <a:gd name="connsiteX0" fmla="*/ 0 w 465221"/>
                      <a:gd name="connsiteY0" fmla="*/ 48126 h 177107"/>
                      <a:gd name="connsiteX1" fmla="*/ 272715 w 465221"/>
                      <a:gd name="connsiteY1" fmla="*/ 176463 h 177107"/>
                      <a:gd name="connsiteX2" fmla="*/ 465221 w 465221"/>
                      <a:gd name="connsiteY2" fmla="*/ 0 h 177107"/>
                    </a:gdLst>
                    <a:ahLst/>
                    <a:cxnLst>
                      <a:cxn ang="0">
                        <a:pos x="connsiteX0" y="connsiteY0"/>
                      </a:cxn>
                      <a:cxn ang="0">
                        <a:pos x="connsiteX1" y="connsiteY1"/>
                      </a:cxn>
                      <a:cxn ang="0">
                        <a:pos x="connsiteX2" y="connsiteY2"/>
                      </a:cxn>
                    </a:cxnLst>
                    <a:rect l="l" t="t" r="r" b="b"/>
                    <a:pathLst>
                      <a:path w="465221" h="177107">
                        <a:moveTo>
                          <a:pt x="0" y="48126"/>
                        </a:moveTo>
                        <a:cubicBezTo>
                          <a:pt x="97589" y="116305"/>
                          <a:pt x="195178" y="184484"/>
                          <a:pt x="272715" y="176463"/>
                        </a:cubicBezTo>
                        <a:cubicBezTo>
                          <a:pt x="350252" y="168442"/>
                          <a:pt x="407736" y="84221"/>
                          <a:pt x="465221"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pic>
          <p:nvPicPr>
            <p:cNvPr id="10" name="Picture 9">
              <a:extLst>
                <a:ext uri="{FF2B5EF4-FFF2-40B4-BE49-F238E27FC236}">
                  <a16:creationId xmlns:a16="http://schemas.microsoft.com/office/drawing/2014/main" id="{ECAE4B96-5991-B54F-ABE5-2A5D8F3869B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20885" y="1170506"/>
              <a:ext cx="1453870" cy="1072672"/>
            </a:xfrm>
            <a:prstGeom prst="rect">
              <a:avLst/>
            </a:prstGeom>
          </p:spPr>
        </p:pic>
      </p:grpSp>
      <p:sp>
        <p:nvSpPr>
          <p:cNvPr id="3" name="Footer Placeholder 2">
            <a:extLst>
              <a:ext uri="{FF2B5EF4-FFF2-40B4-BE49-F238E27FC236}">
                <a16:creationId xmlns:a16="http://schemas.microsoft.com/office/drawing/2014/main" id="{FD048EFF-73EE-451A-B871-7CB3D25EFE3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FC67F96-84DA-4207-A195-6D95610E6C28}"/>
              </a:ext>
            </a:extLst>
          </p:cNvPr>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2553487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8ED4-27B5-A64D-B1D9-48314781FCA7}"/>
              </a:ext>
            </a:extLst>
          </p:cNvPr>
          <p:cNvSpPr>
            <a:spLocks noGrp="1"/>
          </p:cNvSpPr>
          <p:nvPr>
            <p:ph type="title"/>
          </p:nvPr>
        </p:nvSpPr>
        <p:spPr/>
        <p:txBody>
          <a:bodyPr>
            <a:normAutofit fontScale="90000"/>
          </a:bodyPr>
          <a:lstStyle/>
          <a:p>
            <a:r>
              <a:rPr lang="en-US" dirty="0"/>
              <a:t>Event-based Lambda function example: Order processing</a:t>
            </a:r>
          </a:p>
        </p:txBody>
      </p:sp>
      <p:grpSp>
        <p:nvGrpSpPr>
          <p:cNvPr id="9" name="Group 8" descr="Architecture diagram for order processing application using Lambda functions explained in the notes.">
            <a:extLst>
              <a:ext uri="{FF2B5EF4-FFF2-40B4-BE49-F238E27FC236}">
                <a16:creationId xmlns:a16="http://schemas.microsoft.com/office/drawing/2014/main" id="{7EA9D6EA-6470-4A71-974F-495025306DD9}"/>
              </a:ext>
            </a:extLst>
          </p:cNvPr>
          <p:cNvGrpSpPr/>
          <p:nvPr/>
        </p:nvGrpSpPr>
        <p:grpSpPr>
          <a:xfrm>
            <a:off x="57212" y="1579112"/>
            <a:ext cx="11997481" cy="4703249"/>
            <a:chOff x="57212" y="1579112"/>
            <a:chExt cx="11997481" cy="4703249"/>
          </a:xfrm>
        </p:grpSpPr>
        <p:sp>
          <p:nvSpPr>
            <p:cNvPr id="5" name="Oval 4">
              <a:extLst>
                <a:ext uri="{FF2B5EF4-FFF2-40B4-BE49-F238E27FC236}">
                  <a16:creationId xmlns:a16="http://schemas.microsoft.com/office/drawing/2014/main" id="{E8C481A7-3A4B-4BD4-9B1A-287ADF4DC979}"/>
                </a:ext>
              </a:extLst>
            </p:cNvPr>
            <p:cNvSpPr/>
            <p:nvPr/>
          </p:nvSpPr>
          <p:spPr>
            <a:xfrm>
              <a:off x="57212" y="2584428"/>
              <a:ext cx="457200" cy="458456"/>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a:ea typeface="Amazon Ember" panose="020B0603020204020204" pitchFamily="34" charset="0"/>
                  <a:cs typeface="Amazon Ember" panose="020B0603020204020204" pitchFamily="34" charset="0"/>
                </a:rPr>
                <a:t>1</a:t>
              </a:r>
            </a:p>
          </p:txBody>
        </p:sp>
        <p:grpSp>
          <p:nvGrpSpPr>
            <p:cNvPr id="8" name="Group 7" descr="Example described in notes.">
              <a:extLst>
                <a:ext uri="{FF2B5EF4-FFF2-40B4-BE49-F238E27FC236}">
                  <a16:creationId xmlns:a16="http://schemas.microsoft.com/office/drawing/2014/main" id="{AB1599B6-07EA-4454-8273-CBE14C063087}"/>
                </a:ext>
              </a:extLst>
            </p:cNvPr>
            <p:cNvGrpSpPr/>
            <p:nvPr/>
          </p:nvGrpSpPr>
          <p:grpSpPr>
            <a:xfrm>
              <a:off x="279273" y="1579112"/>
              <a:ext cx="11775420" cy="4703249"/>
              <a:chOff x="279273" y="1579112"/>
              <a:chExt cx="11775420" cy="4703249"/>
            </a:xfrm>
          </p:grpSpPr>
          <p:cxnSp>
            <p:nvCxnSpPr>
              <p:cNvPr id="6" name="Straight Arrow Connector 5">
                <a:extLst>
                  <a:ext uri="{FF2B5EF4-FFF2-40B4-BE49-F238E27FC236}">
                    <a16:creationId xmlns:a16="http://schemas.microsoft.com/office/drawing/2014/main" id="{CF415C3D-F612-4445-8074-109E4669C29B}"/>
                  </a:ext>
                  <a:ext uri="{C183D7F6-B498-43B3-948B-1728B52AA6E4}">
                    <adec:decorative xmlns:adec="http://schemas.microsoft.com/office/drawing/2017/decorative" val="1"/>
                  </a:ext>
                </a:extLst>
              </p:cNvPr>
              <p:cNvCxnSpPr/>
              <p:nvPr/>
            </p:nvCxnSpPr>
            <p:spPr>
              <a:xfrm flipH="1">
                <a:off x="650143" y="2173576"/>
                <a:ext cx="1093" cy="1280160"/>
              </a:xfrm>
              <a:prstGeom prst="straightConnector1">
                <a:avLst/>
              </a:prstGeom>
              <a:ln w="12700">
                <a:solidFill>
                  <a:schemeClr val="tx1"/>
                </a:solidFill>
                <a:tailEnd type="triangle"/>
              </a:ln>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7D8D25BF-30A7-5C4D-9B20-5A88B66A8EB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76369" y="1579112"/>
                <a:ext cx="548640" cy="548640"/>
              </a:xfrm>
              <a:prstGeom prst="rect">
                <a:avLst/>
              </a:prstGeom>
            </p:spPr>
          </p:pic>
          <p:pic>
            <p:nvPicPr>
              <p:cNvPr id="45" name="Graphic 44">
                <a:extLst>
                  <a:ext uri="{FF2B5EF4-FFF2-40B4-BE49-F238E27FC236}">
                    <a16:creationId xmlns:a16="http://schemas.microsoft.com/office/drawing/2014/main" id="{5E8C6441-2ECE-4DF7-B9C6-E7ED2FD8BFA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369" y="3526679"/>
                <a:ext cx="548640" cy="548640"/>
              </a:xfrm>
              <a:prstGeom prst="rect">
                <a:avLst/>
              </a:prstGeom>
            </p:spPr>
          </p:pic>
          <p:pic>
            <p:nvPicPr>
              <p:cNvPr id="46" name="Graphic 45">
                <a:extLst>
                  <a:ext uri="{FF2B5EF4-FFF2-40B4-BE49-F238E27FC236}">
                    <a16:creationId xmlns:a16="http://schemas.microsoft.com/office/drawing/2014/main" id="{0C287836-40C7-4098-9F34-A0DF5095175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27155" y="3526679"/>
                <a:ext cx="548640" cy="548640"/>
              </a:xfrm>
              <a:prstGeom prst="rect">
                <a:avLst/>
              </a:prstGeom>
            </p:spPr>
          </p:pic>
          <p:pic>
            <p:nvPicPr>
              <p:cNvPr id="47" name="Graphic 46">
                <a:extLst>
                  <a:ext uri="{FF2B5EF4-FFF2-40B4-BE49-F238E27FC236}">
                    <a16:creationId xmlns:a16="http://schemas.microsoft.com/office/drawing/2014/main" id="{1A1CFD7D-41D7-4630-B3C9-2A55238C002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65637" y="4129813"/>
                <a:ext cx="548640" cy="548640"/>
              </a:xfrm>
              <a:prstGeom prst="rect">
                <a:avLst/>
              </a:prstGeom>
            </p:spPr>
          </p:pic>
          <p:pic>
            <p:nvPicPr>
              <p:cNvPr id="48" name="Graphic 47">
                <a:extLst>
                  <a:ext uri="{FF2B5EF4-FFF2-40B4-BE49-F238E27FC236}">
                    <a16:creationId xmlns:a16="http://schemas.microsoft.com/office/drawing/2014/main" id="{67F895A9-EB23-4806-B33C-D9048DF7E78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07090" y="2659329"/>
                <a:ext cx="548640" cy="548640"/>
              </a:xfrm>
              <a:prstGeom prst="rect">
                <a:avLst/>
              </a:prstGeom>
            </p:spPr>
          </p:pic>
          <p:pic>
            <p:nvPicPr>
              <p:cNvPr id="49" name="Graphic 48">
                <a:extLst>
                  <a:ext uri="{FF2B5EF4-FFF2-40B4-BE49-F238E27FC236}">
                    <a16:creationId xmlns:a16="http://schemas.microsoft.com/office/drawing/2014/main" id="{B40E28F7-B536-445D-A8BF-AFD53A078D5A}"/>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07090" y="4129813"/>
                <a:ext cx="548640" cy="548640"/>
              </a:xfrm>
              <a:prstGeom prst="rect">
                <a:avLst/>
              </a:prstGeom>
            </p:spPr>
          </p:pic>
          <p:pic>
            <p:nvPicPr>
              <p:cNvPr id="50" name="Graphic 49">
                <a:extLst>
                  <a:ext uri="{FF2B5EF4-FFF2-40B4-BE49-F238E27FC236}">
                    <a16:creationId xmlns:a16="http://schemas.microsoft.com/office/drawing/2014/main" id="{B240AA9C-D6DA-42A9-8CA9-E36F0EE8BFA2}"/>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4136" y="2659329"/>
                <a:ext cx="548640" cy="548640"/>
              </a:xfrm>
              <a:prstGeom prst="rect">
                <a:avLst/>
              </a:prstGeom>
            </p:spPr>
          </p:pic>
          <p:cxnSp>
            <p:nvCxnSpPr>
              <p:cNvPr id="31" name="Connector: Elbow 30">
                <a:extLst>
                  <a:ext uri="{FF2B5EF4-FFF2-40B4-BE49-F238E27FC236}">
                    <a16:creationId xmlns:a16="http://schemas.microsoft.com/office/drawing/2014/main" id="{BD05B722-A2B5-4F28-B8AA-94136F395EA6}"/>
                  </a:ext>
                </a:extLst>
              </p:cNvPr>
              <p:cNvCxnSpPr>
                <a:cxnSpLocks/>
                <a:stCxn id="46" idx="3"/>
                <a:endCxn id="48" idx="1"/>
              </p:cNvCxnSpPr>
              <p:nvPr/>
            </p:nvCxnSpPr>
            <p:spPr>
              <a:xfrm flipV="1">
                <a:off x="3075795" y="2933649"/>
                <a:ext cx="1331295" cy="867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EDAADB2D-96AF-4B83-9C23-C92DC154DD1F}"/>
                  </a:ext>
                </a:extLst>
              </p:cNvPr>
              <p:cNvCxnSpPr>
                <a:cxnSpLocks/>
                <a:stCxn id="46" idx="3"/>
                <a:endCxn id="49" idx="1"/>
              </p:cNvCxnSpPr>
              <p:nvPr/>
            </p:nvCxnSpPr>
            <p:spPr>
              <a:xfrm>
                <a:off x="3075795" y="3800999"/>
                <a:ext cx="1331295" cy="6031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DCE2156-510C-4A77-A9FB-65FD6CA74227}"/>
                  </a:ext>
                </a:extLst>
              </p:cNvPr>
              <p:cNvSpPr txBox="1"/>
              <p:nvPr/>
            </p:nvSpPr>
            <p:spPr>
              <a:xfrm>
                <a:off x="4097757" y="1764122"/>
                <a:ext cx="1167307" cy="830997"/>
              </a:xfrm>
              <a:prstGeom prst="rect">
                <a:avLst/>
              </a:prstGeom>
              <a:noFill/>
            </p:spPr>
            <p:txBody>
              <a:bodyPr wrap="none" rtlCol="0">
                <a:spAutoFit/>
              </a:bodyPr>
              <a:lstStyle/>
              <a:p>
                <a:pPr algn="ctr"/>
                <a:r>
                  <a:rPr lang="en-US" sz="1600" i="1" dirty="0">
                    <a:latin typeface="Amazon Ember" panose="020B0603020204020204"/>
                    <a:ea typeface="Amazon Ember Light" panose="020B0403020204020204" pitchFamily="34" charset="0"/>
                    <a:cs typeface="Amazon Ember Light" panose="020B0403020204020204" pitchFamily="34" charset="0"/>
                  </a:rPr>
                  <a:t>Customer</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DynamoDB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table</a:t>
                </a:r>
              </a:p>
            </p:txBody>
          </p:sp>
          <p:sp>
            <p:nvSpPr>
              <p:cNvPr id="68" name="TextBox 67">
                <a:extLst>
                  <a:ext uri="{FF2B5EF4-FFF2-40B4-BE49-F238E27FC236}">
                    <a16:creationId xmlns:a16="http://schemas.microsoft.com/office/drawing/2014/main" id="{84322858-F189-4105-B73A-756A56DFC0E6}"/>
                  </a:ext>
                </a:extLst>
              </p:cNvPr>
              <p:cNvSpPr txBox="1"/>
              <p:nvPr/>
            </p:nvSpPr>
            <p:spPr>
              <a:xfrm>
                <a:off x="7582757" y="1743622"/>
                <a:ext cx="1591398" cy="830997"/>
              </a:xfrm>
              <a:prstGeom prst="rect">
                <a:avLst/>
              </a:prstGeom>
              <a:noFill/>
            </p:spPr>
            <p:txBody>
              <a:bodyPr wrap="none" rtlCol="0">
                <a:spAutoFit/>
              </a:bodyPr>
              <a:lstStyle/>
              <a:p>
                <a:pPr algn="ctr"/>
                <a:r>
                  <a:rPr lang="en-US" sz="1600" i="1" dirty="0">
                    <a:latin typeface="Amazon Ember" panose="020B0603020204020204"/>
                    <a:ea typeface="Amazon Ember Light" panose="020B0403020204020204" pitchFamily="34" charset="0"/>
                    <a:cs typeface="Amazon Ember Light" panose="020B0403020204020204" pitchFamily="34" charset="0"/>
                  </a:rPr>
                  <a:t>Transaction total</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DynamoDB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table</a:t>
                </a:r>
              </a:p>
            </p:txBody>
          </p:sp>
          <p:sp>
            <p:nvSpPr>
              <p:cNvPr id="69" name="TextBox 68">
                <a:extLst>
                  <a:ext uri="{FF2B5EF4-FFF2-40B4-BE49-F238E27FC236}">
                    <a16:creationId xmlns:a16="http://schemas.microsoft.com/office/drawing/2014/main" id="{50913A04-04A8-4B0E-94A6-C98A2958AE73}"/>
                  </a:ext>
                </a:extLst>
              </p:cNvPr>
              <p:cNvSpPr txBox="1"/>
              <p:nvPr/>
            </p:nvSpPr>
            <p:spPr>
              <a:xfrm>
                <a:off x="4064190" y="4758292"/>
                <a:ext cx="1234440" cy="830997"/>
              </a:xfrm>
              <a:prstGeom prst="rect">
                <a:avLst/>
              </a:prstGeom>
              <a:noFill/>
            </p:spPr>
            <p:txBody>
              <a:bodyPr wrap="none" rtlCol="0">
                <a:spAutoFit/>
              </a:bodyPr>
              <a:lstStyle/>
              <a:p>
                <a:pPr algn="ctr"/>
                <a:r>
                  <a:rPr lang="en-US" sz="1600" i="1" dirty="0">
                    <a:latin typeface="Amazon Ember" panose="020B0603020204020204"/>
                    <a:ea typeface="Amazon Ember Light" panose="020B0403020204020204" pitchFamily="34" charset="0"/>
                    <a:cs typeface="Amazon Ember Light" panose="020B0403020204020204" pitchFamily="34" charset="0"/>
                  </a:rPr>
                  <a:t>Transactions</a:t>
                </a:r>
                <a:br>
                  <a:rPr lang="en-US" sz="1600" i="1"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DynamoDB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table</a:t>
                </a:r>
              </a:p>
            </p:txBody>
          </p:sp>
          <p:sp>
            <p:nvSpPr>
              <p:cNvPr id="70" name="TextBox 69">
                <a:extLst>
                  <a:ext uri="{FF2B5EF4-FFF2-40B4-BE49-F238E27FC236}">
                    <a16:creationId xmlns:a16="http://schemas.microsoft.com/office/drawing/2014/main" id="{A0F7B146-664B-41F1-BC22-9484E695CE4F}"/>
                  </a:ext>
                </a:extLst>
              </p:cNvPr>
              <p:cNvSpPr txBox="1"/>
              <p:nvPr/>
            </p:nvSpPr>
            <p:spPr>
              <a:xfrm>
                <a:off x="279273" y="4099118"/>
                <a:ext cx="742831" cy="584775"/>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S3</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bucket</a:t>
                </a:r>
              </a:p>
            </p:txBody>
          </p:sp>
          <p:grpSp>
            <p:nvGrpSpPr>
              <p:cNvPr id="81" name="Group 80">
                <a:extLst>
                  <a:ext uri="{FF2B5EF4-FFF2-40B4-BE49-F238E27FC236}">
                    <a16:creationId xmlns:a16="http://schemas.microsoft.com/office/drawing/2014/main" id="{BC138172-AA3B-4017-A425-3D94292BB1D3}"/>
                  </a:ext>
                </a:extLst>
              </p:cNvPr>
              <p:cNvGrpSpPr/>
              <p:nvPr/>
            </p:nvGrpSpPr>
            <p:grpSpPr>
              <a:xfrm>
                <a:off x="10047713" y="4003493"/>
                <a:ext cx="1647458" cy="584775"/>
                <a:chOff x="9565798" y="3830495"/>
                <a:chExt cx="1647458" cy="584775"/>
              </a:xfrm>
            </p:grpSpPr>
            <p:pic>
              <p:nvPicPr>
                <p:cNvPr id="51" name="Graphic 50">
                  <a:extLst>
                    <a:ext uri="{FF2B5EF4-FFF2-40B4-BE49-F238E27FC236}">
                      <a16:creationId xmlns:a16="http://schemas.microsoft.com/office/drawing/2014/main" id="{E2B5F36D-A484-481D-B5E7-227AED34855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65798" y="3887932"/>
                  <a:ext cx="469900" cy="469900"/>
                </a:xfrm>
                <a:prstGeom prst="rect">
                  <a:avLst/>
                </a:prstGeom>
              </p:spPr>
            </p:pic>
            <p:sp>
              <p:nvSpPr>
                <p:cNvPr id="71" name="TextBox 70">
                  <a:extLst>
                    <a:ext uri="{FF2B5EF4-FFF2-40B4-BE49-F238E27FC236}">
                      <a16:creationId xmlns:a16="http://schemas.microsoft.com/office/drawing/2014/main" id="{B373E882-CAD4-478B-B727-F2EBCC131003}"/>
                    </a:ext>
                  </a:extLst>
                </p:cNvPr>
                <p:cNvSpPr txBox="1"/>
                <p:nvPr/>
              </p:nvSpPr>
              <p:spPr>
                <a:xfrm>
                  <a:off x="10075252" y="3830495"/>
                  <a:ext cx="1138004" cy="584775"/>
                </a:xfrm>
                <a:prstGeom prst="rect">
                  <a:avLst/>
                </a:prstGeom>
                <a:noFill/>
              </p:spPr>
              <p:txBody>
                <a:bodyPr wrap="none" rtlCol="0">
                  <a:spAutoFit/>
                </a:bodyPr>
                <a:lstStyle/>
                <a:p>
                  <a:r>
                    <a:rPr lang="en-US" sz="1600" dirty="0">
                      <a:latin typeface="Amazon Ember" panose="020B0603020204020204"/>
                      <a:ea typeface="Amazon Ember Light" panose="020B0403020204020204" pitchFamily="34" charset="0"/>
                      <a:cs typeface="Amazon Ember Light" panose="020B0403020204020204" pitchFamily="34" charset="0"/>
                    </a:rPr>
                    <a:t>Email</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notification</a:t>
                  </a:r>
                </a:p>
              </p:txBody>
            </p:sp>
          </p:grpSp>
          <p:grpSp>
            <p:nvGrpSpPr>
              <p:cNvPr id="82" name="Group 81">
                <a:extLst>
                  <a:ext uri="{FF2B5EF4-FFF2-40B4-BE49-F238E27FC236}">
                    <a16:creationId xmlns:a16="http://schemas.microsoft.com/office/drawing/2014/main" id="{A22A509D-0D75-4F53-B524-21F39A874F83}"/>
                  </a:ext>
                </a:extLst>
              </p:cNvPr>
              <p:cNvGrpSpPr/>
              <p:nvPr/>
            </p:nvGrpSpPr>
            <p:grpSpPr>
              <a:xfrm>
                <a:off x="10047713" y="4736114"/>
                <a:ext cx="2006980" cy="584775"/>
                <a:chOff x="9565798" y="4501397"/>
                <a:chExt cx="2006980" cy="584775"/>
              </a:xfrm>
            </p:grpSpPr>
            <p:pic>
              <p:nvPicPr>
                <p:cNvPr id="52" name="Graphic 51">
                  <a:extLst>
                    <a:ext uri="{FF2B5EF4-FFF2-40B4-BE49-F238E27FC236}">
                      <a16:creationId xmlns:a16="http://schemas.microsoft.com/office/drawing/2014/main" id="{457B5209-1B9E-462E-A425-C27F75597AB9}"/>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65798" y="4558834"/>
                  <a:ext cx="469900" cy="469900"/>
                </a:xfrm>
                <a:prstGeom prst="rect">
                  <a:avLst/>
                </a:prstGeom>
              </p:spPr>
            </p:pic>
            <p:sp>
              <p:nvSpPr>
                <p:cNvPr id="72" name="TextBox 71">
                  <a:extLst>
                    <a:ext uri="{FF2B5EF4-FFF2-40B4-BE49-F238E27FC236}">
                      <a16:creationId xmlns:a16="http://schemas.microsoft.com/office/drawing/2014/main" id="{54BA42C9-03DF-4AC9-8AB9-FAC9172F1CB5}"/>
                    </a:ext>
                  </a:extLst>
                </p:cNvPr>
                <p:cNvSpPr txBox="1"/>
                <p:nvPr/>
              </p:nvSpPr>
              <p:spPr>
                <a:xfrm>
                  <a:off x="10075252" y="4501397"/>
                  <a:ext cx="1497526" cy="584775"/>
                </a:xfrm>
                <a:prstGeom prst="rect">
                  <a:avLst/>
                </a:prstGeom>
                <a:noFill/>
              </p:spPr>
              <p:txBody>
                <a:bodyPr wrap="none" rtlCol="0">
                  <a:spAutoFit/>
                </a:bodyPr>
                <a:lstStyle/>
                <a:p>
                  <a:r>
                    <a:rPr lang="en-US" sz="1600" i="1" dirty="0">
                      <a:latin typeface="Amazon Ember" panose="020B0603020204020204"/>
                      <a:ea typeface="Amazon Ember Light" panose="020B0403020204020204" pitchFamily="34" charset="0"/>
                      <a:cs typeface="Amazon Ember Light" panose="020B0403020204020204" pitchFamily="34" charset="0"/>
                    </a:rPr>
                    <a:t>CreditCollection</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SQS queue</a:t>
                  </a:r>
                </a:p>
              </p:txBody>
            </p:sp>
          </p:grpSp>
          <p:grpSp>
            <p:nvGrpSpPr>
              <p:cNvPr id="83" name="Group 82">
                <a:extLst>
                  <a:ext uri="{FF2B5EF4-FFF2-40B4-BE49-F238E27FC236}">
                    <a16:creationId xmlns:a16="http://schemas.microsoft.com/office/drawing/2014/main" id="{EFAA8ED6-3711-4AE6-9FBF-273F07C1ADE3}"/>
                  </a:ext>
                </a:extLst>
              </p:cNvPr>
              <p:cNvGrpSpPr/>
              <p:nvPr/>
            </p:nvGrpSpPr>
            <p:grpSpPr>
              <a:xfrm>
                <a:off x="10047713" y="5468734"/>
                <a:ext cx="1996977" cy="584775"/>
                <a:chOff x="9565798" y="5295736"/>
                <a:chExt cx="1996977" cy="584775"/>
              </a:xfrm>
            </p:grpSpPr>
            <p:pic>
              <p:nvPicPr>
                <p:cNvPr id="53" name="Graphic 52">
                  <a:extLst>
                    <a:ext uri="{FF2B5EF4-FFF2-40B4-BE49-F238E27FC236}">
                      <a16:creationId xmlns:a16="http://schemas.microsoft.com/office/drawing/2014/main" id="{9D334DB1-9FB5-47ED-90DA-C1381D3C3231}"/>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65798" y="5353173"/>
                  <a:ext cx="469900" cy="469900"/>
                </a:xfrm>
                <a:prstGeom prst="rect">
                  <a:avLst/>
                </a:prstGeom>
              </p:spPr>
            </p:pic>
            <p:sp>
              <p:nvSpPr>
                <p:cNvPr id="73" name="TextBox 72">
                  <a:extLst>
                    <a:ext uri="{FF2B5EF4-FFF2-40B4-BE49-F238E27FC236}">
                      <a16:creationId xmlns:a16="http://schemas.microsoft.com/office/drawing/2014/main" id="{03192ADB-8F2E-4D1D-85CB-CFFE705B8B1C}"/>
                    </a:ext>
                  </a:extLst>
                </p:cNvPr>
                <p:cNvSpPr txBox="1"/>
                <p:nvPr/>
              </p:nvSpPr>
              <p:spPr>
                <a:xfrm>
                  <a:off x="10075252" y="5295736"/>
                  <a:ext cx="1487523" cy="584775"/>
                </a:xfrm>
                <a:prstGeom prst="rect">
                  <a:avLst/>
                </a:prstGeom>
                <a:noFill/>
              </p:spPr>
              <p:txBody>
                <a:bodyPr wrap="none" rtlCol="0">
                  <a:spAutoFit/>
                </a:bodyPr>
                <a:lstStyle/>
                <a:p>
                  <a:r>
                    <a:rPr lang="en-US" sz="1600" i="1" dirty="0">
                      <a:latin typeface="Amazon Ember" panose="020B0603020204020204"/>
                      <a:ea typeface="Amazon Ember Light" panose="020B0403020204020204" pitchFamily="34" charset="0"/>
                      <a:cs typeface="Amazon Ember Light" panose="020B0403020204020204" pitchFamily="34" charset="0"/>
                    </a:rPr>
                    <a:t>CustomerNotify</a:t>
                  </a:r>
                  <a:br>
                    <a:rPr lang="en-US" sz="1600" i="1"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SQS queue</a:t>
                  </a:r>
                </a:p>
              </p:txBody>
            </p:sp>
          </p:grpSp>
          <p:sp>
            <p:nvSpPr>
              <p:cNvPr id="74" name="TextBox 73">
                <a:extLst>
                  <a:ext uri="{FF2B5EF4-FFF2-40B4-BE49-F238E27FC236}">
                    <a16:creationId xmlns:a16="http://schemas.microsoft.com/office/drawing/2014/main" id="{629764A7-0390-432A-A7CF-A0148318B503}"/>
                  </a:ext>
                </a:extLst>
              </p:cNvPr>
              <p:cNvSpPr txBox="1"/>
              <p:nvPr/>
            </p:nvSpPr>
            <p:spPr>
              <a:xfrm>
                <a:off x="5727043" y="4702362"/>
                <a:ext cx="1608709" cy="1077218"/>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Aggregates</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transactions and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updates totals in</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DynamoDB table</a:t>
                </a:r>
              </a:p>
            </p:txBody>
          </p:sp>
          <p:grpSp>
            <p:nvGrpSpPr>
              <p:cNvPr id="86" name="Group 85">
                <a:extLst>
                  <a:ext uri="{FF2B5EF4-FFF2-40B4-BE49-F238E27FC236}">
                    <a16:creationId xmlns:a16="http://schemas.microsoft.com/office/drawing/2014/main" id="{2C1F15F5-E834-4BB4-9949-A8D4CEB5B5F6}"/>
                  </a:ext>
                </a:extLst>
              </p:cNvPr>
              <p:cNvGrpSpPr/>
              <p:nvPr/>
            </p:nvGrpSpPr>
            <p:grpSpPr>
              <a:xfrm>
                <a:off x="7525937" y="4791098"/>
                <a:ext cx="1630895" cy="1015866"/>
                <a:chOff x="7330793" y="4629251"/>
                <a:chExt cx="1630895" cy="1015866"/>
              </a:xfrm>
            </p:grpSpPr>
            <p:pic>
              <p:nvPicPr>
                <p:cNvPr id="54" name="Graphic 53">
                  <a:extLst>
                    <a:ext uri="{FF2B5EF4-FFF2-40B4-BE49-F238E27FC236}">
                      <a16:creationId xmlns:a16="http://schemas.microsoft.com/office/drawing/2014/main" id="{B7C2CACC-5C61-4B75-AE16-B2A05C5E90BA}"/>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11291" y="4629251"/>
                  <a:ext cx="469900" cy="469900"/>
                </a:xfrm>
                <a:prstGeom prst="rect">
                  <a:avLst/>
                </a:prstGeom>
              </p:spPr>
            </p:pic>
            <p:sp>
              <p:nvSpPr>
                <p:cNvPr id="75" name="TextBox 74">
                  <a:extLst>
                    <a:ext uri="{FF2B5EF4-FFF2-40B4-BE49-F238E27FC236}">
                      <a16:creationId xmlns:a16="http://schemas.microsoft.com/office/drawing/2014/main" id="{914E8E69-537F-4AC7-BD0F-3D6AC5004628}"/>
                    </a:ext>
                  </a:extLst>
                </p:cNvPr>
                <p:cNvSpPr txBox="1"/>
                <p:nvPr/>
              </p:nvSpPr>
              <p:spPr>
                <a:xfrm>
                  <a:off x="7330793" y="5060342"/>
                  <a:ext cx="1630895" cy="584775"/>
                </a:xfrm>
                <a:prstGeom prst="rect">
                  <a:avLst/>
                </a:prstGeom>
                <a:noFill/>
              </p:spPr>
              <p:txBody>
                <a:bodyPr wrap="none" rtlCol="0">
                  <a:spAutoFit/>
                </a:bodyPr>
                <a:lstStyle/>
                <a:p>
                  <a:pPr algn="ctr"/>
                  <a:r>
                    <a:rPr lang="en-US" sz="1600" i="1" dirty="0">
                      <a:latin typeface="Amazon Ember" panose="020B0603020204020204"/>
                      <a:ea typeface="Amazon Ember Light" panose="020B0403020204020204" pitchFamily="34" charset="0"/>
                      <a:cs typeface="Amazon Ember Light" panose="020B0403020204020204" pitchFamily="34" charset="0"/>
                    </a:rPr>
                    <a:t>HighBalanceAlert</a:t>
                  </a:r>
                  <a:br>
                    <a:rPr lang="en-US" sz="1600" i="1"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SNS topic</a:t>
                  </a:r>
                </a:p>
              </p:txBody>
            </p:sp>
          </p:grpSp>
          <p:cxnSp>
            <p:nvCxnSpPr>
              <p:cNvPr id="88" name="Connector: Elbow 87">
                <a:extLst>
                  <a:ext uri="{FF2B5EF4-FFF2-40B4-BE49-F238E27FC236}">
                    <a16:creationId xmlns:a16="http://schemas.microsoft.com/office/drawing/2014/main" id="{CB38A2E3-B733-4A8E-B8C4-27117CFDCECB}"/>
                  </a:ext>
                </a:extLst>
              </p:cNvPr>
              <p:cNvCxnSpPr>
                <a:cxnSpLocks/>
                <a:stCxn id="47" idx="3"/>
                <a:endCxn id="50" idx="1"/>
              </p:cNvCxnSpPr>
              <p:nvPr/>
            </p:nvCxnSpPr>
            <p:spPr>
              <a:xfrm flipV="1">
                <a:off x="6714277" y="2933649"/>
                <a:ext cx="1389859" cy="14704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328EA5BF-24E6-4F25-A9B3-6F9563FEF660}"/>
                  </a:ext>
                </a:extLst>
              </p:cNvPr>
              <p:cNvCxnSpPr>
                <a:cxnSpLocks/>
                <a:stCxn id="47" idx="3"/>
                <a:endCxn id="54" idx="1"/>
              </p:cNvCxnSpPr>
              <p:nvPr/>
            </p:nvCxnSpPr>
            <p:spPr>
              <a:xfrm>
                <a:off x="6714277" y="4404133"/>
                <a:ext cx="1392158" cy="6219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47D642BF-3E08-4790-8C55-EF23136794BA}"/>
                  </a:ext>
                </a:extLst>
              </p:cNvPr>
              <p:cNvCxnSpPr>
                <a:stCxn id="54" idx="3"/>
                <a:endCxn id="51" idx="1"/>
              </p:cNvCxnSpPr>
              <p:nvPr/>
            </p:nvCxnSpPr>
            <p:spPr>
              <a:xfrm flipV="1">
                <a:off x="8576335" y="4295880"/>
                <a:ext cx="1471378" cy="730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3BD03195-293B-471D-9FCC-765A21A43E90}"/>
                  </a:ext>
                </a:extLst>
              </p:cNvPr>
              <p:cNvCxnSpPr>
                <a:cxnSpLocks/>
                <a:stCxn id="54" idx="3"/>
                <a:endCxn id="53" idx="1"/>
              </p:cNvCxnSpPr>
              <p:nvPr/>
            </p:nvCxnSpPr>
            <p:spPr>
              <a:xfrm>
                <a:off x="8576335" y="5026048"/>
                <a:ext cx="1471378" cy="7350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AF58465-C159-4337-A2F9-71B66528E20F}"/>
                  </a:ext>
                </a:extLst>
              </p:cNvPr>
              <p:cNvCxnSpPr>
                <a:stCxn id="54" idx="3"/>
                <a:endCxn id="52" idx="1"/>
              </p:cNvCxnSpPr>
              <p:nvPr/>
            </p:nvCxnSpPr>
            <p:spPr>
              <a:xfrm>
                <a:off x="8576335" y="5026048"/>
                <a:ext cx="1471378" cy="2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546E9A7E-71B1-4486-9CCE-07C874B9DB88}"/>
                  </a:ext>
                </a:extLst>
              </p:cNvPr>
              <p:cNvSpPr/>
              <p:nvPr/>
            </p:nvSpPr>
            <p:spPr>
              <a:xfrm>
                <a:off x="2572875" y="5188327"/>
                <a:ext cx="457200" cy="458456"/>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a:ea typeface="Amazon Ember" panose="020B0603020204020204" pitchFamily="34" charset="0"/>
                    <a:cs typeface="Amazon Ember" panose="020B0603020204020204" pitchFamily="34" charset="0"/>
                  </a:rPr>
                  <a:t>2</a:t>
                </a:r>
              </a:p>
            </p:txBody>
          </p:sp>
          <p:sp>
            <p:nvSpPr>
              <p:cNvPr id="42" name="Oval 41">
                <a:extLst>
                  <a:ext uri="{FF2B5EF4-FFF2-40B4-BE49-F238E27FC236}">
                    <a16:creationId xmlns:a16="http://schemas.microsoft.com/office/drawing/2014/main" id="{C4835258-9284-4325-BB6C-294AFEC8EA72}"/>
                  </a:ext>
                </a:extLst>
              </p:cNvPr>
              <p:cNvSpPr/>
              <p:nvPr/>
            </p:nvSpPr>
            <p:spPr>
              <a:xfrm>
                <a:off x="6307589" y="5823905"/>
                <a:ext cx="457200" cy="458456"/>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a:ea typeface="Amazon Ember" panose="020B0603020204020204" pitchFamily="34" charset="0"/>
                    <a:cs typeface="Amazon Ember" panose="020B0603020204020204" pitchFamily="34" charset="0"/>
                  </a:rPr>
                  <a:t>3</a:t>
                </a:r>
              </a:p>
            </p:txBody>
          </p:sp>
          <p:sp>
            <p:nvSpPr>
              <p:cNvPr id="43" name="TextBox 42">
                <a:extLst>
                  <a:ext uri="{FF2B5EF4-FFF2-40B4-BE49-F238E27FC236}">
                    <a16:creationId xmlns:a16="http://schemas.microsoft.com/office/drawing/2014/main" id="{7D7156BB-C5E6-440C-9BDD-3A5AF4EA9793}"/>
                  </a:ext>
                </a:extLst>
              </p:cNvPr>
              <p:cNvSpPr txBox="1"/>
              <p:nvPr/>
            </p:nvSpPr>
            <p:spPr>
              <a:xfrm>
                <a:off x="1967401" y="4059742"/>
                <a:ext cx="1668149" cy="1077218"/>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Processes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transactions file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and updates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DynamoDB tables</a:t>
                </a:r>
              </a:p>
            </p:txBody>
          </p:sp>
          <p:sp>
            <p:nvSpPr>
              <p:cNvPr id="44" name="Oval 43">
                <a:extLst>
                  <a:ext uri="{FF2B5EF4-FFF2-40B4-BE49-F238E27FC236}">
                    <a16:creationId xmlns:a16="http://schemas.microsoft.com/office/drawing/2014/main" id="{30DF4DA7-C071-4086-A44B-F2F5A90C95DA}"/>
                  </a:ext>
                </a:extLst>
              </p:cNvPr>
              <p:cNvSpPr/>
              <p:nvPr/>
            </p:nvSpPr>
            <p:spPr>
              <a:xfrm>
                <a:off x="8724144" y="4480900"/>
                <a:ext cx="457200" cy="458456"/>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a:ea typeface="Amazon Ember" panose="020B0603020204020204" pitchFamily="34" charset="0"/>
                    <a:cs typeface="Amazon Ember" panose="020B0603020204020204" pitchFamily="34" charset="0"/>
                  </a:rPr>
                  <a:t>4</a:t>
                </a:r>
              </a:p>
            </p:txBody>
          </p:sp>
          <p:sp>
            <p:nvSpPr>
              <p:cNvPr id="55" name="TextBox 54">
                <a:extLst>
                  <a:ext uri="{FF2B5EF4-FFF2-40B4-BE49-F238E27FC236}">
                    <a16:creationId xmlns:a16="http://schemas.microsoft.com/office/drawing/2014/main" id="{7556179E-F993-4562-8F5D-2A3EC735C3AC}"/>
                  </a:ext>
                </a:extLst>
              </p:cNvPr>
              <p:cNvSpPr txBox="1"/>
              <p:nvPr/>
            </p:nvSpPr>
            <p:spPr>
              <a:xfrm>
                <a:off x="777382" y="2151937"/>
                <a:ext cx="1571969" cy="1323439"/>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Transactions file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uploaded to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S3 bucket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triggers Lambda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function</a:t>
                </a:r>
              </a:p>
            </p:txBody>
          </p:sp>
          <p:cxnSp>
            <p:nvCxnSpPr>
              <p:cNvPr id="20" name="Straight Arrow Connector 19">
                <a:extLst>
                  <a:ext uri="{FF2B5EF4-FFF2-40B4-BE49-F238E27FC236}">
                    <a16:creationId xmlns:a16="http://schemas.microsoft.com/office/drawing/2014/main" id="{0A45E656-2B79-4D40-B066-92566385B124}"/>
                  </a:ext>
                </a:extLst>
              </p:cNvPr>
              <p:cNvCxnSpPr>
                <a:stCxn id="45" idx="3"/>
                <a:endCxn id="46" idx="1"/>
              </p:cNvCxnSpPr>
              <p:nvPr/>
            </p:nvCxnSpPr>
            <p:spPr>
              <a:xfrm>
                <a:off x="925009" y="3800999"/>
                <a:ext cx="1602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1F2155-ACE2-4FBC-954B-3651D3D4CB8A}"/>
                  </a:ext>
                </a:extLst>
              </p:cNvPr>
              <p:cNvCxnSpPr>
                <a:stCxn id="49" idx="3"/>
                <a:endCxn id="47" idx="1"/>
              </p:cNvCxnSpPr>
              <p:nvPr/>
            </p:nvCxnSpPr>
            <p:spPr>
              <a:xfrm>
                <a:off x="4955730" y="4404133"/>
                <a:ext cx="1209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3" name="Footer Placeholder 2">
            <a:extLst>
              <a:ext uri="{FF2B5EF4-FFF2-40B4-BE49-F238E27FC236}">
                <a16:creationId xmlns:a16="http://schemas.microsoft.com/office/drawing/2014/main" id="{1625E1D1-86A9-46A2-AE7B-1515CF82D5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0A5E885-9286-4BC1-81C9-13D34F85E89A}"/>
              </a:ext>
            </a:extLst>
          </p:cNvPr>
          <p:cNvSpPr>
            <a:spLocks noGrp="1"/>
          </p:cNvSpPr>
          <p:nvPr>
            <p:ph type="sldNum" sz="quarter" idx="12"/>
          </p:nvPr>
        </p:nvSpPr>
        <p:spPr/>
        <p:txBody>
          <a:bodyPr/>
          <a:lstStyle/>
          <a:p>
            <a:fld id="{B6A95138-A96E-2F42-A959-2EFD44FE4AB7}" type="slidenum">
              <a:rPr lang="en-US" smtClean="0"/>
              <a:t>44</a:t>
            </a:fld>
            <a:endParaRPr lang="en-US" dirty="0"/>
          </a:p>
        </p:txBody>
      </p:sp>
    </p:spTree>
    <p:custDataLst>
      <p:tags r:id="rId1"/>
    </p:custDataLst>
    <p:extLst>
      <p:ext uri="{BB962C8B-B14F-4D97-AF65-F5344CB8AC3E}">
        <p14:creationId xmlns:p14="http://schemas.microsoft.com/office/powerpoint/2010/main" val="3953952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DAF6-51E9-DC4F-9F0F-6F1DA6E6CC20}"/>
              </a:ext>
            </a:extLst>
          </p:cNvPr>
          <p:cNvSpPr>
            <a:spLocks noGrp="1"/>
          </p:cNvSpPr>
          <p:nvPr>
            <p:ph type="title"/>
          </p:nvPr>
        </p:nvSpPr>
        <p:spPr/>
        <p:txBody>
          <a:bodyPr/>
          <a:lstStyle/>
          <a:p>
            <a:r>
              <a:rPr lang="en-US" dirty="0"/>
              <a:t>Lambda layers</a:t>
            </a:r>
          </a:p>
        </p:txBody>
      </p:sp>
      <p:grpSp>
        <p:nvGrpSpPr>
          <p:cNvPr id="23" name="Group 22">
            <a:extLst>
              <a:ext uri="{FF2B5EF4-FFF2-40B4-BE49-F238E27FC236}">
                <a16:creationId xmlns:a16="http://schemas.microsoft.com/office/drawing/2014/main" id="{41266066-01C8-47ED-943A-EFBD63E7584C}"/>
              </a:ext>
              <a:ext uri="{C183D7F6-B498-43B3-948B-1728B52AA6E4}">
                <adec:decorative xmlns:adec="http://schemas.microsoft.com/office/drawing/2017/decorative" val="1"/>
              </a:ext>
            </a:extLst>
          </p:cNvPr>
          <p:cNvGrpSpPr/>
          <p:nvPr/>
        </p:nvGrpSpPr>
        <p:grpSpPr>
          <a:xfrm>
            <a:off x="186915" y="1821107"/>
            <a:ext cx="3375790" cy="3271803"/>
            <a:chOff x="8114437" y="3471863"/>
            <a:chExt cx="3375790" cy="3271803"/>
          </a:xfrm>
        </p:grpSpPr>
        <p:pic>
          <p:nvPicPr>
            <p:cNvPr id="19" name="Picture 18">
              <a:extLst>
                <a:ext uri="{FF2B5EF4-FFF2-40B4-BE49-F238E27FC236}">
                  <a16:creationId xmlns:a16="http://schemas.microsoft.com/office/drawing/2014/main" id="{5A66E3A6-C13C-48B3-AEA0-B5A3213904A6}"/>
                </a:ext>
                <a:ext uri="{C183D7F6-B498-43B3-948B-1728B52AA6E4}">
                  <adec:decorative xmlns:adec="http://schemas.microsoft.com/office/drawing/2017/decorative" val="1"/>
                </a:ext>
              </a:extLst>
            </p:cNvPr>
            <p:cNvPicPr>
              <a:picLocks noChangeAspect="1"/>
            </p:cNvPicPr>
            <p:nvPr/>
          </p:nvPicPr>
          <p:blipFill rotWithShape="1">
            <a:blip r:embed="rId4"/>
            <a:srcRect l="45860" r="3940"/>
            <a:stretch/>
          </p:blipFill>
          <p:spPr>
            <a:xfrm>
              <a:off x="8114437" y="3471863"/>
              <a:ext cx="3375790" cy="3271803"/>
            </a:xfrm>
            <a:prstGeom prst="rect">
              <a:avLst/>
            </a:prstGeom>
          </p:spPr>
        </p:pic>
        <p:grpSp>
          <p:nvGrpSpPr>
            <p:cNvPr id="22" name="Group 21">
              <a:extLst>
                <a:ext uri="{FF2B5EF4-FFF2-40B4-BE49-F238E27FC236}">
                  <a16:creationId xmlns:a16="http://schemas.microsoft.com/office/drawing/2014/main" id="{B7DD6D51-75CE-4C50-8F21-EB7D96017CB9}"/>
                </a:ext>
              </a:extLst>
            </p:cNvPr>
            <p:cNvGrpSpPr/>
            <p:nvPr/>
          </p:nvGrpSpPr>
          <p:grpSpPr>
            <a:xfrm>
              <a:off x="9299412" y="4028380"/>
              <a:ext cx="1005840" cy="1005840"/>
              <a:chOff x="5543329" y="4784655"/>
              <a:chExt cx="1005840" cy="1005840"/>
            </a:xfrm>
          </p:grpSpPr>
          <p:sp>
            <p:nvSpPr>
              <p:cNvPr id="21" name="Rectangle 20">
                <a:extLst>
                  <a:ext uri="{FF2B5EF4-FFF2-40B4-BE49-F238E27FC236}">
                    <a16:creationId xmlns:a16="http://schemas.microsoft.com/office/drawing/2014/main" id="{284576C2-C893-4690-86CF-F0F5BFA6A957}"/>
                  </a:ext>
                </a:extLst>
              </p:cNvPr>
              <p:cNvSpPr/>
              <p:nvPr/>
            </p:nvSpPr>
            <p:spPr>
              <a:xfrm>
                <a:off x="5543329" y="4784655"/>
                <a:ext cx="1005840"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42">
                <a:extLst>
                  <a:ext uri="{FF2B5EF4-FFF2-40B4-BE49-F238E27FC236}">
                    <a16:creationId xmlns:a16="http://schemas.microsoft.com/office/drawing/2014/main" id="{B17AD5F5-FB99-44AA-8CDE-9BB9CD00B61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9049" y="4830375"/>
                <a:ext cx="914400" cy="914400"/>
              </a:xfrm>
              <a:prstGeom prst="rect">
                <a:avLst/>
              </a:prstGeom>
            </p:spPr>
          </p:pic>
        </p:grpSp>
      </p:grpSp>
      <p:cxnSp>
        <p:nvCxnSpPr>
          <p:cNvPr id="5" name="Straight Connector 4">
            <a:extLst>
              <a:ext uri="{FF2B5EF4-FFF2-40B4-BE49-F238E27FC236}">
                <a16:creationId xmlns:a16="http://schemas.microsoft.com/office/drawing/2014/main" id="{4C62D9FA-5497-BA49-99AB-0FAAD4A5CAC9}"/>
              </a:ext>
              <a:ext uri="{C183D7F6-B498-43B3-948B-1728B52AA6E4}">
                <adec:decorative xmlns:adec="http://schemas.microsoft.com/office/drawing/2017/decorative" val="1"/>
              </a:ext>
            </a:extLst>
          </p:cNvPr>
          <p:cNvCxnSpPr>
            <a:cxnSpLocks/>
          </p:cNvCxnSpPr>
          <p:nvPr/>
        </p:nvCxnSpPr>
        <p:spPr>
          <a:xfrm>
            <a:off x="3735758" y="1524228"/>
            <a:ext cx="0" cy="466344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Content Placeholder 24">
            <a:extLst>
              <a:ext uri="{FF2B5EF4-FFF2-40B4-BE49-F238E27FC236}">
                <a16:creationId xmlns:a16="http://schemas.microsoft.com/office/drawing/2014/main" id="{01EC0B9B-4E71-4DFE-8811-072E34A9837B}"/>
              </a:ext>
            </a:extLst>
          </p:cNvPr>
          <p:cNvSpPr>
            <a:spLocks noGrp="1"/>
          </p:cNvSpPr>
          <p:nvPr>
            <p:ph idx="13"/>
          </p:nvPr>
        </p:nvSpPr>
        <p:spPr>
          <a:xfrm>
            <a:off x="4154557" y="1524228"/>
            <a:ext cx="7596443" cy="4663440"/>
          </a:xfrm>
        </p:spPr>
        <p:txBody>
          <a:bodyPr/>
          <a:lstStyle/>
          <a:p>
            <a:r>
              <a:rPr lang="en-US" dirty="0"/>
              <a:t>Enable functions to share code easily – You can upload a layer one time and reference it in any function</a:t>
            </a:r>
          </a:p>
          <a:p>
            <a:r>
              <a:rPr lang="en-US" dirty="0"/>
              <a:t>Promote separation of responsibilities – Developers can iterate faster on writing business logic</a:t>
            </a:r>
          </a:p>
          <a:p>
            <a:r>
              <a:rPr lang="en-US" dirty="0"/>
              <a:t>Enable you to keep your deployment packages small</a:t>
            </a:r>
          </a:p>
          <a:p>
            <a:r>
              <a:rPr lang="en-US" dirty="0"/>
              <a:t>Limits – </a:t>
            </a:r>
          </a:p>
          <a:p>
            <a:pPr lvl="1"/>
            <a:r>
              <a:rPr lang="en-US" dirty="0"/>
              <a:t>Up to five layers</a:t>
            </a:r>
          </a:p>
          <a:p>
            <a:pPr lvl="1"/>
            <a:r>
              <a:rPr lang="en-US" dirty="0"/>
              <a:t>250 MB</a:t>
            </a:r>
          </a:p>
          <a:p>
            <a:endParaRPr lang="en-US" dirty="0"/>
          </a:p>
        </p:txBody>
      </p:sp>
      <p:sp>
        <p:nvSpPr>
          <p:cNvPr id="16" name="Footer Placeholder 15">
            <a:extLst>
              <a:ext uri="{FF2B5EF4-FFF2-40B4-BE49-F238E27FC236}">
                <a16:creationId xmlns:a16="http://schemas.microsoft.com/office/drawing/2014/main" id="{D2C518D4-6A30-4743-84E5-2810F51450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7" name="Slide Number Placeholder 16">
            <a:extLst>
              <a:ext uri="{FF2B5EF4-FFF2-40B4-BE49-F238E27FC236}">
                <a16:creationId xmlns:a16="http://schemas.microsoft.com/office/drawing/2014/main" id="{ADE24C3E-EAD0-4C05-97AD-00D93CF7026E}"/>
              </a:ext>
            </a:extLst>
          </p:cNvPr>
          <p:cNvSpPr>
            <a:spLocks noGrp="1"/>
          </p:cNvSpPr>
          <p:nvPr>
            <p:ph type="sldNum" sz="quarter" idx="12"/>
          </p:nvPr>
        </p:nvSpPr>
        <p:spPr/>
        <p:txBody>
          <a:bodyPr/>
          <a:lstStyle/>
          <a:p>
            <a:fld id="{B6A95138-A96E-2F42-A959-2EFD44FE4AB7}" type="slidenum">
              <a:rPr lang="en-US" smtClean="0"/>
              <a:t>45</a:t>
            </a:fld>
            <a:endParaRPr lang="en-US" dirty="0"/>
          </a:p>
        </p:txBody>
      </p:sp>
    </p:spTree>
    <p:custDataLst>
      <p:tags r:id="rId1"/>
    </p:custDataLst>
    <p:extLst>
      <p:ext uri="{BB962C8B-B14F-4D97-AF65-F5344CB8AC3E}">
        <p14:creationId xmlns:p14="http://schemas.microsoft.com/office/powerpoint/2010/main" val="1162855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923581"/>
            <a:ext cx="4268647" cy="1325563"/>
          </a:xfrm>
        </p:spPr>
        <p:txBody>
          <a:bodyPr>
            <a:noAutofit/>
          </a:bodyPr>
          <a:lstStyle/>
          <a:p>
            <a:r>
              <a:rPr lang="en-US" sz="3600" dirty="0"/>
              <a:t>Demonstration:  Using AWS Lambda with Amazon </a:t>
            </a:r>
            <a:r>
              <a:rPr lang="en-US" sz="3600" dirty="0">
                <a:latin typeface="+mj-lt"/>
              </a:rPr>
              <a:t>S3</a:t>
            </a:r>
          </a:p>
        </p:txBody>
      </p:sp>
      <p:pic>
        <p:nvPicPr>
          <p:cNvPr id="10" name="Picture 9">
            <a:extLst>
              <a:ext uri="{FF2B5EF4-FFF2-40B4-BE49-F238E27FC236}">
                <a16:creationId xmlns:a16="http://schemas.microsoft.com/office/drawing/2014/main" id="{F3CDE8ED-B4F1-43C6-A378-FEC8CE7BE0B6}"/>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46</a:t>
            </a:fld>
            <a:endParaRPr lang="en-US" dirty="0"/>
          </a:p>
        </p:txBody>
      </p:sp>
    </p:spTree>
    <p:custDataLst>
      <p:tags r:id="rId1"/>
    </p:custDataLst>
    <p:extLst>
      <p:ext uri="{BB962C8B-B14F-4D97-AF65-F5344CB8AC3E}">
        <p14:creationId xmlns:p14="http://schemas.microsoft.com/office/powerpoint/2010/main" val="2596589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57BFBA-62C8-40F8-8C49-73B7F8B9D612}"/>
              </a:ext>
            </a:extLst>
          </p:cNvPr>
          <p:cNvSpPr>
            <a:spLocks noGrp="1"/>
          </p:cNvSpPr>
          <p:nvPr>
            <p:ph type="title"/>
          </p:nvPr>
        </p:nvSpPr>
        <p:spPr/>
        <p:txBody>
          <a:bodyPr/>
          <a:lstStyle/>
          <a:p>
            <a:r>
              <a:rPr lang="en-US" dirty="0"/>
              <a:t>Demonstration diagram</a:t>
            </a:r>
          </a:p>
        </p:txBody>
      </p:sp>
      <p:sp>
        <p:nvSpPr>
          <p:cNvPr id="56" name="TextBox 55">
            <a:extLst>
              <a:ext uri="{FF2B5EF4-FFF2-40B4-BE49-F238E27FC236}">
                <a16:creationId xmlns:a16="http://schemas.microsoft.com/office/drawing/2014/main" id="{C8792D8D-78CF-4294-B611-94C24973E548}"/>
              </a:ext>
            </a:extLst>
          </p:cNvPr>
          <p:cNvSpPr txBox="1"/>
          <p:nvPr/>
        </p:nvSpPr>
        <p:spPr>
          <a:xfrm>
            <a:off x="251793" y="1423469"/>
            <a:ext cx="2982036" cy="4031873"/>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 User uploads image to source S3 bucket.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 Amazon S3 detects the object-created event.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3. Amazon S3 publishes the event to Lambda.</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4. Lambda runs the Lambda function.</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 The Lambda function resizes the original image and saves the thumbnail to the target S3 bucket.</a:t>
            </a:r>
          </a:p>
        </p:txBody>
      </p:sp>
      <p:grpSp>
        <p:nvGrpSpPr>
          <p:cNvPr id="2" name="Group 1" descr="architecture diagram for demonstration of using Lambda functions for image processing explained in the notes.">
            <a:extLst>
              <a:ext uri="{FF2B5EF4-FFF2-40B4-BE49-F238E27FC236}">
                <a16:creationId xmlns:a16="http://schemas.microsoft.com/office/drawing/2014/main" id="{72DD7E62-71E3-4226-A70E-8B6623BBB44F}"/>
              </a:ext>
            </a:extLst>
          </p:cNvPr>
          <p:cNvGrpSpPr/>
          <p:nvPr/>
        </p:nvGrpSpPr>
        <p:grpSpPr>
          <a:xfrm>
            <a:off x="3350764" y="1756643"/>
            <a:ext cx="8589443" cy="4214355"/>
            <a:chOff x="3350764" y="1756643"/>
            <a:chExt cx="8589443" cy="4214355"/>
          </a:xfrm>
        </p:grpSpPr>
        <p:grpSp>
          <p:nvGrpSpPr>
            <p:cNvPr id="55" name="Group 54" descr="Demonstration explained in notes.">
              <a:extLst>
                <a:ext uri="{FF2B5EF4-FFF2-40B4-BE49-F238E27FC236}">
                  <a16:creationId xmlns:a16="http://schemas.microsoft.com/office/drawing/2014/main" id="{4C20DF2F-BA0B-4C78-AE78-CE6EDEE6C30B}"/>
                </a:ext>
              </a:extLst>
            </p:cNvPr>
            <p:cNvGrpSpPr/>
            <p:nvPr/>
          </p:nvGrpSpPr>
          <p:grpSpPr>
            <a:xfrm>
              <a:off x="3350764" y="1756643"/>
              <a:ext cx="8589443" cy="4214355"/>
              <a:chOff x="2688157" y="1981927"/>
              <a:chExt cx="8589443" cy="4214355"/>
            </a:xfrm>
          </p:grpSpPr>
          <p:sp>
            <p:nvSpPr>
              <p:cNvPr id="43" name="Isosceles Triangle 42">
                <a:extLst>
                  <a:ext uri="{FF2B5EF4-FFF2-40B4-BE49-F238E27FC236}">
                    <a16:creationId xmlns:a16="http://schemas.microsoft.com/office/drawing/2014/main" id="{C8135A37-2558-4C73-A065-C9328279F131}"/>
                  </a:ext>
                </a:extLst>
              </p:cNvPr>
              <p:cNvSpPr/>
              <p:nvPr/>
            </p:nvSpPr>
            <p:spPr>
              <a:xfrm rot="16200000">
                <a:off x="8728258" y="1730000"/>
                <a:ext cx="1449235" cy="2534457"/>
              </a:xfrm>
              <a:prstGeom prst="triangle">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C235C7-6FCC-4CBB-837B-DD83E26F9F99}"/>
                  </a:ext>
                </a:extLst>
              </p:cNvPr>
              <p:cNvSpPr/>
              <p:nvPr/>
            </p:nvSpPr>
            <p:spPr>
              <a:xfrm>
                <a:off x="4137645" y="1981927"/>
                <a:ext cx="7139955" cy="4214355"/>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10" name="Graphic 9">
                <a:extLst>
                  <a:ext uri="{FF2B5EF4-FFF2-40B4-BE49-F238E27FC236}">
                    <a16:creationId xmlns:a16="http://schemas.microsoft.com/office/drawing/2014/main" id="{3F0E884D-2683-4D98-89D5-306C84422D4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7646" y="1981928"/>
                <a:ext cx="457200" cy="457200"/>
              </a:xfrm>
              <a:prstGeom prst="rect">
                <a:avLst/>
              </a:prstGeom>
            </p:spPr>
          </p:pic>
          <p:pic>
            <p:nvPicPr>
              <p:cNvPr id="17" name="Graphic 16">
                <a:extLst>
                  <a:ext uri="{FF2B5EF4-FFF2-40B4-BE49-F238E27FC236}">
                    <a16:creationId xmlns:a16="http://schemas.microsoft.com/office/drawing/2014/main" id="{BB2A2360-B928-4CF9-A5B5-FCE63F5A388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7545" y="4049410"/>
                <a:ext cx="640080" cy="640080"/>
              </a:xfrm>
              <a:prstGeom prst="rect">
                <a:avLst/>
              </a:prstGeom>
            </p:spPr>
          </p:pic>
          <p:grpSp>
            <p:nvGrpSpPr>
              <p:cNvPr id="30" name="Group 29">
                <a:extLst>
                  <a:ext uri="{FF2B5EF4-FFF2-40B4-BE49-F238E27FC236}">
                    <a16:creationId xmlns:a16="http://schemas.microsoft.com/office/drawing/2014/main" id="{582A4B73-9159-4A4A-B363-8664074C47E1}"/>
                  </a:ext>
                </a:extLst>
              </p:cNvPr>
              <p:cNvGrpSpPr/>
              <p:nvPr/>
            </p:nvGrpSpPr>
            <p:grpSpPr>
              <a:xfrm>
                <a:off x="2688157" y="4389027"/>
                <a:ext cx="640080" cy="962036"/>
                <a:chOff x="767565" y="3316107"/>
                <a:chExt cx="640080" cy="962036"/>
              </a:xfrm>
            </p:grpSpPr>
            <p:pic>
              <p:nvPicPr>
                <p:cNvPr id="18" name="Graphic 17">
                  <a:extLst>
                    <a:ext uri="{FF2B5EF4-FFF2-40B4-BE49-F238E27FC236}">
                      <a16:creationId xmlns:a16="http://schemas.microsoft.com/office/drawing/2014/main" id="{22BBFDB9-3279-4004-94FD-AC8ADF5BD74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565" y="3316107"/>
                  <a:ext cx="640080" cy="640080"/>
                </a:xfrm>
                <a:prstGeom prst="rect">
                  <a:avLst/>
                </a:prstGeom>
              </p:spPr>
            </p:pic>
            <p:sp>
              <p:nvSpPr>
                <p:cNvPr id="19" name="TextBox 18">
                  <a:extLst>
                    <a:ext uri="{FF2B5EF4-FFF2-40B4-BE49-F238E27FC236}">
                      <a16:creationId xmlns:a16="http://schemas.microsoft.com/office/drawing/2014/main" id="{8B482CB2-78B7-4E61-8F03-332A0C52AC5F}"/>
                    </a:ext>
                  </a:extLst>
                </p:cNvPr>
                <p:cNvSpPr txBox="1"/>
                <p:nvPr/>
              </p:nvSpPr>
              <p:spPr>
                <a:xfrm>
                  <a:off x="793293" y="3939589"/>
                  <a:ext cx="588623"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User</a:t>
                  </a:r>
                </a:p>
              </p:txBody>
            </p:sp>
          </p:grpSp>
          <p:grpSp>
            <p:nvGrpSpPr>
              <p:cNvPr id="36" name="Group 35">
                <a:extLst>
                  <a:ext uri="{FF2B5EF4-FFF2-40B4-BE49-F238E27FC236}">
                    <a16:creationId xmlns:a16="http://schemas.microsoft.com/office/drawing/2014/main" id="{5FFC9AEB-A715-4902-A230-DE00EB1F7526}"/>
                  </a:ext>
                </a:extLst>
              </p:cNvPr>
              <p:cNvGrpSpPr/>
              <p:nvPr/>
            </p:nvGrpSpPr>
            <p:grpSpPr>
              <a:xfrm>
                <a:off x="6350251" y="4550005"/>
                <a:ext cx="798617" cy="1197077"/>
                <a:chOff x="5965937" y="4550005"/>
                <a:chExt cx="798617" cy="1197077"/>
              </a:xfrm>
            </p:grpSpPr>
            <p:pic>
              <p:nvPicPr>
                <p:cNvPr id="13" name="Graphic 12">
                  <a:extLst>
                    <a:ext uri="{FF2B5EF4-FFF2-40B4-BE49-F238E27FC236}">
                      <a16:creationId xmlns:a16="http://schemas.microsoft.com/office/drawing/2014/main" id="{08F0B01B-CCDF-475A-AC89-C712F48F88A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45206" y="4550005"/>
                  <a:ext cx="640080" cy="640080"/>
                </a:xfrm>
                <a:prstGeom prst="rect">
                  <a:avLst/>
                </a:prstGeom>
              </p:spPr>
            </p:pic>
            <p:sp>
              <p:nvSpPr>
                <p:cNvPr id="21" name="TextBox 20">
                  <a:extLst>
                    <a:ext uri="{FF2B5EF4-FFF2-40B4-BE49-F238E27FC236}">
                      <a16:creationId xmlns:a16="http://schemas.microsoft.com/office/drawing/2014/main" id="{D81C09B9-7808-4AD3-880C-36369B38E601}"/>
                    </a:ext>
                  </a:extLst>
                </p:cNvPr>
                <p:cNvSpPr txBox="1"/>
                <p:nvPr/>
              </p:nvSpPr>
              <p:spPr>
                <a:xfrm>
                  <a:off x="5965937" y="5162307"/>
                  <a:ext cx="798617"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Target</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bucket</a:t>
                  </a:r>
                </a:p>
              </p:txBody>
            </p:sp>
          </p:grpSp>
          <p:grpSp>
            <p:nvGrpSpPr>
              <p:cNvPr id="31" name="Group 30">
                <a:extLst>
                  <a:ext uri="{FF2B5EF4-FFF2-40B4-BE49-F238E27FC236}">
                    <a16:creationId xmlns:a16="http://schemas.microsoft.com/office/drawing/2014/main" id="{092C0EA4-DC20-4E0F-A689-702B532963E2}"/>
                  </a:ext>
                </a:extLst>
              </p:cNvPr>
              <p:cNvGrpSpPr/>
              <p:nvPr/>
            </p:nvGrpSpPr>
            <p:grpSpPr>
              <a:xfrm>
                <a:off x="4725785" y="2655390"/>
                <a:ext cx="1213794" cy="1047513"/>
                <a:chOff x="4887339" y="2655390"/>
                <a:chExt cx="1213794" cy="1047513"/>
              </a:xfrm>
            </p:grpSpPr>
            <p:pic>
              <p:nvPicPr>
                <p:cNvPr id="14" name="Graphic 13">
                  <a:extLst>
                    <a:ext uri="{FF2B5EF4-FFF2-40B4-BE49-F238E27FC236}">
                      <a16:creationId xmlns:a16="http://schemas.microsoft.com/office/drawing/2014/main" id="{333CF22C-07B6-4D51-B351-42281F59589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38636" y="2655390"/>
                  <a:ext cx="711200" cy="711200"/>
                </a:xfrm>
                <a:prstGeom prst="rect">
                  <a:avLst/>
                </a:prstGeom>
              </p:spPr>
            </p:pic>
            <p:sp>
              <p:nvSpPr>
                <p:cNvPr id="22" name="TextBox 21">
                  <a:extLst>
                    <a:ext uri="{FF2B5EF4-FFF2-40B4-BE49-F238E27FC236}">
                      <a16:creationId xmlns:a16="http://schemas.microsoft.com/office/drawing/2014/main" id="{DBAA7814-E904-4D36-A46D-6AE1403538A8}"/>
                    </a:ext>
                  </a:extLst>
                </p:cNvPr>
                <p:cNvSpPr txBox="1"/>
                <p:nvPr/>
              </p:nvSpPr>
              <p:spPr>
                <a:xfrm>
                  <a:off x="4887339" y="3364349"/>
                  <a:ext cx="1213794"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Amazon S3</a:t>
                  </a:r>
                </a:p>
              </p:txBody>
            </p:sp>
          </p:grpSp>
          <p:grpSp>
            <p:nvGrpSpPr>
              <p:cNvPr id="32" name="Group 31">
                <a:extLst>
                  <a:ext uri="{FF2B5EF4-FFF2-40B4-BE49-F238E27FC236}">
                    <a16:creationId xmlns:a16="http://schemas.microsoft.com/office/drawing/2014/main" id="{EF804ED0-D7E6-4305-9EED-D5F73FDD3A81}"/>
                  </a:ext>
                </a:extLst>
              </p:cNvPr>
              <p:cNvGrpSpPr/>
              <p:nvPr/>
            </p:nvGrpSpPr>
            <p:grpSpPr>
              <a:xfrm>
                <a:off x="7780648" y="2642740"/>
                <a:ext cx="1393331" cy="1053531"/>
                <a:chOff x="7563044" y="2649372"/>
                <a:chExt cx="1393331" cy="1053531"/>
              </a:xfrm>
            </p:grpSpPr>
            <p:pic>
              <p:nvPicPr>
                <p:cNvPr id="12" name="Graphic 11">
                  <a:extLst>
                    <a:ext uri="{FF2B5EF4-FFF2-40B4-BE49-F238E27FC236}">
                      <a16:creationId xmlns:a16="http://schemas.microsoft.com/office/drawing/2014/main" id="{DA0A6C79-6CC5-4BD9-9D90-31C69CD56FF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04110" y="2649372"/>
                  <a:ext cx="711200" cy="711200"/>
                </a:xfrm>
                <a:prstGeom prst="rect">
                  <a:avLst/>
                </a:prstGeom>
              </p:spPr>
            </p:pic>
            <p:sp>
              <p:nvSpPr>
                <p:cNvPr id="23" name="TextBox 22">
                  <a:extLst>
                    <a:ext uri="{FF2B5EF4-FFF2-40B4-BE49-F238E27FC236}">
                      <a16:creationId xmlns:a16="http://schemas.microsoft.com/office/drawing/2014/main" id="{6728004E-EC3F-4756-A54F-A6504221E10C}"/>
                    </a:ext>
                  </a:extLst>
                </p:cNvPr>
                <p:cNvSpPr txBox="1"/>
                <p:nvPr/>
              </p:nvSpPr>
              <p:spPr>
                <a:xfrm>
                  <a:off x="7563044" y="3364349"/>
                  <a:ext cx="1393331"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AWS Lambda</a:t>
                  </a:r>
                </a:p>
              </p:txBody>
            </p:sp>
          </p:grpSp>
          <p:grpSp>
            <p:nvGrpSpPr>
              <p:cNvPr id="35" name="Group 34">
                <a:extLst>
                  <a:ext uri="{FF2B5EF4-FFF2-40B4-BE49-F238E27FC236}">
                    <a16:creationId xmlns:a16="http://schemas.microsoft.com/office/drawing/2014/main" id="{E37E553F-09BD-4918-9903-2DD9543C5227}"/>
                  </a:ext>
                </a:extLst>
              </p:cNvPr>
              <p:cNvGrpSpPr/>
              <p:nvPr/>
            </p:nvGrpSpPr>
            <p:grpSpPr>
              <a:xfrm>
                <a:off x="8742387" y="4550005"/>
                <a:ext cx="965329" cy="1309903"/>
                <a:chOff x="8742387" y="4593992"/>
                <a:chExt cx="965329" cy="1309903"/>
              </a:xfrm>
            </p:grpSpPr>
            <p:pic>
              <p:nvPicPr>
                <p:cNvPr id="11" name="Graphic 10">
                  <a:extLst>
                    <a:ext uri="{FF2B5EF4-FFF2-40B4-BE49-F238E27FC236}">
                      <a16:creationId xmlns:a16="http://schemas.microsoft.com/office/drawing/2014/main" id="{F058E773-3409-42FC-BE03-D6BEBA6662E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69452" y="4593992"/>
                  <a:ext cx="711200" cy="711200"/>
                </a:xfrm>
                <a:prstGeom prst="rect">
                  <a:avLst/>
                </a:prstGeom>
              </p:spPr>
            </p:pic>
            <p:sp>
              <p:nvSpPr>
                <p:cNvPr id="24" name="TextBox 23">
                  <a:extLst>
                    <a:ext uri="{FF2B5EF4-FFF2-40B4-BE49-F238E27FC236}">
                      <a16:creationId xmlns:a16="http://schemas.microsoft.com/office/drawing/2014/main" id="{4BC04929-5AF0-4CA7-BFD1-92E2E1FC07AB}"/>
                    </a:ext>
                  </a:extLst>
                </p:cNvPr>
                <p:cNvSpPr txBox="1"/>
                <p:nvPr/>
              </p:nvSpPr>
              <p:spPr>
                <a:xfrm>
                  <a:off x="8742387" y="5319120"/>
                  <a:ext cx="965329"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Lambda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function</a:t>
                  </a:r>
                </a:p>
              </p:txBody>
            </p:sp>
          </p:grpSp>
          <p:grpSp>
            <p:nvGrpSpPr>
              <p:cNvPr id="33" name="Group 32">
                <a:extLst>
                  <a:ext uri="{FF2B5EF4-FFF2-40B4-BE49-F238E27FC236}">
                    <a16:creationId xmlns:a16="http://schemas.microsoft.com/office/drawing/2014/main" id="{435F930D-B2D7-4D6A-AC7E-2DC0843E2956}"/>
                  </a:ext>
                </a:extLst>
              </p:cNvPr>
              <p:cNvGrpSpPr/>
              <p:nvPr/>
            </p:nvGrpSpPr>
            <p:grpSpPr>
              <a:xfrm>
                <a:off x="9654656" y="2436311"/>
                <a:ext cx="930063" cy="875614"/>
                <a:chOff x="9734168" y="2407692"/>
                <a:chExt cx="930063" cy="875614"/>
              </a:xfrm>
            </p:grpSpPr>
            <p:pic>
              <p:nvPicPr>
                <p:cNvPr id="16" name="Graphic 15">
                  <a:extLst>
                    <a:ext uri="{FF2B5EF4-FFF2-40B4-BE49-F238E27FC236}">
                      <a16:creationId xmlns:a16="http://schemas.microsoft.com/office/drawing/2014/main" id="{12C99227-44B9-48BC-91D2-0B02ED65293D}"/>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79160" y="2407692"/>
                  <a:ext cx="640080" cy="640080"/>
                </a:xfrm>
                <a:prstGeom prst="rect">
                  <a:avLst/>
                </a:prstGeom>
              </p:spPr>
            </p:pic>
            <p:sp>
              <p:nvSpPr>
                <p:cNvPr id="25" name="TextBox 24">
                  <a:extLst>
                    <a:ext uri="{FF2B5EF4-FFF2-40B4-BE49-F238E27FC236}">
                      <a16:creationId xmlns:a16="http://schemas.microsoft.com/office/drawing/2014/main" id="{CCDE5992-2CAF-45AD-B1CE-C4C07A618F10}"/>
                    </a:ext>
                  </a:extLst>
                </p:cNvPr>
                <p:cNvSpPr txBox="1"/>
                <p:nvPr/>
              </p:nvSpPr>
              <p:spPr>
                <a:xfrm>
                  <a:off x="9734168" y="2944752"/>
                  <a:ext cx="930063"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IAM role</a:t>
                  </a:r>
                </a:p>
              </p:txBody>
            </p:sp>
          </p:grpSp>
          <p:grpSp>
            <p:nvGrpSpPr>
              <p:cNvPr id="34" name="Group 33">
                <a:extLst>
                  <a:ext uri="{FF2B5EF4-FFF2-40B4-BE49-F238E27FC236}">
                    <a16:creationId xmlns:a16="http://schemas.microsoft.com/office/drawing/2014/main" id="{E30E87D9-5893-4A7F-9443-8A1E6102DDD4}"/>
                  </a:ext>
                </a:extLst>
              </p:cNvPr>
              <p:cNvGrpSpPr/>
              <p:nvPr/>
            </p:nvGrpSpPr>
            <p:grpSpPr>
              <a:xfrm>
                <a:off x="9719062" y="4229965"/>
                <a:ext cx="777777" cy="1245248"/>
                <a:chOff x="9719062" y="4229965"/>
                <a:chExt cx="777777" cy="1245248"/>
              </a:xfrm>
            </p:grpSpPr>
            <p:pic>
              <p:nvPicPr>
                <p:cNvPr id="15" name="Graphic 14">
                  <a:extLst>
                    <a:ext uri="{FF2B5EF4-FFF2-40B4-BE49-F238E27FC236}">
                      <a16:creationId xmlns:a16="http://schemas.microsoft.com/office/drawing/2014/main" id="{80AFF6AE-795B-4D40-94A3-726D1C2373F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87910" y="4229965"/>
                  <a:ext cx="640080" cy="640080"/>
                </a:xfrm>
                <a:prstGeom prst="rect">
                  <a:avLst/>
                </a:prstGeom>
              </p:spPr>
            </p:pic>
            <p:sp>
              <p:nvSpPr>
                <p:cNvPr id="26" name="TextBox 25">
                  <a:extLst>
                    <a:ext uri="{FF2B5EF4-FFF2-40B4-BE49-F238E27FC236}">
                      <a16:creationId xmlns:a16="http://schemas.microsoft.com/office/drawing/2014/main" id="{4DC52D94-4AB4-480A-A297-9ED665746960}"/>
                    </a:ext>
                  </a:extLst>
                </p:cNvPr>
                <p:cNvSpPr txBox="1"/>
                <p:nvPr/>
              </p:nvSpPr>
              <p:spPr>
                <a:xfrm>
                  <a:off x="9719062" y="4890438"/>
                  <a:ext cx="777777"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Access</a:t>
                  </a:r>
                </a:p>
                <a:p>
                  <a:pPr algn="ctr"/>
                  <a:r>
                    <a:rPr lang="en-US" sz="1600" dirty="0">
                      <a:ea typeface="Amazon Ember Light" panose="020B0403020204020204" pitchFamily="34" charset="0"/>
                      <a:cs typeface="Amazon Ember Light" panose="020B0403020204020204" pitchFamily="34" charset="0"/>
                    </a:rPr>
                    <a:t>policy</a:t>
                  </a:r>
                </a:p>
              </p:txBody>
            </p:sp>
          </p:grpSp>
          <p:grpSp>
            <p:nvGrpSpPr>
              <p:cNvPr id="37" name="Group 36">
                <a:extLst>
                  <a:ext uri="{FF2B5EF4-FFF2-40B4-BE49-F238E27FC236}">
                    <a16:creationId xmlns:a16="http://schemas.microsoft.com/office/drawing/2014/main" id="{6ABBF0DB-3874-4630-B327-51C9061C326E}"/>
                  </a:ext>
                </a:extLst>
              </p:cNvPr>
              <p:cNvGrpSpPr/>
              <p:nvPr/>
            </p:nvGrpSpPr>
            <p:grpSpPr>
              <a:xfrm>
                <a:off x="4933374" y="4550005"/>
                <a:ext cx="798617" cy="1197077"/>
                <a:chOff x="4564231" y="4550005"/>
                <a:chExt cx="798617" cy="1197077"/>
              </a:xfrm>
            </p:grpSpPr>
            <p:sp>
              <p:nvSpPr>
                <p:cNvPr id="20" name="TextBox 19">
                  <a:extLst>
                    <a:ext uri="{FF2B5EF4-FFF2-40B4-BE49-F238E27FC236}">
                      <a16:creationId xmlns:a16="http://schemas.microsoft.com/office/drawing/2014/main" id="{15FB96D8-2501-4868-8FB7-39EEEFE0DD56}"/>
                    </a:ext>
                  </a:extLst>
                </p:cNvPr>
                <p:cNvSpPr txBox="1"/>
                <p:nvPr/>
              </p:nvSpPr>
              <p:spPr>
                <a:xfrm>
                  <a:off x="4564231" y="5162307"/>
                  <a:ext cx="798617"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Source</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bucket</a:t>
                  </a:r>
                </a:p>
              </p:txBody>
            </p:sp>
            <p:pic>
              <p:nvPicPr>
                <p:cNvPr id="27" name="Graphic 26">
                  <a:extLst>
                    <a:ext uri="{FF2B5EF4-FFF2-40B4-BE49-F238E27FC236}">
                      <a16:creationId xmlns:a16="http://schemas.microsoft.com/office/drawing/2014/main" id="{BCF31BC4-45B3-43BB-B409-CC273CC328C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6950" y="4550005"/>
                  <a:ext cx="640080" cy="640080"/>
                </a:xfrm>
                <a:prstGeom prst="rect">
                  <a:avLst/>
                </a:prstGeom>
              </p:spPr>
            </p:pic>
          </p:grpSp>
          <p:cxnSp>
            <p:nvCxnSpPr>
              <p:cNvPr id="39" name="Straight Arrow Connector 38">
                <a:extLst>
                  <a:ext uri="{FF2B5EF4-FFF2-40B4-BE49-F238E27FC236}">
                    <a16:creationId xmlns:a16="http://schemas.microsoft.com/office/drawing/2014/main" id="{3D04FFC7-6A9E-4601-8EFA-67F95D0EC97A}"/>
                  </a:ext>
                </a:extLst>
              </p:cNvPr>
              <p:cNvCxnSpPr>
                <a:cxnSpLocks/>
              </p:cNvCxnSpPr>
              <p:nvPr/>
            </p:nvCxnSpPr>
            <p:spPr>
              <a:xfrm>
                <a:off x="3470156" y="4756466"/>
                <a:ext cx="1481594" cy="18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D02B6D-F678-400D-8D4D-88CA83F67211}"/>
                  </a:ext>
                </a:extLst>
              </p:cNvPr>
              <p:cNvCxnSpPr>
                <a:cxnSpLocks/>
              </p:cNvCxnSpPr>
              <p:nvPr/>
            </p:nvCxnSpPr>
            <p:spPr>
              <a:xfrm flipH="1" flipV="1">
                <a:off x="5332682" y="3769163"/>
                <a:ext cx="3451" cy="6400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F78173-96DC-4BAC-A72A-35148650A025}"/>
                  </a:ext>
                </a:extLst>
              </p:cNvPr>
              <p:cNvCxnSpPr/>
              <p:nvPr/>
            </p:nvCxnSpPr>
            <p:spPr>
              <a:xfrm>
                <a:off x="6005839" y="3010990"/>
                <a:ext cx="17304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A9F08D5-EECC-46E3-BE0C-305F9D930190}"/>
                  </a:ext>
                </a:extLst>
              </p:cNvPr>
              <p:cNvCxnSpPr/>
              <p:nvPr/>
            </p:nvCxnSpPr>
            <p:spPr>
              <a:xfrm flipH="1">
                <a:off x="9452875" y="3721846"/>
                <a:ext cx="346773" cy="6873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A3CE586-1916-4BF3-AFA1-58836BB19131}"/>
                  </a:ext>
                </a:extLst>
              </p:cNvPr>
              <p:cNvCxnSpPr/>
              <p:nvPr/>
            </p:nvCxnSpPr>
            <p:spPr>
              <a:xfrm flipH="1">
                <a:off x="7275445" y="4870045"/>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3" name="Graphic 52">
                <a:extLst>
                  <a:ext uri="{FF2B5EF4-FFF2-40B4-BE49-F238E27FC236}">
                    <a16:creationId xmlns:a16="http://schemas.microsoft.com/office/drawing/2014/main" id="{CA6538D5-A188-4B01-8294-1B6AC172F67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9887" y="4371600"/>
                <a:ext cx="365760" cy="365760"/>
              </a:xfrm>
              <a:prstGeom prst="rect">
                <a:avLst/>
              </a:prstGeom>
            </p:spPr>
          </p:pic>
        </p:grpSp>
        <p:sp>
          <p:nvSpPr>
            <p:cNvPr id="58" name="Oval 57">
              <a:extLst>
                <a:ext uri="{FF2B5EF4-FFF2-40B4-BE49-F238E27FC236}">
                  <a16:creationId xmlns:a16="http://schemas.microsoft.com/office/drawing/2014/main" id="{EFA17964-1476-4097-B256-798276260038}"/>
                </a:ext>
              </a:extLst>
            </p:cNvPr>
            <p:cNvSpPr/>
            <p:nvPr/>
          </p:nvSpPr>
          <p:spPr>
            <a:xfrm>
              <a:off x="4238855" y="4665154"/>
              <a:ext cx="457200" cy="457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59" name="Oval 58">
              <a:extLst>
                <a:ext uri="{FF2B5EF4-FFF2-40B4-BE49-F238E27FC236}">
                  <a16:creationId xmlns:a16="http://schemas.microsoft.com/office/drawing/2014/main" id="{2C5E4CC5-29D0-4B09-A6F3-158B1660CF3A}"/>
                </a:ext>
              </a:extLst>
            </p:cNvPr>
            <p:cNvSpPr/>
            <p:nvPr/>
          </p:nvSpPr>
          <p:spPr>
            <a:xfrm>
              <a:off x="5312941" y="3674013"/>
              <a:ext cx="457200" cy="457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60" name="Oval 59">
              <a:extLst>
                <a:ext uri="{FF2B5EF4-FFF2-40B4-BE49-F238E27FC236}">
                  <a16:creationId xmlns:a16="http://schemas.microsoft.com/office/drawing/2014/main" id="{E4F923DC-3492-4233-8B43-161B7EC3AEDB}"/>
                </a:ext>
              </a:extLst>
            </p:cNvPr>
            <p:cNvSpPr/>
            <p:nvPr/>
          </p:nvSpPr>
          <p:spPr>
            <a:xfrm>
              <a:off x="7268020" y="2208995"/>
              <a:ext cx="457200" cy="457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61" name="Oval 60">
              <a:extLst>
                <a:ext uri="{FF2B5EF4-FFF2-40B4-BE49-F238E27FC236}">
                  <a16:creationId xmlns:a16="http://schemas.microsoft.com/office/drawing/2014/main" id="{FF538ECC-A526-46F3-A3CF-CFA5DAF766EB}"/>
                </a:ext>
              </a:extLst>
            </p:cNvPr>
            <p:cNvSpPr/>
            <p:nvPr/>
          </p:nvSpPr>
          <p:spPr>
            <a:xfrm>
              <a:off x="9735787" y="3383060"/>
              <a:ext cx="457200" cy="457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62" name="Oval 61">
              <a:extLst>
                <a:ext uri="{FF2B5EF4-FFF2-40B4-BE49-F238E27FC236}">
                  <a16:creationId xmlns:a16="http://schemas.microsoft.com/office/drawing/2014/main" id="{9D411224-0648-4E3F-9A34-15D110E929E3}"/>
                </a:ext>
              </a:extLst>
            </p:cNvPr>
            <p:cNvSpPr/>
            <p:nvPr/>
          </p:nvSpPr>
          <p:spPr>
            <a:xfrm>
              <a:off x="8482494" y="4807321"/>
              <a:ext cx="457200" cy="457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5</a:t>
              </a:r>
            </a:p>
          </p:txBody>
        </p:sp>
      </p:grpSp>
      <p:sp>
        <p:nvSpPr>
          <p:cNvPr id="5" name="Footer Placeholder 4">
            <a:extLst>
              <a:ext uri="{FF2B5EF4-FFF2-40B4-BE49-F238E27FC236}">
                <a16:creationId xmlns:a16="http://schemas.microsoft.com/office/drawing/2014/main" id="{9F1F4EC8-49DA-442C-91B2-BD9F3A288DD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D369786C-6CC2-41FA-B123-FC1F9AD4AFE9}"/>
              </a:ext>
            </a:extLst>
          </p:cNvPr>
          <p:cNvSpPr>
            <a:spLocks noGrp="1"/>
          </p:cNvSpPr>
          <p:nvPr>
            <p:ph type="sldNum" sz="quarter" idx="12"/>
          </p:nvPr>
        </p:nvSpPr>
        <p:spPr/>
        <p:txBody>
          <a:bodyPr/>
          <a:lstStyle/>
          <a:p>
            <a:fld id="{B6A95138-A96E-2F42-A959-2EFD44FE4AB7}" type="slidenum">
              <a:rPr lang="en-US" smtClean="0"/>
              <a:pPr/>
              <a:t>47</a:t>
            </a:fld>
            <a:endParaRPr lang="en-US" dirty="0"/>
          </a:p>
        </p:txBody>
      </p:sp>
    </p:spTree>
    <p:custDataLst>
      <p:tags r:id="rId1"/>
    </p:custDataLst>
    <p:extLst>
      <p:ext uri="{BB962C8B-B14F-4D97-AF65-F5344CB8AC3E}">
        <p14:creationId xmlns:p14="http://schemas.microsoft.com/office/powerpoint/2010/main" val="3743239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FB781B9-64E2-4BE4-804E-588DA1EF22A5}"/>
              </a:ext>
            </a:extLst>
          </p:cNvPr>
          <p:cNvSpPr>
            <a:spLocks noGrp="1"/>
          </p:cNvSpPr>
          <p:nvPr>
            <p:ph type="title"/>
          </p:nvPr>
        </p:nvSpPr>
        <p:spPr/>
        <p:txBody>
          <a:bodyPr/>
          <a:lstStyle/>
          <a:p>
            <a:r>
              <a:rPr lang="en-US" dirty="0">
                <a:solidFill>
                  <a:schemeClr val="bg1"/>
                </a:solidFill>
              </a:rPr>
              <a:t>Lambda function code</a:t>
            </a:r>
            <a:br>
              <a:rPr lang="en-US" dirty="0">
                <a:solidFill>
                  <a:schemeClr val="bg1"/>
                </a:solidFill>
              </a:rPr>
            </a:br>
            <a:endParaRPr lang="en-US" dirty="0">
              <a:solidFill>
                <a:schemeClr val="bg1"/>
              </a:solidFill>
            </a:endParaRPr>
          </a:p>
        </p:txBody>
      </p:sp>
      <p:sp>
        <p:nvSpPr>
          <p:cNvPr id="5" name="Rectangle 4">
            <a:extLst>
              <a:ext uri="{FF2B5EF4-FFF2-40B4-BE49-F238E27FC236}">
                <a16:creationId xmlns:a16="http://schemas.microsoft.com/office/drawing/2014/main" id="{842BFD96-0E03-4AA0-87B2-01997C18169D}"/>
              </a:ext>
            </a:extLst>
          </p:cNvPr>
          <p:cNvSpPr/>
          <p:nvPr/>
        </p:nvSpPr>
        <p:spPr>
          <a:xfrm>
            <a:off x="188648" y="231533"/>
            <a:ext cx="9947413" cy="6001643"/>
          </a:xfrm>
          <a:prstGeom prst="rect">
            <a:avLst/>
          </a:prstGeom>
        </p:spPr>
        <p:txBody>
          <a:bodyPr wrap="square">
            <a:spAutoFit/>
          </a:bodyPr>
          <a:lstStyle/>
          <a:p>
            <a:r>
              <a:rPr lang="en-US" sz="1600" dirty="0">
                <a:latin typeface="Lucida Console" panose="020B0609040504020204" pitchFamily="49" charset="0"/>
              </a:rPr>
              <a:t>import boto3</a:t>
            </a:r>
          </a:p>
          <a:p>
            <a:r>
              <a:rPr lang="en-US" sz="1600" dirty="0">
                <a:latin typeface="Lucida Console" panose="020B0609040504020204" pitchFamily="49" charset="0"/>
              </a:rPr>
              <a:t>import </a:t>
            </a:r>
            <a:r>
              <a:rPr lang="en-US" sz="1600" dirty="0" err="1">
                <a:latin typeface="Lucida Console" panose="020B0609040504020204" pitchFamily="49" charset="0"/>
              </a:rPr>
              <a:t>os</a:t>
            </a:r>
            <a:endParaRPr lang="en-US" sz="1600" dirty="0">
              <a:latin typeface="Lucida Console" panose="020B0609040504020204" pitchFamily="49" charset="0"/>
            </a:endParaRPr>
          </a:p>
          <a:p>
            <a:r>
              <a:rPr lang="en-US" sz="1600" dirty="0">
                <a:latin typeface="Lucida Console" panose="020B0609040504020204" pitchFamily="49" charset="0"/>
              </a:rPr>
              <a:t>import sys</a:t>
            </a:r>
          </a:p>
          <a:p>
            <a:r>
              <a:rPr lang="en-US" sz="1600" dirty="0">
                <a:latin typeface="Lucida Console" panose="020B0609040504020204" pitchFamily="49" charset="0"/>
              </a:rPr>
              <a:t>import </a:t>
            </a:r>
            <a:r>
              <a:rPr lang="en-US" sz="1600" dirty="0" err="1">
                <a:latin typeface="Lucida Console" panose="020B0609040504020204" pitchFamily="49" charset="0"/>
              </a:rPr>
              <a:t>uuid</a:t>
            </a:r>
            <a:endParaRPr lang="en-US" sz="1600" dirty="0">
              <a:latin typeface="Lucida Console" panose="020B0609040504020204" pitchFamily="49" charset="0"/>
            </a:endParaRPr>
          </a:p>
          <a:p>
            <a:r>
              <a:rPr lang="en-US" sz="1600" dirty="0">
                <a:latin typeface="Lucida Console" panose="020B0609040504020204" pitchFamily="49" charset="0"/>
              </a:rPr>
              <a:t>from PIL import Image</a:t>
            </a:r>
          </a:p>
          <a:p>
            <a:r>
              <a:rPr lang="en-US" sz="1600" dirty="0">
                <a:latin typeface="Lucida Console" panose="020B0609040504020204" pitchFamily="49" charset="0"/>
              </a:rPr>
              <a:t>import </a:t>
            </a:r>
            <a:r>
              <a:rPr lang="en-US" sz="1600" dirty="0" err="1">
                <a:latin typeface="Lucida Console" panose="020B0609040504020204" pitchFamily="49" charset="0"/>
              </a:rPr>
              <a:t>PIL.Image</a:t>
            </a:r>
            <a:endParaRPr lang="en-US" sz="1600" dirty="0">
              <a:latin typeface="Lucida Console" panose="020B0609040504020204" pitchFamily="49" charset="0"/>
            </a:endParaRPr>
          </a:p>
          <a:p>
            <a:endParaRPr lang="en-US" sz="1600" dirty="0">
              <a:latin typeface="Lucida Console" panose="020B0609040504020204" pitchFamily="49" charset="0"/>
            </a:endParaRPr>
          </a:p>
          <a:p>
            <a:r>
              <a:rPr lang="en-US" sz="1600" dirty="0">
                <a:latin typeface="Lucida Console" panose="020B0609040504020204" pitchFamily="49" charset="0"/>
              </a:rPr>
              <a:t>s3_client = boto3.client('s3')</a:t>
            </a:r>
          </a:p>
          <a:p>
            <a:endParaRPr lang="en-US" sz="1600" dirty="0">
              <a:latin typeface="Lucida Console" panose="020B0609040504020204" pitchFamily="49" charset="0"/>
            </a:endParaRPr>
          </a:p>
          <a:p>
            <a:r>
              <a:rPr lang="en-US" sz="1600" dirty="0">
                <a:latin typeface="Lucida Console" panose="020B0609040504020204" pitchFamily="49" charset="0"/>
              </a:rPr>
              <a:t>def </a:t>
            </a:r>
            <a:r>
              <a:rPr lang="en-US" sz="1600" dirty="0" err="1">
                <a:latin typeface="Lucida Console" panose="020B0609040504020204" pitchFamily="49" charset="0"/>
              </a:rPr>
              <a:t>resize_image</a:t>
            </a:r>
            <a:r>
              <a:rPr lang="en-US" sz="1600" dirty="0">
                <a:latin typeface="Lucida Console" panose="020B0609040504020204" pitchFamily="49" charset="0"/>
              </a:rPr>
              <a:t>(</a:t>
            </a:r>
            <a:r>
              <a:rPr lang="en-US" sz="1600" dirty="0" err="1">
                <a:latin typeface="Lucida Console" panose="020B0609040504020204" pitchFamily="49" charset="0"/>
              </a:rPr>
              <a:t>image_path</a:t>
            </a:r>
            <a:r>
              <a:rPr lang="en-US" sz="1600" dirty="0">
                <a:latin typeface="Lucida Console" panose="020B0609040504020204" pitchFamily="49" charset="0"/>
              </a:rPr>
              <a:t>, </a:t>
            </a:r>
            <a:r>
              <a:rPr lang="en-US" sz="1600" dirty="0" err="1">
                <a:latin typeface="Lucida Console" panose="020B0609040504020204" pitchFamily="49" charset="0"/>
              </a:rPr>
              <a:t>resized_path</a:t>
            </a:r>
            <a:r>
              <a:rPr lang="en-US" sz="1600" dirty="0">
                <a:latin typeface="Lucida Console" panose="020B0609040504020204" pitchFamily="49" charset="0"/>
              </a:rPr>
              <a:t>):</a:t>
            </a:r>
          </a:p>
          <a:p>
            <a:r>
              <a:rPr lang="en-US" sz="1600" dirty="0">
                <a:latin typeface="Lucida Console" panose="020B0609040504020204" pitchFamily="49" charset="0"/>
              </a:rPr>
              <a:t>    with </a:t>
            </a:r>
            <a:r>
              <a:rPr lang="en-US" sz="1600" dirty="0" err="1">
                <a:latin typeface="Lucida Console" panose="020B0609040504020204" pitchFamily="49" charset="0"/>
              </a:rPr>
              <a:t>Image.open</a:t>
            </a:r>
            <a:r>
              <a:rPr lang="en-US" sz="1600" dirty="0">
                <a:latin typeface="Lucida Console" panose="020B0609040504020204" pitchFamily="49" charset="0"/>
              </a:rPr>
              <a:t>(</a:t>
            </a:r>
            <a:r>
              <a:rPr lang="en-US" sz="1600" dirty="0" err="1">
                <a:latin typeface="Lucida Console" panose="020B0609040504020204" pitchFamily="49" charset="0"/>
              </a:rPr>
              <a:t>image_path</a:t>
            </a:r>
            <a:r>
              <a:rPr lang="en-US" sz="1600" dirty="0">
                <a:latin typeface="Lucida Console" panose="020B0609040504020204" pitchFamily="49" charset="0"/>
              </a:rPr>
              <a:t>) as image:</a:t>
            </a:r>
          </a:p>
          <a:p>
            <a:r>
              <a:rPr lang="en-US" sz="1600" dirty="0">
                <a:latin typeface="Lucida Console" panose="020B0609040504020204" pitchFamily="49" charset="0"/>
              </a:rPr>
              <a:t>        </a:t>
            </a:r>
            <a:r>
              <a:rPr lang="en-US" sz="1600" dirty="0" err="1">
                <a:latin typeface="Lucida Console" panose="020B0609040504020204" pitchFamily="49" charset="0"/>
              </a:rPr>
              <a:t>image.thumbnail</a:t>
            </a:r>
            <a:r>
              <a:rPr lang="en-US" sz="1600" dirty="0">
                <a:latin typeface="Lucida Console" panose="020B0609040504020204" pitchFamily="49" charset="0"/>
              </a:rPr>
              <a:t>((128, 128))</a:t>
            </a:r>
          </a:p>
          <a:p>
            <a:r>
              <a:rPr lang="en-US" sz="1600" dirty="0">
                <a:latin typeface="Lucida Console" panose="020B0609040504020204" pitchFamily="49" charset="0"/>
              </a:rPr>
              <a:t>        </a:t>
            </a:r>
            <a:r>
              <a:rPr lang="en-US" sz="1600" dirty="0" err="1">
                <a:latin typeface="Lucida Console" panose="020B0609040504020204" pitchFamily="49" charset="0"/>
              </a:rPr>
              <a:t>image.save</a:t>
            </a:r>
            <a:r>
              <a:rPr lang="en-US" sz="1600" dirty="0">
                <a:latin typeface="Lucida Console" panose="020B0609040504020204" pitchFamily="49" charset="0"/>
              </a:rPr>
              <a:t>(</a:t>
            </a:r>
            <a:r>
              <a:rPr lang="en-US" sz="1600" dirty="0" err="1">
                <a:latin typeface="Lucida Console" panose="020B0609040504020204" pitchFamily="49" charset="0"/>
              </a:rPr>
              <a:t>resized_path</a:t>
            </a:r>
            <a:r>
              <a:rPr lang="en-US" sz="1600" dirty="0">
                <a:latin typeface="Lucida Console" panose="020B0609040504020204" pitchFamily="49" charset="0"/>
              </a:rPr>
              <a:t>)</a:t>
            </a:r>
          </a:p>
          <a:p>
            <a:endParaRPr lang="en-US" sz="1600" dirty="0">
              <a:latin typeface="Lucida Console" panose="020B0609040504020204" pitchFamily="49" charset="0"/>
            </a:endParaRPr>
          </a:p>
          <a:p>
            <a:r>
              <a:rPr lang="en-US" sz="1600" dirty="0">
                <a:latin typeface="Lucida Console" panose="020B0609040504020204" pitchFamily="49" charset="0"/>
              </a:rPr>
              <a:t>def handler(event, context):</a:t>
            </a:r>
          </a:p>
          <a:p>
            <a:r>
              <a:rPr lang="en-US" sz="1600" dirty="0">
                <a:latin typeface="Lucida Console" panose="020B0609040504020204" pitchFamily="49" charset="0"/>
              </a:rPr>
              <a:t>    for record in event['Records']:</a:t>
            </a:r>
          </a:p>
          <a:p>
            <a:r>
              <a:rPr lang="en-US" sz="1600" dirty="0">
                <a:latin typeface="Lucida Console" panose="020B0609040504020204" pitchFamily="49" charset="0"/>
              </a:rPr>
              <a:t>        bucket = record['s3']['bucket']['name']</a:t>
            </a:r>
          </a:p>
          <a:p>
            <a:r>
              <a:rPr lang="en-US" sz="1600" dirty="0">
                <a:latin typeface="Lucida Console" panose="020B0609040504020204" pitchFamily="49" charset="0"/>
              </a:rPr>
              <a:t>        key = record['s3']['object']['key']</a:t>
            </a:r>
          </a:p>
          <a:p>
            <a:r>
              <a:rPr lang="en-US" sz="1600" dirty="0">
                <a:latin typeface="Lucida Console" panose="020B0609040504020204" pitchFamily="49" charset="0"/>
              </a:rPr>
              <a:t>        </a:t>
            </a:r>
            <a:r>
              <a:rPr lang="en-US" sz="1600" dirty="0" err="1">
                <a:latin typeface="Lucida Console" panose="020B0609040504020204" pitchFamily="49" charset="0"/>
              </a:rPr>
              <a:t>download_path</a:t>
            </a:r>
            <a:r>
              <a:rPr lang="en-US" sz="1600" dirty="0">
                <a:latin typeface="Lucida Console" panose="020B0609040504020204" pitchFamily="49" charset="0"/>
              </a:rPr>
              <a:t> = '/</a:t>
            </a:r>
            <a:r>
              <a:rPr lang="en-US" sz="1600" dirty="0" err="1">
                <a:latin typeface="Lucida Console" panose="020B0609040504020204" pitchFamily="49" charset="0"/>
              </a:rPr>
              <a:t>tmp</a:t>
            </a:r>
            <a:r>
              <a:rPr lang="en-US" sz="1600" dirty="0">
                <a:latin typeface="Lucida Console" panose="020B0609040504020204" pitchFamily="49" charset="0"/>
              </a:rPr>
              <a:t>/{}{}'.format(uuid.uuid4(), key)</a:t>
            </a:r>
          </a:p>
          <a:p>
            <a:r>
              <a:rPr lang="en-US" sz="1600" dirty="0">
                <a:latin typeface="Lucida Console" panose="020B0609040504020204" pitchFamily="49" charset="0"/>
              </a:rPr>
              <a:t>        </a:t>
            </a:r>
            <a:r>
              <a:rPr lang="en-US" sz="1600" dirty="0" err="1">
                <a:latin typeface="Lucida Console" panose="020B0609040504020204" pitchFamily="49" charset="0"/>
              </a:rPr>
              <a:t>upload_path</a:t>
            </a:r>
            <a:r>
              <a:rPr lang="en-US" sz="1600" dirty="0">
                <a:latin typeface="Lucida Console" panose="020B0609040504020204" pitchFamily="49" charset="0"/>
              </a:rPr>
              <a:t> = '/</a:t>
            </a:r>
            <a:r>
              <a:rPr lang="en-US" sz="1600" dirty="0" err="1">
                <a:latin typeface="Lucida Console" panose="020B0609040504020204" pitchFamily="49" charset="0"/>
              </a:rPr>
              <a:t>tmp</a:t>
            </a:r>
            <a:r>
              <a:rPr lang="en-US" sz="1600" dirty="0">
                <a:latin typeface="Lucida Console" panose="020B0609040504020204" pitchFamily="49" charset="0"/>
              </a:rPr>
              <a:t>/resized-{}'.format(key)</a:t>
            </a:r>
          </a:p>
          <a:p>
            <a:endParaRPr lang="en-US" sz="1600" dirty="0">
              <a:latin typeface="Lucida Console" panose="020B0609040504020204" pitchFamily="49" charset="0"/>
            </a:endParaRPr>
          </a:p>
          <a:p>
            <a:r>
              <a:rPr lang="en-US" sz="1600" dirty="0">
                <a:latin typeface="Lucida Console" panose="020B0609040504020204" pitchFamily="49" charset="0"/>
              </a:rPr>
              <a:t>        s3_client.download_file(bucket, key, </a:t>
            </a:r>
            <a:r>
              <a:rPr lang="en-US" sz="1600" dirty="0" err="1">
                <a:latin typeface="Lucida Console" panose="020B0609040504020204" pitchFamily="49" charset="0"/>
              </a:rPr>
              <a:t>download_path</a:t>
            </a:r>
            <a:r>
              <a:rPr lang="en-US" sz="1600" dirty="0">
                <a:latin typeface="Lucida Console" panose="020B0609040504020204" pitchFamily="49" charset="0"/>
              </a:rPr>
              <a:t>)</a:t>
            </a:r>
          </a:p>
          <a:p>
            <a:r>
              <a:rPr lang="en-US" sz="1600" dirty="0">
                <a:latin typeface="Lucida Console" panose="020B0609040504020204" pitchFamily="49" charset="0"/>
              </a:rPr>
              <a:t>        </a:t>
            </a:r>
            <a:r>
              <a:rPr lang="en-US" sz="1600" dirty="0" err="1">
                <a:latin typeface="Lucida Console" panose="020B0609040504020204" pitchFamily="49" charset="0"/>
              </a:rPr>
              <a:t>resize_image</a:t>
            </a:r>
            <a:r>
              <a:rPr lang="en-US" sz="1600" dirty="0">
                <a:latin typeface="Lucida Console" panose="020B0609040504020204" pitchFamily="49" charset="0"/>
              </a:rPr>
              <a:t>(</a:t>
            </a:r>
            <a:r>
              <a:rPr lang="en-US" sz="1600" dirty="0" err="1">
                <a:latin typeface="Lucida Console" panose="020B0609040504020204" pitchFamily="49" charset="0"/>
              </a:rPr>
              <a:t>download_path</a:t>
            </a:r>
            <a:r>
              <a:rPr lang="en-US" sz="1600" dirty="0">
                <a:latin typeface="Lucida Console" panose="020B0609040504020204" pitchFamily="49" charset="0"/>
              </a:rPr>
              <a:t>, </a:t>
            </a:r>
            <a:r>
              <a:rPr lang="en-US" sz="1600" dirty="0" err="1">
                <a:latin typeface="Lucida Console" panose="020B0609040504020204" pitchFamily="49" charset="0"/>
              </a:rPr>
              <a:t>upload_path</a:t>
            </a:r>
            <a:r>
              <a:rPr lang="en-US" sz="1600" dirty="0">
                <a:latin typeface="Lucida Console" panose="020B0609040504020204" pitchFamily="49" charset="0"/>
              </a:rPr>
              <a:t>)</a:t>
            </a:r>
          </a:p>
          <a:p>
            <a:r>
              <a:rPr lang="en-US" sz="1600" dirty="0">
                <a:latin typeface="Lucida Console" panose="020B0609040504020204" pitchFamily="49" charset="0"/>
              </a:rPr>
              <a:t>        s3_client.upload_file(</a:t>
            </a:r>
            <a:r>
              <a:rPr lang="en-US" sz="1600" dirty="0" err="1">
                <a:latin typeface="Lucida Console" panose="020B0609040504020204" pitchFamily="49" charset="0"/>
              </a:rPr>
              <a:t>upload_path</a:t>
            </a:r>
            <a:r>
              <a:rPr lang="en-US" sz="1600" dirty="0">
                <a:latin typeface="Lucida Console" panose="020B0609040504020204" pitchFamily="49" charset="0"/>
              </a:rPr>
              <a:t>, '{}-</a:t>
            </a:r>
            <a:r>
              <a:rPr lang="en-US" sz="1600" dirty="0" err="1">
                <a:latin typeface="Lucida Console" panose="020B0609040504020204" pitchFamily="49" charset="0"/>
              </a:rPr>
              <a:t>resized'.format</a:t>
            </a:r>
            <a:r>
              <a:rPr lang="en-US" sz="1600" dirty="0">
                <a:latin typeface="Lucida Console" panose="020B0609040504020204" pitchFamily="49" charset="0"/>
              </a:rPr>
              <a:t>(bucket), key)</a:t>
            </a:r>
          </a:p>
        </p:txBody>
      </p:sp>
      <p:sp>
        <p:nvSpPr>
          <p:cNvPr id="12" name="TextBox 11">
            <a:extLst>
              <a:ext uri="{FF2B5EF4-FFF2-40B4-BE49-F238E27FC236}">
                <a16:creationId xmlns:a16="http://schemas.microsoft.com/office/drawing/2014/main" id="{D4BEE4FF-C622-4098-9A32-B6AB3AD12DD9}"/>
              </a:ext>
            </a:extLst>
          </p:cNvPr>
          <p:cNvSpPr txBox="1"/>
          <p:nvPr/>
        </p:nvSpPr>
        <p:spPr>
          <a:xfrm>
            <a:off x="7415811" y="3472521"/>
            <a:ext cx="2501006" cy="923330"/>
          </a:xfrm>
          <a:prstGeom prst="rect">
            <a:avLst/>
          </a:prstGeom>
          <a:noFill/>
        </p:spPr>
        <p:txBody>
          <a:bodyPr wrap="none" rtlCol="0">
            <a:spAutoFit/>
          </a:bodyPr>
          <a:lstStyle/>
          <a:p>
            <a: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Receives S3 event and </a:t>
            </a:r>
            <a:b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downloads the image</a:t>
            </a:r>
            <a:b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to local storage</a:t>
            </a:r>
          </a:p>
        </p:txBody>
      </p:sp>
      <p:cxnSp>
        <p:nvCxnSpPr>
          <p:cNvPr id="13" name="Connector: Elbow 12">
            <a:extLst>
              <a:ext uri="{FF2B5EF4-FFF2-40B4-BE49-F238E27FC236}">
                <a16:creationId xmlns:a16="http://schemas.microsoft.com/office/drawing/2014/main" id="{14DD13F1-F3B9-40C2-BFA8-FF7D73B37C01}"/>
              </a:ext>
              <a:ext uri="{C183D7F6-B498-43B3-948B-1728B52AA6E4}">
                <adec:decorative xmlns:adec="http://schemas.microsoft.com/office/drawing/2017/decorative" val="1"/>
              </a:ext>
            </a:extLst>
          </p:cNvPr>
          <p:cNvCxnSpPr>
            <a:cxnSpLocks/>
            <a:stCxn id="12" idx="2"/>
          </p:cNvCxnSpPr>
          <p:nvPr/>
        </p:nvCxnSpPr>
        <p:spPr>
          <a:xfrm rot="5400000">
            <a:off x="7496611" y="4412188"/>
            <a:ext cx="1186041" cy="1153367"/>
          </a:xfrm>
          <a:prstGeom prst="bentConnector3">
            <a:avLst>
              <a:gd name="adj1" fmla="val 100009"/>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954B2D-A9D3-45E8-9153-C8826F623EE1}"/>
              </a:ext>
            </a:extLst>
          </p:cNvPr>
          <p:cNvSpPr txBox="1"/>
          <p:nvPr/>
        </p:nvSpPr>
        <p:spPr>
          <a:xfrm>
            <a:off x="8812476" y="4542117"/>
            <a:ext cx="1994457" cy="369332"/>
          </a:xfrm>
          <a:prstGeom prst="rect">
            <a:avLst/>
          </a:prstGeom>
          <a:noFill/>
        </p:spPr>
        <p:txBody>
          <a:bodyPr wrap="none" rtlCol="0">
            <a:spAutoFit/>
          </a:bodyPr>
          <a:lstStyle/>
          <a:p>
            <a: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Resizes the image</a:t>
            </a:r>
          </a:p>
        </p:txBody>
      </p:sp>
      <p:cxnSp>
        <p:nvCxnSpPr>
          <p:cNvPr id="17" name="Connector: Elbow 16">
            <a:extLst>
              <a:ext uri="{FF2B5EF4-FFF2-40B4-BE49-F238E27FC236}">
                <a16:creationId xmlns:a16="http://schemas.microsoft.com/office/drawing/2014/main" id="{42C5B73D-4C45-4047-A864-4F64D32C773B}"/>
              </a:ext>
              <a:ext uri="{C183D7F6-B498-43B3-948B-1728B52AA6E4}">
                <adec:decorative xmlns:adec="http://schemas.microsoft.com/office/drawing/2017/decorative" val="1"/>
              </a:ext>
            </a:extLst>
          </p:cNvPr>
          <p:cNvCxnSpPr>
            <a:cxnSpLocks/>
            <a:stCxn id="16" idx="2"/>
          </p:cNvCxnSpPr>
          <p:nvPr/>
        </p:nvCxnSpPr>
        <p:spPr>
          <a:xfrm rot="5400000">
            <a:off x="7523705" y="3539849"/>
            <a:ext cx="914400" cy="3657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405275-B91F-4622-AC20-33C710BAAC02}"/>
              </a:ext>
            </a:extLst>
          </p:cNvPr>
          <p:cNvSpPr txBox="1"/>
          <p:nvPr/>
        </p:nvSpPr>
        <p:spPr>
          <a:xfrm>
            <a:off x="10209142" y="4993863"/>
            <a:ext cx="1842171" cy="923330"/>
          </a:xfrm>
          <a:prstGeom prst="rect">
            <a:avLst/>
          </a:prstGeom>
          <a:noFill/>
        </p:spPr>
        <p:txBody>
          <a:bodyPr wrap="none" rtlCol="0">
            <a:spAutoFit/>
          </a:bodyPr>
          <a:lstStyle/>
          <a:p>
            <a: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Uploads resized </a:t>
            </a:r>
            <a:b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image to the </a:t>
            </a:r>
            <a:b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i="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–resized</a:t>
            </a:r>
            <a:r>
              <a:rPr lang="en-US"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 bucket</a:t>
            </a:r>
          </a:p>
        </p:txBody>
      </p:sp>
      <p:cxnSp>
        <p:nvCxnSpPr>
          <p:cNvPr id="9" name="Connector: Elbow 8">
            <a:extLst>
              <a:ext uri="{FF2B5EF4-FFF2-40B4-BE49-F238E27FC236}">
                <a16:creationId xmlns:a16="http://schemas.microsoft.com/office/drawing/2014/main" id="{59F75C7A-1D35-4C30-B1C1-54C664DC2AFE}"/>
              </a:ext>
              <a:ext uri="{C183D7F6-B498-43B3-948B-1728B52AA6E4}">
                <adec:decorative xmlns:adec="http://schemas.microsoft.com/office/drawing/2017/decorative" val="1"/>
              </a:ext>
            </a:extLst>
          </p:cNvPr>
          <p:cNvCxnSpPr>
            <a:cxnSpLocks/>
            <a:stCxn id="7" idx="2"/>
          </p:cNvCxnSpPr>
          <p:nvPr/>
        </p:nvCxnSpPr>
        <p:spPr>
          <a:xfrm rot="5400000">
            <a:off x="10261794" y="5176523"/>
            <a:ext cx="127764" cy="1609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4372C65-70B5-45B4-BFE7-90EEC86FA4E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041406AC-577D-4EA6-98D1-D3E226BECEB8}"/>
              </a:ext>
            </a:extLst>
          </p:cNvPr>
          <p:cNvSpPr>
            <a:spLocks noGrp="1"/>
          </p:cNvSpPr>
          <p:nvPr>
            <p:ph type="sldNum" sz="quarter" idx="12"/>
          </p:nvPr>
        </p:nvSpPr>
        <p:spPr/>
        <p:txBody>
          <a:bodyPr/>
          <a:lstStyle/>
          <a:p>
            <a:fld id="{B6A95138-A96E-2F42-A959-2EFD44FE4AB7}" type="slidenum">
              <a:rPr lang="en-US" smtClean="0"/>
              <a:pPr/>
              <a:t>48</a:t>
            </a:fld>
            <a:endParaRPr lang="en-US"/>
          </a:p>
        </p:txBody>
      </p:sp>
    </p:spTree>
    <p:custDataLst>
      <p:tags r:id="rId1"/>
    </p:custDataLst>
    <p:extLst>
      <p:ext uri="{BB962C8B-B14F-4D97-AF65-F5344CB8AC3E}">
        <p14:creationId xmlns:p14="http://schemas.microsoft.com/office/powerpoint/2010/main" val="4757228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a:lstStyle/>
          <a:p>
            <a:r>
              <a:rPr lang="en-US" sz="3600" dirty="0"/>
              <a:t>Comparison of operational responsibility for container and serverless architectures</a:t>
            </a:r>
          </a:p>
        </p:txBody>
      </p:sp>
      <p:sp>
        <p:nvSpPr>
          <p:cNvPr id="14" name="Arrow: Up-Down 13">
            <a:extLst>
              <a:ext uri="{FF2B5EF4-FFF2-40B4-BE49-F238E27FC236}">
                <a16:creationId xmlns:a16="http://schemas.microsoft.com/office/drawing/2014/main" id="{A0B5007F-1CEA-4A02-94C8-1ADEB66F56F2}"/>
              </a:ext>
              <a:ext uri="{C183D7F6-B498-43B3-948B-1728B52AA6E4}">
                <adec:decorative xmlns:adec="http://schemas.microsoft.com/office/drawing/2017/decorative" val="1"/>
              </a:ext>
            </a:extLst>
          </p:cNvPr>
          <p:cNvSpPr/>
          <p:nvPr/>
        </p:nvSpPr>
        <p:spPr>
          <a:xfrm>
            <a:off x="751142" y="1294400"/>
            <a:ext cx="640080" cy="5061950"/>
          </a:xfrm>
          <a:prstGeom prst="upDownArrow">
            <a:avLst/>
          </a:prstGeom>
          <a:gradFill>
            <a:gsLst>
              <a:gs pos="0">
                <a:schemeClr val="accent3">
                  <a:lumMod val="20000"/>
                  <a:lumOff val="80000"/>
                </a:schemeClr>
              </a:gs>
              <a:gs pos="25000">
                <a:schemeClr val="accent3">
                  <a:lumMod val="40000"/>
                  <a:lumOff val="60000"/>
                </a:schemeClr>
              </a:gs>
              <a:gs pos="50000">
                <a:schemeClr val="accent3">
                  <a:lumMod val="60000"/>
                  <a:lumOff val="40000"/>
                </a:schemeClr>
              </a:gs>
              <a:gs pos="75000">
                <a:schemeClr val="accent3">
                  <a:lumMod val="75000"/>
                </a:schemeClr>
              </a:gs>
              <a:gs pos="100000">
                <a:schemeClr val="accent3">
                  <a:lumMod val="5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FBB8D25-98C4-48A0-8846-D6C79990663B}"/>
              </a:ext>
            </a:extLst>
          </p:cNvPr>
          <p:cNvSpPr/>
          <p:nvPr/>
        </p:nvSpPr>
        <p:spPr>
          <a:xfrm>
            <a:off x="221431" y="1740840"/>
            <a:ext cx="1699503" cy="584775"/>
          </a:xfrm>
          <a:prstGeom prst="rect">
            <a:avLst/>
          </a:prstGeom>
          <a:solidFill>
            <a:schemeClr val="bg1"/>
          </a:solidFill>
        </p:spPr>
        <p:txBody>
          <a:bodyPr wrap="none">
            <a:spAutoFit/>
          </a:bodyPr>
          <a:lstStyle/>
          <a:p>
            <a:pPr algn="ctr"/>
            <a:r>
              <a:rPr lang="en-US" sz="1600" dirty="0">
                <a:latin typeface="+mj-lt"/>
                <a:ea typeface="Amazon Ember" panose="020B0603020204020204" pitchFamily="34" charset="0"/>
                <a:cs typeface="Amazon Ember" panose="020B0603020204020204" pitchFamily="34" charset="0"/>
              </a:rPr>
              <a:t>Less operational </a:t>
            </a:r>
            <a:br>
              <a:rPr lang="en-US" sz="1600" dirty="0">
                <a:latin typeface="+mj-lt"/>
                <a:ea typeface="Amazon Ember" panose="020B0603020204020204" pitchFamily="34" charset="0"/>
                <a:cs typeface="Amazon Ember" panose="020B0603020204020204" pitchFamily="34" charset="0"/>
              </a:rPr>
            </a:br>
            <a:r>
              <a:rPr lang="en-US" sz="1600" dirty="0">
                <a:latin typeface="+mj-lt"/>
                <a:ea typeface="Amazon Ember" panose="020B0603020204020204" pitchFamily="34" charset="0"/>
                <a:cs typeface="Amazon Ember" panose="020B0603020204020204" pitchFamily="34" charset="0"/>
              </a:rPr>
              <a:t>responsibility</a:t>
            </a:r>
          </a:p>
        </p:txBody>
      </p:sp>
      <p:sp>
        <p:nvSpPr>
          <p:cNvPr id="12" name="Rectangle 11">
            <a:extLst>
              <a:ext uri="{FF2B5EF4-FFF2-40B4-BE49-F238E27FC236}">
                <a16:creationId xmlns:a16="http://schemas.microsoft.com/office/drawing/2014/main" id="{D5905BAB-1487-4488-92E1-4B813F54DDE3}"/>
              </a:ext>
            </a:extLst>
          </p:cNvPr>
          <p:cNvSpPr/>
          <p:nvPr/>
        </p:nvSpPr>
        <p:spPr>
          <a:xfrm>
            <a:off x="182157" y="5332136"/>
            <a:ext cx="1778051" cy="584775"/>
          </a:xfrm>
          <a:prstGeom prst="rect">
            <a:avLst/>
          </a:prstGeom>
          <a:solidFill>
            <a:schemeClr val="bg1"/>
          </a:solidFill>
        </p:spPr>
        <p:txBody>
          <a:bodyPr wrap="none">
            <a:spAutoFit/>
          </a:bodyPr>
          <a:lstStyle/>
          <a:p>
            <a:pPr algn="ctr"/>
            <a:r>
              <a:rPr lang="en-US" sz="1600" dirty="0">
                <a:latin typeface="+mj-lt"/>
                <a:ea typeface="Amazon Ember" panose="020B0603020204020204" pitchFamily="34" charset="0"/>
                <a:cs typeface="Amazon Ember" panose="020B0603020204020204" pitchFamily="34" charset="0"/>
              </a:rPr>
              <a:t>More operational </a:t>
            </a:r>
            <a:br>
              <a:rPr lang="en-US" sz="1600" dirty="0">
                <a:latin typeface="+mj-lt"/>
                <a:ea typeface="Amazon Ember" panose="020B0603020204020204" pitchFamily="34" charset="0"/>
                <a:cs typeface="Amazon Ember" panose="020B0603020204020204" pitchFamily="34" charset="0"/>
              </a:rPr>
            </a:br>
            <a:r>
              <a:rPr lang="en-US" sz="1600" dirty="0">
                <a:latin typeface="+mj-lt"/>
                <a:ea typeface="Amazon Ember" panose="020B0603020204020204" pitchFamily="34" charset="0"/>
                <a:cs typeface="Amazon Ember" panose="020B0603020204020204" pitchFamily="34" charset="0"/>
              </a:rPr>
              <a:t>responsibility</a:t>
            </a:r>
          </a:p>
        </p:txBody>
      </p:sp>
      <p:sp>
        <p:nvSpPr>
          <p:cNvPr id="4" name="Rectangle 3">
            <a:extLst>
              <a:ext uri="{FF2B5EF4-FFF2-40B4-BE49-F238E27FC236}">
                <a16:creationId xmlns:a16="http://schemas.microsoft.com/office/drawing/2014/main" id="{A70F83F0-1B77-44E9-9E8F-A01F88CCC82B}"/>
              </a:ext>
            </a:extLst>
          </p:cNvPr>
          <p:cNvSpPr/>
          <p:nvPr/>
        </p:nvSpPr>
        <p:spPr bwMode="auto">
          <a:xfrm>
            <a:off x="2202846" y="1792308"/>
            <a:ext cx="2427364" cy="733857"/>
          </a:xfrm>
          <a:prstGeom prst="rect">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Lambda</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Serverless Functions</a:t>
            </a:r>
          </a:p>
        </p:txBody>
      </p:sp>
      <p:sp>
        <p:nvSpPr>
          <p:cNvPr id="7" name="Rectangle 6">
            <a:extLst>
              <a:ext uri="{FF2B5EF4-FFF2-40B4-BE49-F238E27FC236}">
                <a16:creationId xmlns:a16="http://schemas.microsoft.com/office/drawing/2014/main" id="{03E26E5E-4C6E-4ED2-AD68-EB6806F43CD9}"/>
              </a:ext>
            </a:extLst>
          </p:cNvPr>
          <p:cNvSpPr/>
          <p:nvPr/>
        </p:nvSpPr>
        <p:spPr bwMode="auto">
          <a:xfrm>
            <a:off x="2202846" y="3164524"/>
            <a:ext cx="2427364" cy="733857"/>
          </a:xfrm>
          <a:prstGeom prst="rect">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Fargate</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Serverless Containers</a:t>
            </a:r>
          </a:p>
        </p:txBody>
      </p:sp>
      <p:sp>
        <p:nvSpPr>
          <p:cNvPr id="8" name="Rectangle 7">
            <a:extLst>
              <a:ext uri="{FF2B5EF4-FFF2-40B4-BE49-F238E27FC236}">
                <a16:creationId xmlns:a16="http://schemas.microsoft.com/office/drawing/2014/main" id="{9F82CF65-F229-4634-9445-949A1DFCAC63}"/>
              </a:ext>
            </a:extLst>
          </p:cNvPr>
          <p:cNvSpPr/>
          <p:nvPr/>
        </p:nvSpPr>
        <p:spPr bwMode="auto">
          <a:xfrm>
            <a:off x="2202846" y="4995401"/>
            <a:ext cx="2427364" cy="1097280"/>
          </a:xfrm>
          <a:prstGeom prst="rect">
            <a:avLst/>
          </a:prstGeom>
          <a:ln w="25400">
            <a:solidFill>
              <a:schemeClr val="bg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ECS and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Amazon EKS Container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Management as a Service</a:t>
            </a:r>
          </a:p>
        </p:txBody>
      </p:sp>
      <p:sp>
        <p:nvSpPr>
          <p:cNvPr id="15" name="Rectangle 14">
            <a:extLst>
              <a:ext uri="{FF2B5EF4-FFF2-40B4-BE49-F238E27FC236}">
                <a16:creationId xmlns:a16="http://schemas.microsoft.com/office/drawing/2014/main" id="{AB9FE561-1551-4BF1-B29C-47FCD524FB23}"/>
              </a:ext>
            </a:extLst>
          </p:cNvPr>
          <p:cNvSpPr/>
          <p:nvPr/>
        </p:nvSpPr>
        <p:spPr>
          <a:xfrm>
            <a:off x="5213623" y="1263772"/>
            <a:ext cx="1470274" cy="338554"/>
          </a:xfrm>
          <a:prstGeom prst="rect">
            <a:avLst/>
          </a:prstGeom>
        </p:spPr>
        <p:txBody>
          <a:bodyPr wrap="none">
            <a:spAutoFit/>
          </a:bodyPr>
          <a:lstStyle/>
          <a:p>
            <a:r>
              <a:rPr lang="en-US" sz="1600" dirty="0">
                <a:latin typeface="+mj-lt"/>
                <a:ea typeface="Amazon Ember" panose="020B0603020204020204" pitchFamily="34" charset="0"/>
                <a:cs typeface="Amazon Ember" panose="020B0603020204020204" pitchFamily="34" charset="0"/>
              </a:rPr>
              <a:t>AWS Manages</a:t>
            </a:r>
          </a:p>
        </p:txBody>
      </p:sp>
      <p:sp>
        <p:nvSpPr>
          <p:cNvPr id="16" name="Rectangle 15">
            <a:extLst>
              <a:ext uri="{FF2B5EF4-FFF2-40B4-BE49-F238E27FC236}">
                <a16:creationId xmlns:a16="http://schemas.microsoft.com/office/drawing/2014/main" id="{84308F16-F41F-4B01-B3AD-1253F22D867E}"/>
              </a:ext>
            </a:extLst>
          </p:cNvPr>
          <p:cNvSpPr/>
          <p:nvPr/>
        </p:nvSpPr>
        <p:spPr>
          <a:xfrm>
            <a:off x="8539041" y="1263772"/>
            <a:ext cx="1911101" cy="338554"/>
          </a:xfrm>
          <a:prstGeom prst="rect">
            <a:avLst/>
          </a:prstGeom>
        </p:spPr>
        <p:txBody>
          <a:bodyPr wrap="none">
            <a:spAutoFit/>
          </a:bodyPr>
          <a:lstStyle/>
          <a:p>
            <a:r>
              <a:rPr lang="en-US" sz="1600" dirty="0">
                <a:latin typeface="+mj-lt"/>
                <a:ea typeface="Amazon Ember" panose="020B0603020204020204" pitchFamily="34" charset="0"/>
                <a:cs typeface="Amazon Ember" panose="020B0603020204020204" pitchFamily="34" charset="0"/>
              </a:rPr>
              <a:t>Customer Manages</a:t>
            </a:r>
          </a:p>
        </p:txBody>
      </p:sp>
      <p:sp>
        <p:nvSpPr>
          <p:cNvPr id="17" name="Rectangle 16">
            <a:extLst>
              <a:ext uri="{FF2B5EF4-FFF2-40B4-BE49-F238E27FC236}">
                <a16:creationId xmlns:a16="http://schemas.microsoft.com/office/drawing/2014/main" id="{43D5C726-B775-46E2-95E7-50732DD4F5B9}"/>
              </a:ext>
            </a:extLst>
          </p:cNvPr>
          <p:cNvSpPr/>
          <p:nvPr/>
        </p:nvSpPr>
        <p:spPr>
          <a:xfrm>
            <a:off x="5213623" y="1792308"/>
            <a:ext cx="2977877" cy="1004378"/>
          </a:xfrm>
          <a:prstGeom prst="rect">
            <a:avLst/>
          </a:prstGeom>
        </p:spPr>
        <p:txBody>
          <a:bodyPr wrap="square">
            <a:spAutoFit/>
          </a:bodyPr>
          <a:lstStyle/>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Data source integrations</a:t>
            </a:r>
          </a:p>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Physical hardware, software, networking, and facilities</a:t>
            </a:r>
          </a:p>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Provisioning</a:t>
            </a:r>
          </a:p>
        </p:txBody>
      </p:sp>
      <p:sp>
        <p:nvSpPr>
          <p:cNvPr id="18" name="Rectangle 17">
            <a:extLst>
              <a:ext uri="{FF2B5EF4-FFF2-40B4-BE49-F238E27FC236}">
                <a16:creationId xmlns:a16="http://schemas.microsoft.com/office/drawing/2014/main" id="{6BDBA572-FF67-4934-9520-62799B637C10}"/>
              </a:ext>
            </a:extLst>
          </p:cNvPr>
          <p:cNvSpPr/>
          <p:nvPr/>
        </p:nvSpPr>
        <p:spPr>
          <a:xfrm>
            <a:off x="8539039" y="1792308"/>
            <a:ext cx="1824538" cy="313932"/>
          </a:xfrm>
          <a:prstGeom prst="rect">
            <a:avLst/>
          </a:prstGeom>
        </p:spPr>
        <p:txBody>
          <a:bodyPr wrap="none">
            <a:spAutoFit/>
          </a:bodyPr>
          <a:lstStyle/>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Application code</a:t>
            </a:r>
          </a:p>
        </p:txBody>
      </p:sp>
      <p:sp>
        <p:nvSpPr>
          <p:cNvPr id="19" name="Rectangle 18">
            <a:extLst>
              <a:ext uri="{FF2B5EF4-FFF2-40B4-BE49-F238E27FC236}">
                <a16:creationId xmlns:a16="http://schemas.microsoft.com/office/drawing/2014/main" id="{CC45A2E9-0F1C-4384-B8D1-24C820BF0197}"/>
              </a:ext>
            </a:extLst>
          </p:cNvPr>
          <p:cNvSpPr/>
          <p:nvPr/>
        </p:nvSpPr>
        <p:spPr>
          <a:xfrm>
            <a:off x="5213623" y="3164524"/>
            <a:ext cx="2977877" cy="1463040"/>
          </a:xfrm>
          <a:prstGeom prst="rect">
            <a:avLst/>
          </a:prstGeom>
        </p:spPr>
        <p:txBody>
          <a:bodyPr wrap="square">
            <a:spAutoFit/>
          </a:bodyPr>
          <a:lstStyle/>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Container orchestration and provisioning</a:t>
            </a:r>
          </a:p>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Cluster scaling</a:t>
            </a:r>
          </a:p>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Physical hardware, host OS/kernel, networking, and facilities</a:t>
            </a:r>
          </a:p>
          <a:p>
            <a:pPr marL="142871" indent="-142871">
              <a:lnSpc>
                <a:spcPct val="90000"/>
              </a:lnSpc>
              <a:spcBef>
                <a:spcPts val="84"/>
              </a:spcBef>
              <a:buFont typeface="Arial" panose="020B0604020202020204" pitchFamily="34" charset="0"/>
              <a:buChar char="•"/>
            </a:pPr>
            <a:endParaRPr lang="en-US" sz="1600" dirty="0">
              <a:latin typeface="+mj-lt"/>
              <a:ea typeface="Amazon Ember" panose="020B0603020204020204" pitchFamily="34" charset="0"/>
              <a:cs typeface="Amazon Ember" panose="020B0603020204020204" pitchFamily="34" charset="0"/>
            </a:endParaRPr>
          </a:p>
        </p:txBody>
      </p:sp>
      <p:sp>
        <p:nvSpPr>
          <p:cNvPr id="20" name="Rectangle 19">
            <a:extLst>
              <a:ext uri="{FF2B5EF4-FFF2-40B4-BE49-F238E27FC236}">
                <a16:creationId xmlns:a16="http://schemas.microsoft.com/office/drawing/2014/main" id="{C2569023-7D42-488A-B322-EFAEBE2C3288}"/>
              </a:ext>
            </a:extLst>
          </p:cNvPr>
          <p:cNvSpPr/>
          <p:nvPr/>
        </p:nvSpPr>
        <p:spPr>
          <a:xfrm>
            <a:off x="8539041" y="3164524"/>
            <a:ext cx="3560215" cy="1225977"/>
          </a:xfrm>
          <a:prstGeom prst="rect">
            <a:avLst/>
          </a:prstGeom>
        </p:spPr>
        <p:txBody>
          <a:bodyPr wrap="square">
            <a:spAutoFit/>
          </a:bodyPr>
          <a:lstStyle/>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Application code</a:t>
            </a:r>
          </a:p>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Data source integrations</a:t>
            </a:r>
          </a:p>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Security configuration and updates, network configuration, and management tasks</a:t>
            </a:r>
          </a:p>
        </p:txBody>
      </p:sp>
      <p:sp>
        <p:nvSpPr>
          <p:cNvPr id="21" name="Rectangle 20">
            <a:extLst>
              <a:ext uri="{FF2B5EF4-FFF2-40B4-BE49-F238E27FC236}">
                <a16:creationId xmlns:a16="http://schemas.microsoft.com/office/drawing/2014/main" id="{11A569BD-1387-4F52-BB91-517AF976A671}"/>
              </a:ext>
            </a:extLst>
          </p:cNvPr>
          <p:cNvSpPr/>
          <p:nvPr/>
        </p:nvSpPr>
        <p:spPr>
          <a:xfrm>
            <a:off x="5213622" y="4995401"/>
            <a:ext cx="2867361" cy="991553"/>
          </a:xfrm>
          <a:prstGeom prst="rect">
            <a:avLst/>
          </a:prstGeom>
        </p:spPr>
        <p:txBody>
          <a:bodyPr wrap="square">
            <a:spAutoFit/>
          </a:bodyPr>
          <a:lstStyle/>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Container orchestration control plane</a:t>
            </a:r>
          </a:p>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Physical hardware software, networking, and facilities</a:t>
            </a:r>
          </a:p>
        </p:txBody>
      </p:sp>
      <p:sp>
        <p:nvSpPr>
          <p:cNvPr id="22" name="Rectangle 21">
            <a:extLst>
              <a:ext uri="{FF2B5EF4-FFF2-40B4-BE49-F238E27FC236}">
                <a16:creationId xmlns:a16="http://schemas.microsoft.com/office/drawing/2014/main" id="{9C10FE6C-A9A0-4E24-8130-ECB5F486EF77}"/>
              </a:ext>
            </a:extLst>
          </p:cNvPr>
          <p:cNvSpPr/>
          <p:nvPr/>
        </p:nvSpPr>
        <p:spPr>
          <a:xfrm>
            <a:off x="8539039" y="4995401"/>
            <a:ext cx="3328405" cy="1460400"/>
          </a:xfrm>
          <a:prstGeom prst="rect">
            <a:avLst/>
          </a:prstGeom>
        </p:spPr>
        <p:txBody>
          <a:bodyPr wrap="square">
            <a:spAutoFit/>
          </a:bodyPr>
          <a:lstStyle/>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Application code</a:t>
            </a:r>
          </a:p>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Data source integrations</a:t>
            </a:r>
          </a:p>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Work clusters</a:t>
            </a:r>
          </a:p>
          <a:p>
            <a:pPr marL="142871" indent="-142871">
              <a:lnSpc>
                <a:spcPct val="90000"/>
              </a:lnSpc>
              <a:spcBef>
                <a:spcPts val="84"/>
              </a:spcBef>
              <a:buFont typeface="Arial" panose="020B0604020202020204" pitchFamily="34" charset="0"/>
              <a:buChar char="•"/>
            </a:pPr>
            <a:r>
              <a:rPr lang="en-US" sz="1600" dirty="0">
                <a:latin typeface="+mj-lt"/>
                <a:ea typeface="Amazon Ember" panose="020B0603020204020204" pitchFamily="34" charset="0"/>
                <a:cs typeface="Amazon Ember" panose="020B0603020204020204" pitchFamily="34" charset="0"/>
              </a:rPr>
              <a:t>Security configuration and updates, network configuration, firewall, and management tasks</a:t>
            </a:r>
          </a:p>
        </p:txBody>
      </p:sp>
      <p:cxnSp>
        <p:nvCxnSpPr>
          <p:cNvPr id="28" name="Straight Connector 27">
            <a:extLst>
              <a:ext uri="{FF2B5EF4-FFF2-40B4-BE49-F238E27FC236}">
                <a16:creationId xmlns:a16="http://schemas.microsoft.com/office/drawing/2014/main" id="{B6CC1BAD-548B-4889-9681-DA952538E2F4}"/>
              </a:ext>
              <a:ext uri="{C183D7F6-B498-43B3-948B-1728B52AA6E4}">
                <adec:decorative xmlns:adec="http://schemas.microsoft.com/office/drawing/2017/decorative" val="1"/>
              </a:ext>
            </a:extLst>
          </p:cNvPr>
          <p:cNvCxnSpPr/>
          <p:nvPr/>
        </p:nvCxnSpPr>
        <p:spPr>
          <a:xfrm>
            <a:off x="5252763" y="1642391"/>
            <a:ext cx="282822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E44272-17EE-45B3-A4F4-183088F03F94}"/>
              </a:ext>
              <a:ext uri="{C183D7F6-B498-43B3-948B-1728B52AA6E4}">
                <adec:decorative xmlns:adec="http://schemas.microsoft.com/office/drawing/2017/decorative" val="1"/>
              </a:ext>
            </a:extLst>
          </p:cNvPr>
          <p:cNvCxnSpPr/>
          <p:nvPr/>
        </p:nvCxnSpPr>
        <p:spPr>
          <a:xfrm>
            <a:off x="8570638" y="1642391"/>
            <a:ext cx="282822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3DF1C2-75A8-4196-AE29-F352FBCA65EB}"/>
              </a:ext>
              <a:ext uri="{C183D7F6-B498-43B3-948B-1728B52AA6E4}">
                <adec:decorative xmlns:adec="http://schemas.microsoft.com/office/drawing/2017/decorative" val="1"/>
              </a:ext>
            </a:extLst>
          </p:cNvPr>
          <p:cNvCxnSpPr/>
          <p:nvPr/>
        </p:nvCxnSpPr>
        <p:spPr>
          <a:xfrm>
            <a:off x="2202845" y="2980605"/>
            <a:ext cx="9509760" cy="0"/>
          </a:xfrm>
          <a:prstGeom prst="line">
            <a:avLst/>
          </a:prstGeom>
          <a:ln w="12700">
            <a:solidFill>
              <a:schemeClr val="accent3"/>
            </a:solidFill>
            <a:prstDash val="sysDot"/>
            <a:headEnd type="none"/>
            <a:tailEnd type="none"/>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B1A9BAA8-04DB-4CA2-9BF5-D033E55F94D0}"/>
              </a:ext>
              <a:ext uri="{C183D7F6-B498-43B3-948B-1728B52AA6E4}">
                <adec:decorative xmlns:adec="http://schemas.microsoft.com/office/drawing/2017/decorative" val="1"/>
              </a:ext>
            </a:extLst>
          </p:cNvPr>
          <p:cNvCxnSpPr/>
          <p:nvPr/>
        </p:nvCxnSpPr>
        <p:spPr>
          <a:xfrm>
            <a:off x="2202845" y="4811483"/>
            <a:ext cx="9509760" cy="0"/>
          </a:xfrm>
          <a:prstGeom prst="line">
            <a:avLst/>
          </a:prstGeom>
          <a:ln w="12700">
            <a:solidFill>
              <a:schemeClr val="accent3"/>
            </a:solidFill>
            <a:prstDash val="sysDot"/>
            <a:headEnd type="none"/>
            <a:tailEnd type="none"/>
          </a:ln>
        </p:spPr>
        <p:style>
          <a:lnRef idx="1">
            <a:schemeClr val="accent4"/>
          </a:lnRef>
          <a:fillRef idx="0">
            <a:schemeClr val="accent4"/>
          </a:fillRef>
          <a:effectRef idx="0">
            <a:schemeClr val="accent4"/>
          </a:effectRef>
          <a:fontRef idx="minor">
            <a:schemeClr val="tx1"/>
          </a:fontRef>
        </p:style>
      </p:cxnSp>
      <p:sp>
        <p:nvSpPr>
          <p:cNvPr id="6" name="Footer Placeholder 5">
            <a:extLst>
              <a:ext uri="{FF2B5EF4-FFF2-40B4-BE49-F238E27FC236}">
                <a16:creationId xmlns:a16="http://schemas.microsoft.com/office/drawing/2014/main" id="{70643E61-6AA8-4EB9-B762-9892B7BB4CF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3" name="Slide Number Placeholder 12">
            <a:extLst>
              <a:ext uri="{FF2B5EF4-FFF2-40B4-BE49-F238E27FC236}">
                <a16:creationId xmlns:a16="http://schemas.microsoft.com/office/drawing/2014/main" id="{0EF55BDD-77D2-45E4-B7DA-DD08FA345B08}"/>
              </a:ext>
            </a:extLst>
          </p:cNvPr>
          <p:cNvSpPr>
            <a:spLocks noGrp="1"/>
          </p:cNvSpPr>
          <p:nvPr>
            <p:ph type="sldNum" sz="quarter" idx="12"/>
          </p:nvPr>
        </p:nvSpPr>
        <p:spPr/>
        <p:txBody>
          <a:bodyPr/>
          <a:lstStyle/>
          <a:p>
            <a:fld id="{B6A95138-A96E-2F42-A959-2EFD44FE4AB7}" type="slidenum">
              <a:rPr lang="en-US" smtClean="0"/>
              <a:t>49</a:t>
            </a:fld>
            <a:endParaRPr lang="en-US" dirty="0"/>
          </a:p>
        </p:txBody>
      </p:sp>
    </p:spTree>
    <p:custDataLst>
      <p:tags r:id="rId1"/>
    </p:custDataLst>
    <p:extLst>
      <p:ext uri="{BB962C8B-B14F-4D97-AF65-F5344CB8AC3E}">
        <p14:creationId xmlns:p14="http://schemas.microsoft.com/office/powerpoint/2010/main" val="3599692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Café business requirement</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1021080" y="1924881"/>
            <a:ext cx="10149840" cy="1040720"/>
          </a:xfrm>
        </p:spPr>
        <p:txBody>
          <a:bodyPr anchor="ctr" anchorCtr="0">
            <a:noAutofit/>
          </a:bodyPr>
          <a:lstStyle/>
          <a:p>
            <a:pPr marL="0" indent="0">
              <a:buNone/>
            </a:pPr>
            <a:r>
              <a:rPr lang="en-US" sz="2400" dirty="0"/>
              <a:t>The café wants to get daily reports via email about all the orders that were placed on the website. They want this information so they can anticipate demand and bake the correct number of desserts going forward (reducing waste). They also want to identify any patterns in their business (analytics).</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855608" y="1698917"/>
            <a:ext cx="10480784" cy="1463040"/>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A4BC86A-4DB2-4AE4-8A6A-13EE2410006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8" name="Picture 7">
            <a:extLst>
              <a:ext uri="{FF2B5EF4-FFF2-40B4-BE49-F238E27FC236}">
                <a16:creationId xmlns:a16="http://schemas.microsoft.com/office/drawing/2014/main" id="{776A71C9-FC7A-4ADC-BED2-401C27503620}"/>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
        <p:nvSpPr>
          <p:cNvPr id="4" name="Footer Placeholder 3">
            <a:extLst>
              <a:ext uri="{FF2B5EF4-FFF2-40B4-BE49-F238E27FC236}">
                <a16:creationId xmlns:a16="http://schemas.microsoft.com/office/drawing/2014/main" id="{906F9A6B-FAD0-4AA0-84C3-4FBC30026F9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98EB104A-F238-4D6E-B433-0A98EAE7AFDE}"/>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3207005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4BBF5-D1CA-4DA8-AE38-DC4E79EC280D}"/>
              </a:ext>
            </a:extLst>
          </p:cNvPr>
          <p:cNvSpPr>
            <a:spLocks noGrp="1"/>
          </p:cNvSpPr>
          <p:nvPr>
            <p:ph type="title"/>
          </p:nvPr>
        </p:nvSpPr>
        <p:spPr/>
        <p:txBody>
          <a:bodyPr/>
          <a:lstStyle/>
          <a:p>
            <a:r>
              <a:rPr lang="en-US" sz="3600" dirty="0"/>
              <a:t>Choosing a compute platform: Containers versus AWS Lambda</a:t>
            </a:r>
          </a:p>
        </p:txBody>
      </p:sp>
      <p:grpSp>
        <p:nvGrpSpPr>
          <p:cNvPr id="5" name="Group 4">
            <a:extLst>
              <a:ext uri="{FF2B5EF4-FFF2-40B4-BE49-F238E27FC236}">
                <a16:creationId xmlns:a16="http://schemas.microsoft.com/office/drawing/2014/main" id="{02496D1D-EE15-425F-B3B3-1611C1D2C267}"/>
              </a:ext>
              <a:ext uri="{C183D7F6-B498-43B3-948B-1728B52AA6E4}">
                <adec:decorative xmlns:adec="http://schemas.microsoft.com/office/drawing/2017/decorative" val="1"/>
              </a:ext>
            </a:extLst>
          </p:cNvPr>
          <p:cNvGrpSpPr/>
          <p:nvPr/>
        </p:nvGrpSpPr>
        <p:grpSpPr>
          <a:xfrm>
            <a:off x="106680" y="1240221"/>
            <a:ext cx="11978640" cy="5120640"/>
            <a:chOff x="106680" y="1240221"/>
            <a:chExt cx="11978640" cy="5120640"/>
          </a:xfrm>
        </p:grpSpPr>
        <p:grpSp>
          <p:nvGrpSpPr>
            <p:cNvPr id="63" name="Group 62">
              <a:extLst>
                <a:ext uri="{FF2B5EF4-FFF2-40B4-BE49-F238E27FC236}">
                  <a16:creationId xmlns:a16="http://schemas.microsoft.com/office/drawing/2014/main" id="{C3A7D178-DD5F-4857-9A69-650C77A7D4EE}"/>
                </a:ext>
                <a:ext uri="{C183D7F6-B498-43B3-948B-1728B52AA6E4}">
                  <adec:decorative xmlns:adec="http://schemas.microsoft.com/office/drawing/2017/decorative" val="1"/>
                </a:ext>
              </a:extLst>
            </p:cNvPr>
            <p:cNvGrpSpPr/>
            <p:nvPr/>
          </p:nvGrpSpPr>
          <p:grpSpPr>
            <a:xfrm>
              <a:off x="7598394" y="5219171"/>
              <a:ext cx="1327608" cy="1053895"/>
              <a:chOff x="7598394" y="4903865"/>
              <a:chExt cx="1327608" cy="1053895"/>
            </a:xfrm>
          </p:grpSpPr>
          <p:pic>
            <p:nvPicPr>
              <p:cNvPr id="9" name="Graphic 8">
                <a:extLst>
                  <a:ext uri="{FF2B5EF4-FFF2-40B4-BE49-F238E27FC236}">
                    <a16:creationId xmlns:a16="http://schemas.microsoft.com/office/drawing/2014/main" id="{C9FE8561-8BBD-4D1B-87AD-75569C40F19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6598" y="4903865"/>
                <a:ext cx="711200" cy="711200"/>
              </a:xfrm>
              <a:prstGeom prst="rect">
                <a:avLst/>
              </a:prstGeom>
            </p:spPr>
          </p:pic>
          <p:sp>
            <p:nvSpPr>
              <p:cNvPr id="10" name="TextBox 9">
                <a:extLst>
                  <a:ext uri="{FF2B5EF4-FFF2-40B4-BE49-F238E27FC236}">
                    <a16:creationId xmlns:a16="http://schemas.microsoft.com/office/drawing/2014/main" id="{54B38D3B-9BED-4DBB-B5C9-AAA6A4EC5468}"/>
                  </a:ext>
                </a:extLst>
              </p:cNvPr>
              <p:cNvSpPr txBox="1"/>
              <p:nvPr/>
            </p:nvSpPr>
            <p:spPr>
              <a:xfrm>
                <a:off x="7598394" y="5619206"/>
                <a:ext cx="1327608"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ECS</a:t>
                </a:r>
              </a:p>
            </p:txBody>
          </p:sp>
        </p:grpSp>
        <p:grpSp>
          <p:nvGrpSpPr>
            <p:cNvPr id="53" name="Group 52">
              <a:extLst>
                <a:ext uri="{FF2B5EF4-FFF2-40B4-BE49-F238E27FC236}">
                  <a16:creationId xmlns:a16="http://schemas.microsoft.com/office/drawing/2014/main" id="{C5FFEF82-6AE2-4FBF-8CF6-77E4D079A702}"/>
                </a:ext>
                <a:ext uri="{C183D7F6-B498-43B3-948B-1728B52AA6E4}">
                  <adec:decorative xmlns:adec="http://schemas.microsoft.com/office/drawing/2017/decorative" val="1"/>
                </a:ext>
              </a:extLst>
            </p:cNvPr>
            <p:cNvGrpSpPr/>
            <p:nvPr/>
          </p:nvGrpSpPr>
          <p:grpSpPr>
            <a:xfrm>
              <a:off x="7586521" y="3740902"/>
              <a:ext cx="1322799" cy="1062443"/>
              <a:chOff x="7586521" y="3509681"/>
              <a:chExt cx="1322799" cy="1062443"/>
            </a:xfrm>
          </p:grpSpPr>
          <p:pic>
            <p:nvPicPr>
              <p:cNvPr id="8" name="Graphic 7">
                <a:extLst>
                  <a:ext uri="{FF2B5EF4-FFF2-40B4-BE49-F238E27FC236}">
                    <a16:creationId xmlns:a16="http://schemas.microsoft.com/office/drawing/2014/main" id="{86D0C464-45BD-4E5A-A20D-7B3D0E19B11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2320" y="3509681"/>
                <a:ext cx="711200" cy="711200"/>
              </a:xfrm>
              <a:prstGeom prst="rect">
                <a:avLst/>
              </a:prstGeom>
            </p:spPr>
          </p:pic>
          <p:sp>
            <p:nvSpPr>
              <p:cNvPr id="11" name="TextBox 10">
                <a:extLst>
                  <a:ext uri="{FF2B5EF4-FFF2-40B4-BE49-F238E27FC236}">
                    <a16:creationId xmlns:a16="http://schemas.microsoft.com/office/drawing/2014/main" id="{4B71EF74-662C-4F7E-A94D-CEB395CE6830}"/>
                  </a:ext>
                </a:extLst>
              </p:cNvPr>
              <p:cNvSpPr txBox="1"/>
              <p:nvPr/>
            </p:nvSpPr>
            <p:spPr>
              <a:xfrm>
                <a:off x="7586521" y="4233570"/>
                <a:ext cx="1322799"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EKS</a:t>
                </a:r>
              </a:p>
            </p:txBody>
          </p:sp>
        </p:grpSp>
        <p:grpSp>
          <p:nvGrpSpPr>
            <p:cNvPr id="54" name="Group 53">
              <a:extLst>
                <a:ext uri="{FF2B5EF4-FFF2-40B4-BE49-F238E27FC236}">
                  <a16:creationId xmlns:a16="http://schemas.microsoft.com/office/drawing/2014/main" id="{A0D2C94F-3160-4D30-93D1-572F4AF5E8EA}"/>
                </a:ext>
                <a:ext uri="{C183D7F6-B498-43B3-948B-1728B52AA6E4}">
                  <adec:decorative xmlns:adec="http://schemas.microsoft.com/office/drawing/2017/decorative" val="1"/>
                </a:ext>
              </a:extLst>
            </p:cNvPr>
            <p:cNvGrpSpPr/>
            <p:nvPr/>
          </p:nvGrpSpPr>
          <p:grpSpPr>
            <a:xfrm>
              <a:off x="10515279" y="3593761"/>
              <a:ext cx="1393331" cy="1060090"/>
              <a:chOff x="10441709" y="3509681"/>
              <a:chExt cx="1393331" cy="1060090"/>
            </a:xfrm>
          </p:grpSpPr>
          <p:pic>
            <p:nvPicPr>
              <p:cNvPr id="7" name="Graphic 6">
                <a:extLst>
                  <a:ext uri="{FF2B5EF4-FFF2-40B4-BE49-F238E27FC236}">
                    <a16:creationId xmlns:a16="http://schemas.microsoft.com/office/drawing/2014/main" id="{411AA0D0-A515-4BF8-A845-9809CC6A8207}"/>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2774" y="3509681"/>
                <a:ext cx="711200" cy="711200"/>
              </a:xfrm>
              <a:prstGeom prst="rect">
                <a:avLst/>
              </a:prstGeom>
            </p:spPr>
          </p:pic>
          <p:sp>
            <p:nvSpPr>
              <p:cNvPr id="12" name="TextBox 11">
                <a:extLst>
                  <a:ext uri="{FF2B5EF4-FFF2-40B4-BE49-F238E27FC236}">
                    <a16:creationId xmlns:a16="http://schemas.microsoft.com/office/drawing/2014/main" id="{B9D5D040-301B-4874-8880-56A34F1DA4F1}"/>
                  </a:ext>
                </a:extLst>
              </p:cNvPr>
              <p:cNvSpPr txBox="1"/>
              <p:nvPr/>
            </p:nvSpPr>
            <p:spPr>
              <a:xfrm>
                <a:off x="10441709" y="4231217"/>
                <a:ext cx="1393331"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Lambda</a:t>
                </a:r>
              </a:p>
            </p:txBody>
          </p:sp>
        </p:grpSp>
        <p:grpSp>
          <p:nvGrpSpPr>
            <p:cNvPr id="64" name="Group 63">
              <a:extLst>
                <a:ext uri="{FF2B5EF4-FFF2-40B4-BE49-F238E27FC236}">
                  <a16:creationId xmlns:a16="http://schemas.microsoft.com/office/drawing/2014/main" id="{6B8F5E38-CD4E-41EB-BF71-8FC19281C5D8}"/>
                </a:ext>
                <a:ext uri="{C183D7F6-B498-43B3-948B-1728B52AA6E4}">
                  <adec:decorative xmlns:adec="http://schemas.microsoft.com/office/drawing/2017/decorative" val="1"/>
                </a:ext>
              </a:extLst>
            </p:cNvPr>
            <p:cNvGrpSpPr/>
            <p:nvPr/>
          </p:nvGrpSpPr>
          <p:grpSpPr>
            <a:xfrm>
              <a:off x="3257722" y="5219171"/>
              <a:ext cx="1346844" cy="1056499"/>
              <a:chOff x="3152620" y="4903865"/>
              <a:chExt cx="1346844" cy="1056499"/>
            </a:xfrm>
          </p:grpSpPr>
          <p:pic>
            <p:nvPicPr>
              <p:cNvPr id="6" name="Graphic 5">
                <a:extLst>
                  <a:ext uri="{FF2B5EF4-FFF2-40B4-BE49-F238E27FC236}">
                    <a16:creationId xmlns:a16="http://schemas.microsoft.com/office/drawing/2014/main" id="{9B9AE24F-79D2-44C6-B497-C99E1BE5356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0442" y="4903865"/>
                <a:ext cx="711200" cy="711200"/>
              </a:xfrm>
              <a:prstGeom prst="rect">
                <a:avLst/>
              </a:prstGeom>
            </p:spPr>
          </p:pic>
          <p:sp>
            <p:nvSpPr>
              <p:cNvPr id="13" name="TextBox 12">
                <a:extLst>
                  <a:ext uri="{FF2B5EF4-FFF2-40B4-BE49-F238E27FC236}">
                    <a16:creationId xmlns:a16="http://schemas.microsoft.com/office/drawing/2014/main" id="{207E866E-A5A1-4643-ACB2-5FC2B7E26459}"/>
                  </a:ext>
                </a:extLst>
              </p:cNvPr>
              <p:cNvSpPr txBox="1"/>
              <p:nvPr/>
            </p:nvSpPr>
            <p:spPr>
              <a:xfrm>
                <a:off x="3152620" y="5621810"/>
                <a:ext cx="1346844"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a:t>
                </a: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Fargate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8" name="Rectangle 17">
              <a:extLst>
                <a:ext uri="{FF2B5EF4-FFF2-40B4-BE49-F238E27FC236}">
                  <a16:creationId xmlns:a16="http://schemas.microsoft.com/office/drawing/2014/main" id="{655CEA4A-F6C8-4939-8D95-B6E5BB77C7DE}"/>
                </a:ext>
                <a:ext uri="{C183D7F6-B498-43B3-948B-1728B52AA6E4}">
                  <adec:decorative xmlns:adec="http://schemas.microsoft.com/office/drawing/2017/decorative" val="1"/>
                </a:ext>
              </a:extLst>
            </p:cNvPr>
            <p:cNvSpPr/>
            <p:nvPr/>
          </p:nvSpPr>
          <p:spPr>
            <a:xfrm>
              <a:off x="106680" y="1240221"/>
              <a:ext cx="11978640" cy="5120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A5D09F-9480-4A38-B3A1-E164FD41353B}"/>
                </a:ext>
              </a:extLst>
            </p:cNvPr>
            <p:cNvSpPr/>
            <p:nvPr/>
          </p:nvSpPr>
          <p:spPr>
            <a:xfrm>
              <a:off x="183156"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Desired invocation runtime &lt;=</a:t>
              </a:r>
              <a:br>
                <a:rPr lang="en-US" sz="1600" dirty="0">
                  <a:solidFill>
                    <a:schemeClr val="tx1"/>
                  </a:solidFill>
                </a:rPr>
              </a:br>
              <a:r>
                <a:rPr lang="en-US" sz="1600" dirty="0">
                  <a:solidFill>
                    <a:schemeClr val="tx1"/>
                  </a:solidFill>
                </a:rPr>
                <a:t>15 minutes?</a:t>
              </a:r>
            </a:p>
          </p:txBody>
        </p:sp>
        <p:sp>
          <p:nvSpPr>
            <p:cNvPr id="20" name="Rectangle 19">
              <a:extLst>
                <a:ext uri="{FF2B5EF4-FFF2-40B4-BE49-F238E27FC236}">
                  <a16:creationId xmlns:a16="http://schemas.microsoft.com/office/drawing/2014/main" id="{40262476-7F0F-4251-8E5E-B7F132DCCD25}"/>
                </a:ext>
              </a:extLst>
            </p:cNvPr>
            <p:cNvSpPr/>
            <p:nvPr/>
          </p:nvSpPr>
          <p:spPr>
            <a:xfrm>
              <a:off x="2222219"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Does not require specialized hardware?</a:t>
              </a:r>
            </a:p>
          </p:txBody>
        </p:sp>
        <p:sp>
          <p:nvSpPr>
            <p:cNvPr id="21" name="Rectangle 20">
              <a:extLst>
                <a:ext uri="{FF2B5EF4-FFF2-40B4-BE49-F238E27FC236}">
                  <a16:creationId xmlns:a16="http://schemas.microsoft.com/office/drawing/2014/main" id="{3CC1A71C-946B-491B-9A96-CEB4C4B225BF}"/>
                </a:ext>
              </a:extLst>
            </p:cNvPr>
            <p:cNvSpPr/>
            <p:nvPr/>
          </p:nvSpPr>
          <p:spPr>
            <a:xfrm>
              <a:off x="4261282"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Does not require &gt; 3 GB memory?</a:t>
              </a:r>
            </a:p>
          </p:txBody>
        </p:sp>
        <p:sp>
          <p:nvSpPr>
            <p:cNvPr id="22" name="Rectangle 21">
              <a:extLst>
                <a:ext uri="{FF2B5EF4-FFF2-40B4-BE49-F238E27FC236}">
                  <a16:creationId xmlns:a16="http://schemas.microsoft.com/office/drawing/2014/main" id="{F5526DC9-1FC8-4E52-BC42-4E30213B338E}"/>
                </a:ext>
              </a:extLst>
            </p:cNvPr>
            <p:cNvSpPr/>
            <p:nvPr/>
          </p:nvSpPr>
          <p:spPr>
            <a:xfrm>
              <a:off x="6300345"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Does not require persistent local state?</a:t>
              </a:r>
            </a:p>
          </p:txBody>
        </p:sp>
        <p:sp>
          <p:nvSpPr>
            <p:cNvPr id="23" name="Rectangle 22">
              <a:extLst>
                <a:ext uri="{FF2B5EF4-FFF2-40B4-BE49-F238E27FC236}">
                  <a16:creationId xmlns:a16="http://schemas.microsoft.com/office/drawing/2014/main" id="{503BF697-8CC2-4C33-8F96-B7F699C408C3}"/>
                </a:ext>
              </a:extLst>
            </p:cNvPr>
            <p:cNvSpPr/>
            <p:nvPr/>
          </p:nvSpPr>
          <p:spPr>
            <a:xfrm>
              <a:off x="8339408"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Does not require significant waiting time at high throughput?</a:t>
              </a:r>
            </a:p>
          </p:txBody>
        </p:sp>
        <p:sp>
          <p:nvSpPr>
            <p:cNvPr id="24" name="Rectangle 23">
              <a:extLst>
                <a:ext uri="{FF2B5EF4-FFF2-40B4-BE49-F238E27FC236}">
                  <a16:creationId xmlns:a16="http://schemas.microsoft.com/office/drawing/2014/main" id="{0D415797-F569-47EE-9AC0-6974A0F9B80A}"/>
                </a:ext>
              </a:extLst>
            </p:cNvPr>
            <p:cNvSpPr/>
            <p:nvPr/>
          </p:nvSpPr>
          <p:spPr>
            <a:xfrm>
              <a:off x="10378475" y="1333307"/>
              <a:ext cx="1645920" cy="15544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Has variable demand within Lambda burst limits?</a:t>
              </a:r>
            </a:p>
          </p:txBody>
        </p:sp>
        <p:cxnSp>
          <p:nvCxnSpPr>
            <p:cNvPr id="26" name="Straight Arrow Connector 25">
              <a:extLst>
                <a:ext uri="{FF2B5EF4-FFF2-40B4-BE49-F238E27FC236}">
                  <a16:creationId xmlns:a16="http://schemas.microsoft.com/office/drawing/2014/main" id="{28501AA5-006E-4F9F-822C-7D41922B8FC1}"/>
                </a:ext>
                <a:ext uri="{C183D7F6-B498-43B3-948B-1728B52AA6E4}">
                  <adec:decorative xmlns:adec="http://schemas.microsoft.com/office/drawing/2017/decorative" val="1"/>
                </a:ext>
              </a:extLst>
            </p:cNvPr>
            <p:cNvCxnSpPr>
              <a:stCxn id="19" idx="3"/>
              <a:endCxn id="20" idx="1"/>
            </p:cNvCxnSpPr>
            <p:nvPr/>
          </p:nvCxnSpPr>
          <p:spPr>
            <a:xfrm>
              <a:off x="1829076" y="2110547"/>
              <a:ext cx="393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572D4E3-4F1A-4FAB-8300-9726907FD5D9}"/>
                </a:ext>
                <a:ext uri="{C183D7F6-B498-43B3-948B-1728B52AA6E4}">
                  <adec:decorative xmlns:adec="http://schemas.microsoft.com/office/drawing/2017/decorative" val="1"/>
                </a:ext>
              </a:extLst>
            </p:cNvPr>
            <p:cNvCxnSpPr>
              <a:stCxn id="20" idx="3"/>
              <a:endCxn id="21" idx="1"/>
            </p:cNvCxnSpPr>
            <p:nvPr/>
          </p:nvCxnSpPr>
          <p:spPr>
            <a:xfrm>
              <a:off x="3868139" y="2110547"/>
              <a:ext cx="393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84F969-69EB-4904-A465-579399BD4648}"/>
                </a:ext>
                <a:ext uri="{C183D7F6-B498-43B3-948B-1728B52AA6E4}">
                  <adec:decorative xmlns:adec="http://schemas.microsoft.com/office/drawing/2017/decorative" val="1"/>
                </a:ext>
              </a:extLst>
            </p:cNvPr>
            <p:cNvCxnSpPr>
              <a:stCxn id="21" idx="3"/>
              <a:endCxn id="22" idx="1"/>
            </p:cNvCxnSpPr>
            <p:nvPr/>
          </p:nvCxnSpPr>
          <p:spPr>
            <a:xfrm>
              <a:off x="5907202" y="2110547"/>
              <a:ext cx="393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99635B2-6BB9-44BD-91E1-F6C43AC2EC80}"/>
                </a:ext>
                <a:ext uri="{C183D7F6-B498-43B3-948B-1728B52AA6E4}">
                  <adec:decorative xmlns:adec="http://schemas.microsoft.com/office/drawing/2017/decorative" val="1"/>
                </a:ext>
              </a:extLst>
            </p:cNvPr>
            <p:cNvCxnSpPr>
              <a:stCxn id="22" idx="3"/>
              <a:endCxn id="23" idx="1"/>
            </p:cNvCxnSpPr>
            <p:nvPr/>
          </p:nvCxnSpPr>
          <p:spPr>
            <a:xfrm>
              <a:off x="7946265" y="2110547"/>
              <a:ext cx="393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A14D11-F7DF-43C6-9636-5D2B95637EFF}"/>
                </a:ext>
                <a:ext uri="{C183D7F6-B498-43B3-948B-1728B52AA6E4}">
                  <adec:decorative xmlns:adec="http://schemas.microsoft.com/office/drawing/2017/decorative" val="1"/>
                </a:ext>
              </a:extLst>
            </p:cNvPr>
            <p:cNvCxnSpPr>
              <a:stCxn id="23" idx="3"/>
              <a:endCxn id="24" idx="1"/>
            </p:cNvCxnSpPr>
            <p:nvPr/>
          </p:nvCxnSpPr>
          <p:spPr>
            <a:xfrm>
              <a:off x="9985328" y="2110547"/>
              <a:ext cx="3931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F34813E-D55F-4E13-A31A-4AF5406207C7}"/>
                </a:ext>
              </a:extLst>
            </p:cNvPr>
            <p:cNvSpPr/>
            <p:nvPr/>
          </p:nvSpPr>
          <p:spPr>
            <a:xfrm>
              <a:off x="5090160" y="3547863"/>
              <a:ext cx="2011680" cy="10972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Does orchestration portability OR require open source implementation?</a:t>
              </a:r>
            </a:p>
          </p:txBody>
        </p:sp>
        <p:sp>
          <p:nvSpPr>
            <p:cNvPr id="38" name="Rectangle 37">
              <a:extLst>
                <a:ext uri="{FF2B5EF4-FFF2-40B4-BE49-F238E27FC236}">
                  <a16:creationId xmlns:a16="http://schemas.microsoft.com/office/drawing/2014/main" id="{CD1CB3C9-E47B-431A-B0C9-B97687BEFCCA}"/>
                </a:ext>
              </a:extLst>
            </p:cNvPr>
            <p:cNvSpPr/>
            <p:nvPr/>
          </p:nvSpPr>
          <p:spPr>
            <a:xfrm>
              <a:off x="5090160" y="5026131"/>
              <a:ext cx="2011680" cy="1097280"/>
            </a:xfrm>
            <a:prstGeom prst="rect">
              <a:avLst/>
            </a:prstGeom>
            <a:noFill/>
            <a:ln w="38100">
              <a:solidFill>
                <a:srgbClr val="FF9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Desire to manage underlying infrastructure?</a:t>
              </a:r>
            </a:p>
          </p:txBody>
        </p:sp>
        <p:cxnSp>
          <p:nvCxnSpPr>
            <p:cNvPr id="40" name="Connector: Elbow 39">
              <a:extLst>
                <a:ext uri="{FF2B5EF4-FFF2-40B4-BE49-F238E27FC236}">
                  <a16:creationId xmlns:a16="http://schemas.microsoft.com/office/drawing/2014/main" id="{D2FE76A6-967B-4D59-965D-69D407FF2924}"/>
                </a:ext>
                <a:ext uri="{C183D7F6-B498-43B3-948B-1728B52AA6E4}">
                  <adec:decorative xmlns:adec="http://schemas.microsoft.com/office/drawing/2017/decorative" val="1"/>
                </a:ext>
              </a:extLst>
            </p:cNvPr>
            <p:cNvCxnSpPr>
              <a:stCxn id="19" idx="2"/>
              <a:endCxn id="35" idx="0"/>
            </p:cNvCxnSpPr>
            <p:nvPr/>
          </p:nvCxnSpPr>
          <p:spPr>
            <a:xfrm rot="16200000" flipH="1">
              <a:off x="3221020" y="672883"/>
              <a:ext cx="660076" cy="50898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016D0F9-9C66-4FC4-BA20-75E9576EE0FD}"/>
                </a:ext>
                <a:ext uri="{C183D7F6-B498-43B3-948B-1728B52AA6E4}">
                  <adec:decorative xmlns:adec="http://schemas.microsoft.com/office/drawing/2017/decorative" val="1"/>
                </a:ext>
              </a:extLst>
            </p:cNvPr>
            <p:cNvCxnSpPr>
              <a:stCxn id="20" idx="2"/>
              <a:endCxn id="35" idx="0"/>
            </p:cNvCxnSpPr>
            <p:nvPr/>
          </p:nvCxnSpPr>
          <p:spPr>
            <a:xfrm rot="16200000" flipH="1">
              <a:off x="4240551" y="1692414"/>
              <a:ext cx="660076" cy="30508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954A83E-4093-4316-990A-38AA22B5E17E}"/>
                </a:ext>
                <a:ext uri="{C183D7F6-B498-43B3-948B-1728B52AA6E4}">
                  <adec:decorative xmlns:adec="http://schemas.microsoft.com/office/drawing/2017/decorative" val="1"/>
                </a:ext>
              </a:extLst>
            </p:cNvPr>
            <p:cNvCxnSpPr>
              <a:stCxn id="21" idx="2"/>
              <a:endCxn id="35" idx="0"/>
            </p:cNvCxnSpPr>
            <p:nvPr/>
          </p:nvCxnSpPr>
          <p:spPr>
            <a:xfrm rot="16200000" flipH="1">
              <a:off x="5260083" y="2711946"/>
              <a:ext cx="660076" cy="10117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2F9704B-D2F0-46B8-8E83-B8CEBC6E8390}"/>
                </a:ext>
                <a:ext uri="{C183D7F6-B498-43B3-948B-1728B52AA6E4}">
                  <adec:decorative xmlns:adec="http://schemas.microsoft.com/office/drawing/2017/decorative" val="1"/>
                </a:ext>
              </a:extLst>
            </p:cNvPr>
            <p:cNvCxnSpPr>
              <a:stCxn id="22" idx="2"/>
              <a:endCxn id="35" idx="0"/>
            </p:cNvCxnSpPr>
            <p:nvPr/>
          </p:nvCxnSpPr>
          <p:spPr>
            <a:xfrm rot="5400000">
              <a:off x="6279615" y="2704173"/>
              <a:ext cx="660076" cy="10273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F33FA041-B0C2-4382-8496-3699FB56CEF7}"/>
                </a:ext>
                <a:ext uri="{C183D7F6-B498-43B3-948B-1728B52AA6E4}">
                  <adec:decorative xmlns:adec="http://schemas.microsoft.com/office/drawing/2017/decorative" val="1"/>
                </a:ext>
              </a:extLst>
            </p:cNvPr>
            <p:cNvCxnSpPr>
              <a:stCxn id="23" idx="2"/>
              <a:endCxn id="35" idx="0"/>
            </p:cNvCxnSpPr>
            <p:nvPr/>
          </p:nvCxnSpPr>
          <p:spPr>
            <a:xfrm rot="5400000">
              <a:off x="7299146" y="1684641"/>
              <a:ext cx="660076" cy="3066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08D1978E-D946-42F5-A5BF-2E31D6507E61}"/>
                </a:ext>
                <a:ext uri="{C183D7F6-B498-43B3-948B-1728B52AA6E4}">
                  <adec:decorative xmlns:adec="http://schemas.microsoft.com/office/drawing/2017/decorative" val="1"/>
                </a:ext>
              </a:extLst>
            </p:cNvPr>
            <p:cNvCxnSpPr>
              <a:cxnSpLocks/>
              <a:endCxn id="35" idx="0"/>
            </p:cNvCxnSpPr>
            <p:nvPr/>
          </p:nvCxnSpPr>
          <p:spPr>
            <a:xfrm rot="5400000">
              <a:off x="8112186" y="871600"/>
              <a:ext cx="660077" cy="46924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99B68F5-0BC5-4BFF-9ABF-4BA85028FED6}"/>
                </a:ext>
                <a:ext uri="{C183D7F6-B498-43B3-948B-1728B52AA6E4}">
                  <adec:decorative xmlns:adec="http://schemas.microsoft.com/office/drawing/2017/decorative" val="1"/>
                </a:ext>
              </a:extLst>
            </p:cNvPr>
            <p:cNvCxnSpPr>
              <a:stCxn id="35" idx="3"/>
              <a:endCxn id="8" idx="1"/>
            </p:cNvCxnSpPr>
            <p:nvPr/>
          </p:nvCxnSpPr>
          <p:spPr>
            <a:xfrm flipV="1">
              <a:off x="7101840" y="4096502"/>
              <a:ext cx="7904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4B71BE7-3F10-438E-95E3-C85998F01C7F}"/>
                </a:ext>
                <a:ext uri="{C183D7F6-B498-43B3-948B-1728B52AA6E4}">
                  <adec:decorative xmlns:adec="http://schemas.microsoft.com/office/drawing/2017/decorative" val="1"/>
                </a:ext>
              </a:extLst>
            </p:cNvPr>
            <p:cNvCxnSpPr>
              <a:stCxn id="24" idx="2"/>
              <a:endCxn id="7" idx="0"/>
            </p:cNvCxnSpPr>
            <p:nvPr/>
          </p:nvCxnSpPr>
          <p:spPr>
            <a:xfrm>
              <a:off x="11201435" y="2887787"/>
              <a:ext cx="10509" cy="705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7A344-0C94-4716-8E69-4910A8B1E831}"/>
                </a:ext>
                <a:ext uri="{C183D7F6-B498-43B3-948B-1728B52AA6E4}">
                  <adec:decorative xmlns:adec="http://schemas.microsoft.com/office/drawing/2017/decorative" val="1"/>
                </a:ext>
              </a:extLst>
            </p:cNvPr>
            <p:cNvCxnSpPr>
              <a:stCxn id="35" idx="2"/>
              <a:endCxn id="38" idx="0"/>
            </p:cNvCxnSpPr>
            <p:nvPr/>
          </p:nvCxnSpPr>
          <p:spPr>
            <a:xfrm>
              <a:off x="6096000" y="4645143"/>
              <a:ext cx="0" cy="38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0D13130-2123-478F-AFDB-E94D14312F7D}"/>
                </a:ext>
                <a:ext uri="{C183D7F6-B498-43B3-948B-1728B52AA6E4}">
                  <adec:decorative xmlns:adec="http://schemas.microsoft.com/office/drawing/2017/decorative" val="1"/>
                </a:ext>
              </a:extLst>
            </p:cNvPr>
            <p:cNvCxnSpPr>
              <a:stCxn id="38" idx="3"/>
              <a:endCxn id="9" idx="1"/>
            </p:cNvCxnSpPr>
            <p:nvPr/>
          </p:nvCxnSpPr>
          <p:spPr>
            <a:xfrm>
              <a:off x="7101840" y="5574771"/>
              <a:ext cx="804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6220C3D-33E6-4D82-ADDA-7A0B8659D1E8}"/>
                </a:ext>
                <a:ext uri="{C183D7F6-B498-43B3-948B-1728B52AA6E4}">
                  <adec:decorative xmlns:adec="http://schemas.microsoft.com/office/drawing/2017/decorative" val="1"/>
                </a:ext>
              </a:extLst>
            </p:cNvPr>
            <p:cNvCxnSpPr>
              <a:stCxn id="38" idx="1"/>
              <a:endCxn id="6" idx="3"/>
            </p:cNvCxnSpPr>
            <p:nvPr/>
          </p:nvCxnSpPr>
          <p:spPr>
            <a:xfrm flipH="1">
              <a:off x="4286744" y="5574771"/>
              <a:ext cx="803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FC3FB7B-46C8-421E-B2EB-63E9B6405363}"/>
                </a:ext>
              </a:extLst>
            </p:cNvPr>
            <p:cNvSpPr txBox="1"/>
            <p:nvPr/>
          </p:nvSpPr>
          <p:spPr>
            <a:xfrm>
              <a:off x="1777823" y="1776285"/>
              <a:ext cx="49564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73" name="TextBox 72">
              <a:extLst>
                <a:ext uri="{FF2B5EF4-FFF2-40B4-BE49-F238E27FC236}">
                  <a16:creationId xmlns:a16="http://schemas.microsoft.com/office/drawing/2014/main" id="{6B124DCF-C071-4F27-B5BD-16662E2BA141}"/>
                </a:ext>
              </a:extLst>
            </p:cNvPr>
            <p:cNvSpPr txBox="1"/>
            <p:nvPr/>
          </p:nvSpPr>
          <p:spPr>
            <a:xfrm>
              <a:off x="3816886" y="1776285"/>
              <a:ext cx="49564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74" name="TextBox 73">
              <a:extLst>
                <a:ext uri="{FF2B5EF4-FFF2-40B4-BE49-F238E27FC236}">
                  <a16:creationId xmlns:a16="http://schemas.microsoft.com/office/drawing/2014/main" id="{F6CBBE0E-D688-4CC8-9D66-96951076E117}"/>
                </a:ext>
              </a:extLst>
            </p:cNvPr>
            <p:cNvSpPr txBox="1"/>
            <p:nvPr/>
          </p:nvSpPr>
          <p:spPr>
            <a:xfrm>
              <a:off x="5855949" y="1776285"/>
              <a:ext cx="49564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75" name="TextBox 74">
              <a:extLst>
                <a:ext uri="{FF2B5EF4-FFF2-40B4-BE49-F238E27FC236}">
                  <a16:creationId xmlns:a16="http://schemas.microsoft.com/office/drawing/2014/main" id="{56300487-464B-4F1F-AC85-290710CF5042}"/>
                </a:ext>
              </a:extLst>
            </p:cNvPr>
            <p:cNvSpPr txBox="1"/>
            <p:nvPr/>
          </p:nvSpPr>
          <p:spPr>
            <a:xfrm>
              <a:off x="7895012" y="1776285"/>
              <a:ext cx="49564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76" name="TextBox 75">
              <a:extLst>
                <a:ext uri="{FF2B5EF4-FFF2-40B4-BE49-F238E27FC236}">
                  <a16:creationId xmlns:a16="http://schemas.microsoft.com/office/drawing/2014/main" id="{70743DC9-B045-44E0-8264-415DF2E97F22}"/>
                </a:ext>
              </a:extLst>
            </p:cNvPr>
            <p:cNvSpPr txBox="1"/>
            <p:nvPr/>
          </p:nvSpPr>
          <p:spPr>
            <a:xfrm>
              <a:off x="9934075" y="1776285"/>
              <a:ext cx="49564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79" name="TextBox 78">
              <a:extLst>
                <a:ext uri="{FF2B5EF4-FFF2-40B4-BE49-F238E27FC236}">
                  <a16:creationId xmlns:a16="http://schemas.microsoft.com/office/drawing/2014/main" id="{405E1E40-B057-4DC7-96AB-D638ADA4199A}"/>
                </a:ext>
              </a:extLst>
            </p:cNvPr>
            <p:cNvSpPr txBox="1"/>
            <p:nvPr/>
          </p:nvSpPr>
          <p:spPr>
            <a:xfrm>
              <a:off x="1015828" y="2916652"/>
              <a:ext cx="44435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80" name="TextBox 79">
              <a:extLst>
                <a:ext uri="{FF2B5EF4-FFF2-40B4-BE49-F238E27FC236}">
                  <a16:creationId xmlns:a16="http://schemas.microsoft.com/office/drawing/2014/main" id="{989BEAFE-61EF-4E7F-AEB8-B071213F4776}"/>
                </a:ext>
              </a:extLst>
            </p:cNvPr>
            <p:cNvSpPr txBox="1"/>
            <p:nvPr/>
          </p:nvSpPr>
          <p:spPr>
            <a:xfrm>
              <a:off x="3054891" y="2916652"/>
              <a:ext cx="44435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81" name="TextBox 80">
              <a:extLst>
                <a:ext uri="{FF2B5EF4-FFF2-40B4-BE49-F238E27FC236}">
                  <a16:creationId xmlns:a16="http://schemas.microsoft.com/office/drawing/2014/main" id="{776120C2-8A6E-45F9-ADC2-C3F86E9EE5EE}"/>
                </a:ext>
              </a:extLst>
            </p:cNvPr>
            <p:cNvSpPr txBox="1"/>
            <p:nvPr/>
          </p:nvSpPr>
          <p:spPr>
            <a:xfrm>
              <a:off x="5093954" y="2916652"/>
              <a:ext cx="44435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82" name="TextBox 81">
              <a:extLst>
                <a:ext uri="{FF2B5EF4-FFF2-40B4-BE49-F238E27FC236}">
                  <a16:creationId xmlns:a16="http://schemas.microsoft.com/office/drawing/2014/main" id="{5BC24453-9630-49E9-BF39-9D19D1E7B6EE}"/>
                </a:ext>
              </a:extLst>
            </p:cNvPr>
            <p:cNvSpPr txBox="1"/>
            <p:nvPr/>
          </p:nvSpPr>
          <p:spPr>
            <a:xfrm>
              <a:off x="7133017" y="2916652"/>
              <a:ext cx="44435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83" name="TextBox 82">
              <a:extLst>
                <a:ext uri="{FF2B5EF4-FFF2-40B4-BE49-F238E27FC236}">
                  <a16:creationId xmlns:a16="http://schemas.microsoft.com/office/drawing/2014/main" id="{F8DBA26A-7F6B-440A-A365-182B6F342274}"/>
                </a:ext>
              </a:extLst>
            </p:cNvPr>
            <p:cNvSpPr txBox="1"/>
            <p:nvPr/>
          </p:nvSpPr>
          <p:spPr>
            <a:xfrm>
              <a:off x="9172080" y="2916652"/>
              <a:ext cx="44435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86" name="TextBox 85">
              <a:extLst>
                <a:ext uri="{FF2B5EF4-FFF2-40B4-BE49-F238E27FC236}">
                  <a16:creationId xmlns:a16="http://schemas.microsoft.com/office/drawing/2014/main" id="{6EDF9008-176C-4E39-9CA5-0246805CC4FA}"/>
                </a:ext>
              </a:extLst>
            </p:cNvPr>
            <p:cNvSpPr txBox="1"/>
            <p:nvPr/>
          </p:nvSpPr>
          <p:spPr>
            <a:xfrm>
              <a:off x="7215877" y="3757684"/>
              <a:ext cx="49564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87" name="TextBox 86">
              <a:extLst>
                <a:ext uri="{FF2B5EF4-FFF2-40B4-BE49-F238E27FC236}">
                  <a16:creationId xmlns:a16="http://schemas.microsoft.com/office/drawing/2014/main" id="{20D86A40-0993-472A-9ABF-33BF2C66A7F8}"/>
                </a:ext>
              </a:extLst>
            </p:cNvPr>
            <p:cNvSpPr txBox="1"/>
            <p:nvPr/>
          </p:nvSpPr>
          <p:spPr>
            <a:xfrm>
              <a:off x="7215877" y="5234386"/>
              <a:ext cx="495649"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88" name="TextBox 87">
              <a:extLst>
                <a:ext uri="{FF2B5EF4-FFF2-40B4-BE49-F238E27FC236}">
                  <a16:creationId xmlns:a16="http://schemas.microsoft.com/office/drawing/2014/main" id="{439D3D98-119E-464D-B99C-8FF94D23F6D6}"/>
                </a:ext>
              </a:extLst>
            </p:cNvPr>
            <p:cNvSpPr txBox="1"/>
            <p:nvPr/>
          </p:nvSpPr>
          <p:spPr>
            <a:xfrm>
              <a:off x="6103494" y="4666557"/>
              <a:ext cx="44435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89" name="TextBox 88">
              <a:extLst>
                <a:ext uri="{FF2B5EF4-FFF2-40B4-BE49-F238E27FC236}">
                  <a16:creationId xmlns:a16="http://schemas.microsoft.com/office/drawing/2014/main" id="{344E05E3-E366-40B5-88E1-E71D8ADAA5FD}"/>
                </a:ext>
              </a:extLst>
            </p:cNvPr>
            <p:cNvSpPr txBox="1"/>
            <p:nvPr/>
          </p:nvSpPr>
          <p:spPr>
            <a:xfrm>
              <a:off x="4502216" y="5236334"/>
              <a:ext cx="44435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grpSp>
      <p:sp>
        <p:nvSpPr>
          <p:cNvPr id="3" name="Footer Placeholder 2">
            <a:extLst>
              <a:ext uri="{FF2B5EF4-FFF2-40B4-BE49-F238E27FC236}">
                <a16:creationId xmlns:a16="http://schemas.microsoft.com/office/drawing/2014/main" id="{BD9A900D-BA04-4E8F-B32B-0FD55062E85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D5817533-5AD5-47B5-A43F-BB5239A0C2FE}"/>
              </a:ext>
            </a:extLst>
          </p:cNvPr>
          <p:cNvSpPr>
            <a:spLocks noGrp="1"/>
          </p:cNvSpPr>
          <p:nvPr>
            <p:ph type="sldNum" sz="quarter" idx="12"/>
          </p:nvPr>
        </p:nvSpPr>
        <p:spPr/>
        <p:txBody>
          <a:bodyPr/>
          <a:lstStyle/>
          <a:p>
            <a:fld id="{B6A95138-A96E-2F42-A959-2EFD44FE4AB7}" type="slidenum">
              <a:rPr lang="en-US" smtClean="0"/>
              <a:t>50</a:t>
            </a:fld>
            <a:endParaRPr lang="en-US" dirty="0"/>
          </a:p>
        </p:txBody>
      </p:sp>
    </p:spTree>
    <p:extLst>
      <p:ext uri="{BB962C8B-B14F-4D97-AF65-F5344CB8AC3E}">
        <p14:creationId xmlns:p14="http://schemas.microsoft.com/office/powerpoint/2010/main" val="1635137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64072"/>
            <a:ext cx="5767612" cy="5177974"/>
          </a:xfrm>
        </p:spPr>
        <p:txBody>
          <a:bodyPr/>
          <a:lstStyle/>
          <a:p>
            <a:pPr>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Lambda</a:t>
            </a:r>
            <a:r>
              <a:rPr lang="en-US" sz="2400" dirty="0">
                <a:latin typeface="+mn-lt"/>
              </a:rPr>
              <a:t> is a serverless compute service that provides built-in fault tolerance and automatic scaling</a:t>
            </a:r>
          </a:p>
          <a:p>
            <a:pPr>
              <a:buClr>
                <a:schemeClr val="tx1"/>
              </a:buClr>
            </a:pPr>
            <a:r>
              <a:rPr lang="en-US" sz="2400" dirty="0">
                <a:latin typeface="+mn-lt"/>
              </a:rPr>
              <a:t>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Lambda function </a:t>
            </a:r>
            <a:r>
              <a:rPr lang="en-US" sz="2400" dirty="0">
                <a:latin typeface="+mn-lt"/>
              </a:rPr>
              <a:t>is custom code that you write that processes events</a:t>
            </a:r>
          </a:p>
          <a:p>
            <a:pPr>
              <a:buClr>
                <a:schemeClr val="tx1"/>
              </a:buClr>
            </a:pPr>
            <a:r>
              <a:rPr lang="en-US" sz="2400" dirty="0">
                <a:latin typeface="+mn-lt"/>
              </a:rPr>
              <a:t>A Lambda function is invoked by 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handler</a:t>
            </a:r>
            <a:r>
              <a:rPr lang="en-US" sz="2400" dirty="0">
                <a:latin typeface="+mn-lt"/>
              </a:rPr>
              <a:t>, which takes an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 object</a:t>
            </a:r>
            <a:r>
              <a:rPr lang="en-US" sz="2400" dirty="0">
                <a:latin typeface="+mn-lt"/>
              </a:rPr>
              <a:t> and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context object</a:t>
            </a:r>
            <a:r>
              <a:rPr lang="en-US" sz="2400" dirty="0">
                <a:latin typeface="+mn-lt"/>
              </a:rPr>
              <a:t> as parameters</a:t>
            </a:r>
          </a:p>
          <a:p>
            <a:pPr>
              <a:buClr>
                <a:schemeClr val="tx1"/>
              </a:buClr>
            </a:pPr>
            <a:r>
              <a:rPr lang="en-US" sz="2400" dirty="0">
                <a:latin typeface="+mn-lt"/>
              </a:rPr>
              <a:t>An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 source </a:t>
            </a:r>
            <a:r>
              <a:rPr lang="en-US" sz="2400" dirty="0">
                <a:latin typeface="+mn-lt"/>
              </a:rPr>
              <a:t>is an AWS service or developer-created application that triggers a Lambda function to run</a:t>
            </a:r>
          </a:p>
          <a:p>
            <a:pPr>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Lambda layers </a:t>
            </a:r>
            <a:r>
              <a:rPr lang="en-US" sz="2400" dirty="0">
                <a:latin typeface="+mn-lt"/>
              </a:rPr>
              <a:t>enable functions to share code and keep deployment packages small</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51</a:t>
            </a:fld>
            <a:endParaRPr lang="en-US" dirty="0"/>
          </a:p>
        </p:txBody>
      </p:sp>
    </p:spTree>
    <p:custDataLst>
      <p:tags r:id="rId1"/>
    </p:custDataLst>
    <p:extLst>
      <p:ext uri="{BB962C8B-B14F-4D97-AF65-F5344CB8AC3E}">
        <p14:creationId xmlns:p14="http://schemas.microsoft.com/office/powerpoint/2010/main" val="2111448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1422703"/>
            <a:ext cx="4389120" cy="3080717"/>
          </a:xfrm>
        </p:spPr>
        <p:txBody>
          <a:bodyPr>
            <a:noAutofit/>
          </a:bodyPr>
          <a:lstStyle/>
          <a:p>
            <a:r>
              <a:rPr lang="en-US" sz="3600" dirty="0">
                <a:latin typeface="+mj-lt"/>
              </a:rPr>
              <a:t>Module 13 – Guided Lab 2: Implementing a Serverless Architecture on AWS</a:t>
            </a:r>
            <a:br>
              <a:rPr lang="en-US" sz="3600" dirty="0">
                <a:latin typeface="+mj-lt"/>
              </a:rPr>
            </a:br>
            <a:endParaRPr lang="en-US" sz="3600" dirty="0">
              <a:latin typeface="+mj-lt"/>
            </a:endParaRP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52</a:t>
            </a:fld>
            <a:endParaRPr lang="en-US" dirty="0"/>
          </a:p>
        </p:txBody>
      </p:sp>
    </p:spTree>
    <p:custDataLst>
      <p:tags r:id="rId1"/>
    </p:custDataLst>
    <p:extLst>
      <p:ext uri="{BB962C8B-B14F-4D97-AF65-F5344CB8AC3E}">
        <p14:creationId xmlns:p14="http://schemas.microsoft.com/office/powerpoint/2010/main" val="1115458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2: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514350" indent="-514350">
              <a:buFont typeface="+mj-lt"/>
              <a:buAutoNum type="arabicPeriod"/>
            </a:pPr>
            <a:r>
              <a:rPr lang="en-US" dirty="0">
                <a:latin typeface="+mn-lt"/>
              </a:rPr>
              <a:t>Create a Lambda function to load data</a:t>
            </a:r>
          </a:p>
          <a:p>
            <a:pPr marL="514350" indent="-514350">
              <a:buFont typeface="+mj-lt"/>
              <a:buAutoNum type="arabicPeriod"/>
            </a:pPr>
            <a:r>
              <a:rPr lang="en-US" dirty="0">
                <a:latin typeface="+mn-lt"/>
              </a:rPr>
              <a:t>Configure an Amazon S3 event</a:t>
            </a:r>
          </a:p>
          <a:p>
            <a:pPr marL="514350" indent="-514350">
              <a:buFont typeface="+mj-lt"/>
              <a:buAutoNum type="arabicPeriod"/>
            </a:pPr>
            <a:r>
              <a:rPr lang="en-US" dirty="0">
                <a:latin typeface="+mn-lt"/>
              </a:rPr>
              <a:t>Test the loading process</a:t>
            </a:r>
          </a:p>
          <a:p>
            <a:pPr marL="514350" indent="-514350">
              <a:buFont typeface="+mj-lt"/>
              <a:buAutoNum type="arabicPeriod"/>
            </a:pPr>
            <a:r>
              <a:rPr lang="en-US" dirty="0">
                <a:latin typeface="+mn-lt"/>
              </a:rPr>
              <a:t>Configure notifications</a:t>
            </a:r>
          </a:p>
          <a:p>
            <a:pPr marL="514350" indent="-514350">
              <a:buFont typeface="+mj-lt"/>
              <a:buAutoNum type="arabicPeriod"/>
            </a:pPr>
            <a:r>
              <a:rPr lang="en-US" dirty="0">
                <a:latin typeface="+mn-lt"/>
              </a:rPr>
              <a:t>Create a Lambda function to send notifications</a:t>
            </a:r>
          </a:p>
          <a:p>
            <a:pPr marL="514350" indent="-514350">
              <a:buFont typeface="+mj-lt"/>
              <a:buAutoNum type="arabicPeriod"/>
            </a:pPr>
            <a:r>
              <a:rPr lang="en-US" dirty="0">
                <a:latin typeface="+mn-lt"/>
              </a:rPr>
              <a:t>Test the system</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2: Final product</a:t>
            </a:r>
          </a:p>
        </p:txBody>
      </p:sp>
      <p:grpSp>
        <p:nvGrpSpPr>
          <p:cNvPr id="86" name="Group 85" descr="architecture diagram in which s3 triggers the first lambda function, and dynamodb triggers a second lambda function that sends a message to an SNS topic.">
            <a:extLst>
              <a:ext uri="{FF2B5EF4-FFF2-40B4-BE49-F238E27FC236}">
                <a16:creationId xmlns:a16="http://schemas.microsoft.com/office/drawing/2014/main" id="{1759A904-8114-4AE7-A962-2E35B76438CC}"/>
              </a:ext>
              <a:ext uri="{C183D7F6-B498-43B3-948B-1728B52AA6E4}">
                <adec:decorative xmlns:adec="http://schemas.microsoft.com/office/drawing/2017/decorative" val="0"/>
              </a:ext>
            </a:extLst>
          </p:cNvPr>
          <p:cNvGrpSpPr/>
          <p:nvPr/>
        </p:nvGrpSpPr>
        <p:grpSpPr>
          <a:xfrm>
            <a:off x="1184089" y="2037189"/>
            <a:ext cx="9803687" cy="3494956"/>
            <a:chOff x="347694" y="1709198"/>
            <a:chExt cx="9803687" cy="3494956"/>
          </a:xfrm>
        </p:grpSpPr>
        <p:grpSp>
          <p:nvGrpSpPr>
            <p:cNvPr id="80" name="Group 79">
              <a:extLst>
                <a:ext uri="{FF2B5EF4-FFF2-40B4-BE49-F238E27FC236}">
                  <a16:creationId xmlns:a16="http://schemas.microsoft.com/office/drawing/2014/main" id="{10F7348C-7CF8-4E6D-9298-D4F5E2990B9A}"/>
                </a:ext>
              </a:extLst>
            </p:cNvPr>
            <p:cNvGrpSpPr/>
            <p:nvPr/>
          </p:nvGrpSpPr>
          <p:grpSpPr>
            <a:xfrm>
              <a:off x="347694" y="1772985"/>
              <a:ext cx="1332160" cy="1116134"/>
              <a:chOff x="347694" y="1772985"/>
              <a:chExt cx="1332160" cy="1116134"/>
            </a:xfrm>
          </p:grpSpPr>
          <p:grpSp>
            <p:nvGrpSpPr>
              <p:cNvPr id="8" name="Group 7">
                <a:extLst>
                  <a:ext uri="{FF2B5EF4-FFF2-40B4-BE49-F238E27FC236}">
                    <a16:creationId xmlns:a16="http://schemas.microsoft.com/office/drawing/2014/main" id="{D004FA75-3D91-475C-9E00-B797C080D31B}"/>
                  </a:ext>
                </a:extLst>
              </p:cNvPr>
              <p:cNvGrpSpPr/>
              <p:nvPr/>
            </p:nvGrpSpPr>
            <p:grpSpPr>
              <a:xfrm>
                <a:off x="830894" y="1772985"/>
                <a:ext cx="365760" cy="457200"/>
                <a:chOff x="3689175" y="2089228"/>
                <a:chExt cx="365760" cy="457200"/>
              </a:xfrm>
            </p:grpSpPr>
            <p:sp>
              <p:nvSpPr>
                <p:cNvPr id="5" name="Rectangle: Single Corner Snipped 4">
                  <a:extLst>
                    <a:ext uri="{FF2B5EF4-FFF2-40B4-BE49-F238E27FC236}">
                      <a16:creationId xmlns:a16="http://schemas.microsoft.com/office/drawing/2014/main" id="{3DEB00A1-9CFC-4D8C-93DC-9CC05190C404}"/>
                    </a:ext>
                  </a:extLst>
                </p:cNvPr>
                <p:cNvSpPr/>
                <p:nvPr/>
              </p:nvSpPr>
              <p:spPr>
                <a:xfrm>
                  <a:off x="3689175" y="2089228"/>
                  <a:ext cx="365760" cy="457200"/>
                </a:xfrm>
                <a:prstGeom prst="snip1Rect">
                  <a:avLst>
                    <a:gd name="adj" fmla="val 4253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a:endParaRPr>
                </a:p>
              </p:txBody>
            </p:sp>
            <p:cxnSp>
              <p:nvCxnSpPr>
                <p:cNvPr id="7" name="Straight Connector 6">
                  <a:extLst>
                    <a:ext uri="{FF2B5EF4-FFF2-40B4-BE49-F238E27FC236}">
                      <a16:creationId xmlns:a16="http://schemas.microsoft.com/office/drawing/2014/main" id="{2C83EF16-D8B7-480A-88DE-AC2D0EBE5FDC}"/>
                    </a:ext>
                  </a:extLst>
                </p:cNvPr>
                <p:cNvCxnSpPr/>
                <p:nvPr/>
              </p:nvCxnSpPr>
              <p:spPr>
                <a:xfrm>
                  <a:off x="3734895" y="2317828"/>
                  <a:ext cx="27432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9D98D6-2620-46E3-A482-C160965966E8}"/>
                    </a:ext>
                  </a:extLst>
                </p:cNvPr>
                <p:cNvCxnSpPr/>
                <p:nvPr/>
              </p:nvCxnSpPr>
              <p:spPr>
                <a:xfrm>
                  <a:off x="3734895" y="2385747"/>
                  <a:ext cx="27432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2121ADD-019A-4618-833C-FC7DA2383AD5}"/>
                    </a:ext>
                  </a:extLst>
                </p:cNvPr>
                <p:cNvCxnSpPr/>
                <p:nvPr/>
              </p:nvCxnSpPr>
              <p:spPr>
                <a:xfrm>
                  <a:off x="3734895" y="2453665"/>
                  <a:ext cx="27432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2C0109C9-52FF-49C3-B089-0B019B29FD14}"/>
                  </a:ext>
                </a:extLst>
              </p:cNvPr>
              <p:cNvSpPr txBox="1"/>
              <p:nvPr/>
            </p:nvSpPr>
            <p:spPr>
              <a:xfrm>
                <a:off x="347694" y="2304344"/>
                <a:ext cx="1332160" cy="584775"/>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Upload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inventory file.</a:t>
                </a:r>
              </a:p>
            </p:txBody>
          </p:sp>
        </p:grpSp>
        <p:grpSp>
          <p:nvGrpSpPr>
            <p:cNvPr id="73" name="Group 72">
              <a:extLst>
                <a:ext uri="{FF2B5EF4-FFF2-40B4-BE49-F238E27FC236}">
                  <a16:creationId xmlns:a16="http://schemas.microsoft.com/office/drawing/2014/main" id="{FF7929F0-F9E3-4D99-9D55-9AE9918012F0}"/>
                </a:ext>
              </a:extLst>
            </p:cNvPr>
            <p:cNvGrpSpPr/>
            <p:nvPr/>
          </p:nvGrpSpPr>
          <p:grpSpPr>
            <a:xfrm>
              <a:off x="635626" y="3419931"/>
              <a:ext cx="756297" cy="1045559"/>
              <a:chOff x="635626" y="3419931"/>
              <a:chExt cx="756297" cy="1045559"/>
            </a:xfrm>
          </p:grpSpPr>
          <p:pic>
            <p:nvPicPr>
              <p:cNvPr id="58" name="Graphic 57">
                <a:extLst>
                  <a:ext uri="{FF2B5EF4-FFF2-40B4-BE49-F238E27FC236}">
                    <a16:creationId xmlns:a16="http://schemas.microsoft.com/office/drawing/2014/main" id="{7CE98FA7-C8F6-4E0E-9509-8CD8D02719B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824" y="3419931"/>
                <a:ext cx="469900" cy="469900"/>
              </a:xfrm>
              <a:prstGeom prst="rect">
                <a:avLst/>
              </a:prstGeom>
            </p:spPr>
          </p:pic>
          <p:sp>
            <p:nvSpPr>
              <p:cNvPr id="60" name="TextBox 59">
                <a:extLst>
                  <a:ext uri="{FF2B5EF4-FFF2-40B4-BE49-F238E27FC236}">
                    <a16:creationId xmlns:a16="http://schemas.microsoft.com/office/drawing/2014/main" id="{F905F2CB-91C5-4E5C-B1FE-9FAD9D028D33}"/>
                  </a:ext>
                </a:extLst>
              </p:cNvPr>
              <p:cNvSpPr txBox="1"/>
              <p:nvPr/>
            </p:nvSpPr>
            <p:spPr>
              <a:xfrm>
                <a:off x="635626" y="3880715"/>
                <a:ext cx="756297" cy="584775"/>
              </a:xfrm>
              <a:prstGeom prst="rect">
                <a:avLst/>
              </a:prstGeom>
              <a:noFill/>
            </p:spPr>
            <p:txBody>
              <a:bodyPr wrap="none" rtlCol="0">
                <a:spAutoFit/>
              </a:bodyPr>
              <a:lstStyle/>
              <a:p>
                <a:pPr algn="ctr"/>
                <a:r>
                  <a:rPr lang="en-US" sz="1600" b="1" dirty="0">
                    <a:latin typeface="Amazon Ember" panose="020B0603020204020204"/>
                    <a:ea typeface="Amazon Ember Light" panose="020B0403020204020204" pitchFamily="34" charset="0"/>
                    <a:cs typeface="Amazon Ember Light" panose="020B0403020204020204" pitchFamily="34" charset="0"/>
                  </a:rPr>
                  <a:t>S3</a:t>
                </a:r>
                <a:br>
                  <a:rPr lang="en-US" sz="1600" b="1" dirty="0">
                    <a:latin typeface="Amazon Ember" panose="020B0603020204020204"/>
                    <a:ea typeface="Amazon Ember Light" panose="020B0403020204020204" pitchFamily="34" charset="0"/>
                    <a:cs typeface="Amazon Ember Light" panose="020B0403020204020204" pitchFamily="34" charset="0"/>
                  </a:rPr>
                </a:br>
                <a:r>
                  <a:rPr lang="en-US" sz="1600" b="1" dirty="0">
                    <a:latin typeface="Amazon Ember" panose="020B0603020204020204"/>
                    <a:ea typeface="Amazon Ember Light" panose="020B0403020204020204" pitchFamily="34" charset="0"/>
                    <a:cs typeface="Amazon Ember Light" panose="020B0403020204020204" pitchFamily="34" charset="0"/>
                  </a:rPr>
                  <a:t>bucket</a:t>
                </a:r>
              </a:p>
            </p:txBody>
          </p:sp>
        </p:grpSp>
        <p:grpSp>
          <p:nvGrpSpPr>
            <p:cNvPr id="74" name="Group 73">
              <a:extLst>
                <a:ext uri="{FF2B5EF4-FFF2-40B4-BE49-F238E27FC236}">
                  <a16:creationId xmlns:a16="http://schemas.microsoft.com/office/drawing/2014/main" id="{23EFB966-4C80-401E-A313-445C21F009F6}"/>
                </a:ext>
              </a:extLst>
            </p:cNvPr>
            <p:cNvGrpSpPr/>
            <p:nvPr/>
          </p:nvGrpSpPr>
          <p:grpSpPr>
            <a:xfrm>
              <a:off x="1450705" y="3419931"/>
              <a:ext cx="2339102" cy="1538002"/>
              <a:chOff x="1564010" y="3419931"/>
              <a:chExt cx="2339102" cy="1538002"/>
            </a:xfrm>
          </p:grpSpPr>
          <p:pic>
            <p:nvPicPr>
              <p:cNvPr id="51" name="Graphic 50">
                <a:extLst>
                  <a:ext uri="{FF2B5EF4-FFF2-40B4-BE49-F238E27FC236}">
                    <a16:creationId xmlns:a16="http://schemas.microsoft.com/office/drawing/2014/main" id="{3F99EB73-6464-48F5-A467-57773A78E2C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8609" y="3419931"/>
                <a:ext cx="469900" cy="469900"/>
              </a:xfrm>
              <a:prstGeom prst="rect">
                <a:avLst/>
              </a:prstGeom>
            </p:spPr>
          </p:pic>
          <p:sp>
            <p:nvSpPr>
              <p:cNvPr id="61" name="TextBox 60">
                <a:extLst>
                  <a:ext uri="{FF2B5EF4-FFF2-40B4-BE49-F238E27FC236}">
                    <a16:creationId xmlns:a16="http://schemas.microsoft.com/office/drawing/2014/main" id="{18C514B2-658D-48AE-935D-749DA3941957}"/>
                  </a:ext>
                </a:extLst>
              </p:cNvPr>
              <p:cNvSpPr txBox="1"/>
              <p:nvPr/>
            </p:nvSpPr>
            <p:spPr>
              <a:xfrm>
                <a:off x="1564010" y="3880715"/>
                <a:ext cx="2339102" cy="1077218"/>
              </a:xfrm>
              <a:prstGeom prst="rect">
                <a:avLst/>
              </a:prstGeom>
              <a:noFill/>
            </p:spPr>
            <p:txBody>
              <a:bodyPr wrap="none" rtlCol="0">
                <a:spAutoFit/>
              </a:bodyPr>
              <a:lstStyle/>
              <a:p>
                <a:pPr algn="ctr"/>
                <a:r>
                  <a:rPr lang="en-US" sz="1600" b="1" dirty="0">
                    <a:latin typeface="Amazon Ember" panose="020B0603020204020204"/>
                    <a:ea typeface="Amazon Ember Light" panose="020B0403020204020204" pitchFamily="34" charset="0"/>
                    <a:cs typeface="Amazon Ember Light" panose="020B0403020204020204" pitchFamily="34" charset="0"/>
                  </a:rPr>
                  <a:t>Lambda function</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reads the inventory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file and inserts items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into the DynamoDB table.</a:t>
                </a:r>
              </a:p>
            </p:txBody>
          </p:sp>
        </p:grpSp>
        <p:grpSp>
          <p:nvGrpSpPr>
            <p:cNvPr id="75" name="Group 74">
              <a:extLst>
                <a:ext uri="{FF2B5EF4-FFF2-40B4-BE49-F238E27FC236}">
                  <a16:creationId xmlns:a16="http://schemas.microsoft.com/office/drawing/2014/main" id="{4BF7C391-8C93-4785-A8A7-80EF7B11F7D2}"/>
                </a:ext>
              </a:extLst>
            </p:cNvPr>
            <p:cNvGrpSpPr/>
            <p:nvPr/>
          </p:nvGrpSpPr>
          <p:grpSpPr>
            <a:xfrm>
              <a:off x="3863493" y="3419931"/>
              <a:ext cx="1192955" cy="1045559"/>
              <a:chOff x="4090103" y="3419931"/>
              <a:chExt cx="1192955" cy="1045559"/>
            </a:xfrm>
          </p:grpSpPr>
          <p:pic>
            <p:nvPicPr>
              <p:cNvPr id="52" name="Graphic 51">
                <a:extLst>
                  <a:ext uri="{FF2B5EF4-FFF2-40B4-BE49-F238E27FC236}">
                    <a16:creationId xmlns:a16="http://schemas.microsoft.com/office/drawing/2014/main" id="{A9A6089D-A675-487E-B7CF-3CD3A81B210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1630" y="3419931"/>
                <a:ext cx="469900" cy="469900"/>
              </a:xfrm>
              <a:prstGeom prst="rect">
                <a:avLst/>
              </a:prstGeom>
            </p:spPr>
          </p:pic>
          <p:sp>
            <p:nvSpPr>
              <p:cNvPr id="62" name="TextBox 61">
                <a:extLst>
                  <a:ext uri="{FF2B5EF4-FFF2-40B4-BE49-F238E27FC236}">
                    <a16:creationId xmlns:a16="http://schemas.microsoft.com/office/drawing/2014/main" id="{3B433D01-CB54-4553-B5CB-5E2A2FD6C867}"/>
                  </a:ext>
                </a:extLst>
              </p:cNvPr>
              <p:cNvSpPr txBox="1"/>
              <p:nvPr/>
            </p:nvSpPr>
            <p:spPr>
              <a:xfrm>
                <a:off x="4090103" y="3880715"/>
                <a:ext cx="1192955" cy="584775"/>
              </a:xfrm>
              <a:prstGeom prst="rect">
                <a:avLst/>
              </a:prstGeom>
              <a:noFill/>
            </p:spPr>
            <p:txBody>
              <a:bodyPr wrap="none" rtlCol="0">
                <a:spAutoFit/>
              </a:bodyPr>
              <a:lstStyle/>
              <a:p>
                <a:pPr algn="ctr"/>
                <a:r>
                  <a:rPr lang="en-US" sz="1600" b="1" dirty="0">
                    <a:latin typeface="Amazon Ember" panose="020B0603020204020204"/>
                    <a:ea typeface="Amazon Ember Light" panose="020B0403020204020204" pitchFamily="34" charset="0"/>
                    <a:cs typeface="Amazon Ember Light" panose="020B0403020204020204" pitchFamily="34" charset="0"/>
                  </a:rPr>
                  <a:t>DynamoDB </a:t>
                </a:r>
                <a:br>
                  <a:rPr lang="en-US" sz="1600" b="1" dirty="0">
                    <a:latin typeface="Amazon Ember" panose="020B0603020204020204"/>
                    <a:ea typeface="Amazon Ember Light" panose="020B0403020204020204" pitchFamily="34" charset="0"/>
                    <a:cs typeface="Amazon Ember Light" panose="020B0403020204020204" pitchFamily="34" charset="0"/>
                  </a:rPr>
                </a:br>
                <a:r>
                  <a:rPr lang="en-US" sz="1600" b="1" dirty="0">
                    <a:latin typeface="Amazon Ember" panose="020B0603020204020204"/>
                    <a:ea typeface="Amazon Ember Light" panose="020B0403020204020204" pitchFamily="34" charset="0"/>
                    <a:cs typeface="Amazon Ember Light" panose="020B0403020204020204" pitchFamily="34" charset="0"/>
                  </a:rPr>
                  <a:t>table</a:t>
                </a:r>
                <a:endParaRPr lang="en-US" sz="1600" dirty="0">
                  <a:latin typeface="Amazon Ember" panose="020B0603020204020204"/>
                  <a:ea typeface="Amazon Ember Light" panose="020B0403020204020204" pitchFamily="34" charset="0"/>
                  <a:cs typeface="Amazon Ember Light" panose="020B0403020204020204" pitchFamily="34" charset="0"/>
                </a:endParaRPr>
              </a:p>
            </p:txBody>
          </p:sp>
        </p:grpSp>
        <p:grpSp>
          <p:nvGrpSpPr>
            <p:cNvPr id="76" name="Group 75">
              <a:extLst>
                <a:ext uri="{FF2B5EF4-FFF2-40B4-BE49-F238E27FC236}">
                  <a16:creationId xmlns:a16="http://schemas.microsoft.com/office/drawing/2014/main" id="{1C596785-3732-417C-A94E-80A877E4C4F6}"/>
                </a:ext>
              </a:extLst>
            </p:cNvPr>
            <p:cNvGrpSpPr/>
            <p:nvPr/>
          </p:nvGrpSpPr>
          <p:grpSpPr>
            <a:xfrm>
              <a:off x="5195859" y="3419931"/>
              <a:ext cx="2464136" cy="1784223"/>
              <a:chOff x="5535774" y="3419931"/>
              <a:chExt cx="2464136" cy="1784223"/>
            </a:xfrm>
          </p:grpSpPr>
          <p:pic>
            <p:nvPicPr>
              <p:cNvPr id="50" name="Graphic 49">
                <a:extLst>
                  <a:ext uri="{FF2B5EF4-FFF2-40B4-BE49-F238E27FC236}">
                    <a16:creationId xmlns:a16="http://schemas.microsoft.com/office/drawing/2014/main" id="{E1DC7378-2102-4044-AE28-B8B3A6CF419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33439" y="3419931"/>
                <a:ext cx="469900" cy="469900"/>
              </a:xfrm>
              <a:prstGeom prst="rect">
                <a:avLst/>
              </a:prstGeom>
            </p:spPr>
          </p:pic>
          <p:sp>
            <p:nvSpPr>
              <p:cNvPr id="63" name="TextBox 62">
                <a:extLst>
                  <a:ext uri="{FF2B5EF4-FFF2-40B4-BE49-F238E27FC236}">
                    <a16:creationId xmlns:a16="http://schemas.microsoft.com/office/drawing/2014/main" id="{982A4940-F7B0-496B-905B-97F28381B185}"/>
                  </a:ext>
                </a:extLst>
              </p:cNvPr>
              <p:cNvSpPr txBox="1"/>
              <p:nvPr/>
            </p:nvSpPr>
            <p:spPr>
              <a:xfrm>
                <a:off x="5535774" y="3880715"/>
                <a:ext cx="2464136" cy="1323439"/>
              </a:xfrm>
              <a:prstGeom prst="rect">
                <a:avLst/>
              </a:prstGeom>
              <a:noFill/>
            </p:spPr>
            <p:txBody>
              <a:bodyPr wrap="none" rtlCol="0">
                <a:spAutoFit/>
              </a:bodyPr>
              <a:lstStyle/>
              <a:p>
                <a:pPr algn="ctr"/>
                <a:r>
                  <a:rPr lang="en-US" sz="1600" b="1" dirty="0">
                    <a:latin typeface="Amazon Ember" panose="020B0603020204020204"/>
                    <a:ea typeface="Amazon Ember Light" panose="020B0403020204020204" pitchFamily="34" charset="0"/>
                    <a:cs typeface="Amazon Ember Light" panose="020B0403020204020204" pitchFamily="34" charset="0"/>
                  </a:rPr>
                  <a:t>Lambda function</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receives table updates.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If no inventory is found,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a message is sent to an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SNS topic.</a:t>
                </a:r>
              </a:p>
            </p:txBody>
          </p:sp>
        </p:grpSp>
        <p:grpSp>
          <p:nvGrpSpPr>
            <p:cNvPr id="77" name="Group 76">
              <a:extLst>
                <a:ext uri="{FF2B5EF4-FFF2-40B4-BE49-F238E27FC236}">
                  <a16:creationId xmlns:a16="http://schemas.microsoft.com/office/drawing/2014/main" id="{32A91805-C7A4-4D63-BA20-31CA1D172DC9}"/>
                </a:ext>
              </a:extLst>
            </p:cNvPr>
            <p:cNvGrpSpPr/>
            <p:nvPr/>
          </p:nvGrpSpPr>
          <p:grpSpPr>
            <a:xfrm>
              <a:off x="7802806" y="3419931"/>
              <a:ext cx="987385" cy="799338"/>
              <a:chOff x="8256026" y="3419931"/>
              <a:chExt cx="987385" cy="799338"/>
            </a:xfrm>
          </p:grpSpPr>
          <p:pic>
            <p:nvPicPr>
              <p:cNvPr id="59" name="Graphic 58">
                <a:extLst>
                  <a:ext uri="{FF2B5EF4-FFF2-40B4-BE49-F238E27FC236}">
                    <a16:creationId xmlns:a16="http://schemas.microsoft.com/office/drawing/2014/main" id="{A194CBB2-E427-41AA-963D-FB5D8111F37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14768" y="3419931"/>
                <a:ext cx="469900" cy="469900"/>
              </a:xfrm>
              <a:prstGeom prst="rect">
                <a:avLst/>
              </a:prstGeom>
            </p:spPr>
          </p:pic>
          <p:sp>
            <p:nvSpPr>
              <p:cNvPr id="64" name="TextBox 63">
                <a:extLst>
                  <a:ext uri="{FF2B5EF4-FFF2-40B4-BE49-F238E27FC236}">
                    <a16:creationId xmlns:a16="http://schemas.microsoft.com/office/drawing/2014/main" id="{8639FA4A-2455-4552-88A0-FA8B8927A1DA}"/>
                  </a:ext>
                </a:extLst>
              </p:cNvPr>
              <p:cNvSpPr txBox="1"/>
              <p:nvPr/>
            </p:nvSpPr>
            <p:spPr>
              <a:xfrm>
                <a:off x="8256026" y="3880715"/>
                <a:ext cx="987385" cy="338554"/>
              </a:xfrm>
              <a:prstGeom prst="rect">
                <a:avLst/>
              </a:prstGeom>
              <a:noFill/>
            </p:spPr>
            <p:txBody>
              <a:bodyPr wrap="none" rtlCol="0">
                <a:spAutoFit/>
              </a:bodyPr>
              <a:lstStyle/>
              <a:p>
                <a:pPr algn="ctr"/>
                <a:r>
                  <a:rPr lang="en-US" sz="1600" b="1" dirty="0">
                    <a:latin typeface="Amazon Ember" panose="020B0603020204020204"/>
                    <a:ea typeface="Amazon Ember Light" panose="020B0403020204020204" pitchFamily="34" charset="0"/>
                    <a:cs typeface="Amazon Ember Light" panose="020B0403020204020204" pitchFamily="34" charset="0"/>
                  </a:rPr>
                  <a:t>SNS topic</a:t>
                </a:r>
                <a:endParaRPr lang="en-US" sz="1600" dirty="0">
                  <a:latin typeface="Amazon Ember" panose="020B0603020204020204"/>
                  <a:ea typeface="Amazon Ember Light" panose="020B0403020204020204" pitchFamily="34" charset="0"/>
                  <a:cs typeface="Amazon Ember Light" panose="020B0403020204020204" pitchFamily="34" charset="0"/>
                </a:endParaRPr>
              </a:p>
            </p:txBody>
          </p:sp>
        </p:grpSp>
        <p:grpSp>
          <p:nvGrpSpPr>
            <p:cNvPr id="78" name="Group 77">
              <a:extLst>
                <a:ext uri="{FF2B5EF4-FFF2-40B4-BE49-F238E27FC236}">
                  <a16:creationId xmlns:a16="http://schemas.microsoft.com/office/drawing/2014/main" id="{89F39376-004F-4BC0-A719-4670D88C5AEA}"/>
                </a:ext>
              </a:extLst>
            </p:cNvPr>
            <p:cNvGrpSpPr/>
            <p:nvPr/>
          </p:nvGrpSpPr>
          <p:grpSpPr>
            <a:xfrm>
              <a:off x="9013377" y="3419931"/>
              <a:ext cx="1138004" cy="1045559"/>
              <a:chOff x="9013377" y="3419931"/>
              <a:chExt cx="1138004" cy="1045559"/>
            </a:xfrm>
          </p:grpSpPr>
          <p:pic>
            <p:nvPicPr>
              <p:cNvPr id="55" name="Graphic 54">
                <a:extLst>
                  <a:ext uri="{FF2B5EF4-FFF2-40B4-BE49-F238E27FC236}">
                    <a16:creationId xmlns:a16="http://schemas.microsoft.com/office/drawing/2014/main" id="{733E8B48-534A-40BF-9E97-1F5684164B1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47429" y="3419931"/>
                <a:ext cx="469900" cy="469900"/>
              </a:xfrm>
              <a:prstGeom prst="rect">
                <a:avLst/>
              </a:prstGeom>
            </p:spPr>
          </p:pic>
          <p:sp>
            <p:nvSpPr>
              <p:cNvPr id="65" name="TextBox 64">
                <a:extLst>
                  <a:ext uri="{FF2B5EF4-FFF2-40B4-BE49-F238E27FC236}">
                    <a16:creationId xmlns:a16="http://schemas.microsoft.com/office/drawing/2014/main" id="{F4C80530-7543-4824-A26E-C8AAB8674FDB}"/>
                  </a:ext>
                </a:extLst>
              </p:cNvPr>
              <p:cNvSpPr txBox="1"/>
              <p:nvPr/>
            </p:nvSpPr>
            <p:spPr>
              <a:xfrm>
                <a:off x="9013377" y="3880715"/>
                <a:ext cx="1138004" cy="584775"/>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SMS </a:t>
                </a:r>
                <a:br>
                  <a:rPr lang="en-US" sz="1600"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notification</a:t>
                </a:r>
              </a:p>
            </p:txBody>
          </p:sp>
        </p:grpSp>
        <p:grpSp>
          <p:nvGrpSpPr>
            <p:cNvPr id="83" name="Group 82">
              <a:extLst>
                <a:ext uri="{FF2B5EF4-FFF2-40B4-BE49-F238E27FC236}">
                  <a16:creationId xmlns:a16="http://schemas.microsoft.com/office/drawing/2014/main" id="{7E7FEBD8-5F24-4201-BA79-D49962A8D579}"/>
                </a:ext>
              </a:extLst>
            </p:cNvPr>
            <p:cNvGrpSpPr/>
            <p:nvPr/>
          </p:nvGrpSpPr>
          <p:grpSpPr>
            <a:xfrm>
              <a:off x="5682981" y="1709198"/>
              <a:ext cx="2045823" cy="584775"/>
              <a:chOff x="5682981" y="1709198"/>
              <a:chExt cx="2045823" cy="584775"/>
            </a:xfrm>
          </p:grpSpPr>
          <p:pic>
            <p:nvPicPr>
              <p:cNvPr id="54" name="Graphic 53">
                <a:extLst>
                  <a:ext uri="{FF2B5EF4-FFF2-40B4-BE49-F238E27FC236}">
                    <a16:creationId xmlns:a16="http://schemas.microsoft.com/office/drawing/2014/main" id="{4AF26BF4-39AE-4516-A7F1-77737A9BA1F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82981" y="1772985"/>
                <a:ext cx="457200" cy="457200"/>
              </a:xfrm>
              <a:prstGeom prst="rect">
                <a:avLst/>
              </a:prstGeom>
            </p:spPr>
          </p:pic>
          <p:sp>
            <p:nvSpPr>
              <p:cNvPr id="66" name="TextBox 65">
                <a:extLst>
                  <a:ext uri="{FF2B5EF4-FFF2-40B4-BE49-F238E27FC236}">
                    <a16:creationId xmlns:a16="http://schemas.microsoft.com/office/drawing/2014/main" id="{93CE8613-935A-43E7-950B-A71F7F42F7AF}"/>
                  </a:ext>
                </a:extLst>
              </p:cNvPr>
              <p:cNvSpPr txBox="1"/>
              <p:nvPr/>
            </p:nvSpPr>
            <p:spPr>
              <a:xfrm>
                <a:off x="6148628" y="1709198"/>
                <a:ext cx="1580176" cy="584775"/>
              </a:xfrm>
              <a:prstGeom prst="rect">
                <a:avLst/>
              </a:prstGeom>
              <a:noFill/>
            </p:spPr>
            <p:txBody>
              <a:bodyPr wrap="none" rtlCol="0">
                <a:spAutoFit/>
              </a:bodyPr>
              <a:lstStyle/>
              <a:p>
                <a:pPr algn="ctr"/>
                <a:r>
                  <a:rPr lang="en-US" sz="1600" b="1" dirty="0">
                    <a:latin typeface="Amazon Ember" panose="020B0603020204020204"/>
                    <a:ea typeface="Amazon Ember Light" panose="020B0403020204020204" pitchFamily="34" charset="0"/>
                    <a:cs typeface="Amazon Ember Light" panose="020B0403020204020204" pitchFamily="34" charset="0"/>
                  </a:rPr>
                  <a:t>Amazon Cognito</a:t>
                </a:r>
                <a:br>
                  <a:rPr lang="en-US" sz="1600" b="1"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authentication</a:t>
                </a:r>
              </a:p>
            </p:txBody>
          </p:sp>
        </p:grpSp>
        <p:grpSp>
          <p:nvGrpSpPr>
            <p:cNvPr id="81" name="Group 80">
              <a:extLst>
                <a:ext uri="{FF2B5EF4-FFF2-40B4-BE49-F238E27FC236}">
                  <a16:creationId xmlns:a16="http://schemas.microsoft.com/office/drawing/2014/main" id="{036EE883-550A-4CA0-9EF1-A3146FC20CAC}"/>
                </a:ext>
              </a:extLst>
            </p:cNvPr>
            <p:cNvGrpSpPr/>
            <p:nvPr/>
          </p:nvGrpSpPr>
          <p:grpSpPr>
            <a:xfrm>
              <a:off x="3908601" y="1772985"/>
              <a:ext cx="1102738" cy="1122484"/>
              <a:chOff x="4135211" y="1766635"/>
              <a:chExt cx="1102738" cy="1122484"/>
            </a:xfrm>
          </p:grpSpPr>
          <p:pic>
            <p:nvPicPr>
              <p:cNvPr id="37" name="Graphic 36">
                <a:extLst>
                  <a:ext uri="{FF2B5EF4-FFF2-40B4-BE49-F238E27FC236}">
                    <a16:creationId xmlns:a16="http://schemas.microsoft.com/office/drawing/2014/main" id="{0A70E509-D601-4791-8900-8427692CDE7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51630" y="1766635"/>
                <a:ext cx="469900" cy="469900"/>
              </a:xfrm>
              <a:prstGeom prst="rect">
                <a:avLst/>
              </a:prstGeom>
            </p:spPr>
          </p:pic>
          <p:sp>
            <p:nvSpPr>
              <p:cNvPr id="67" name="TextBox 66">
                <a:extLst>
                  <a:ext uri="{FF2B5EF4-FFF2-40B4-BE49-F238E27FC236}">
                    <a16:creationId xmlns:a16="http://schemas.microsoft.com/office/drawing/2014/main" id="{DC3E666C-1793-48E1-8C3B-3587DD291D14}"/>
                  </a:ext>
                </a:extLst>
              </p:cNvPr>
              <p:cNvSpPr txBox="1"/>
              <p:nvPr/>
            </p:nvSpPr>
            <p:spPr>
              <a:xfrm>
                <a:off x="4135211" y="2304344"/>
                <a:ext cx="1102738" cy="584775"/>
              </a:xfrm>
              <a:prstGeom prst="rect">
                <a:avLst/>
              </a:prstGeom>
              <a:noFill/>
            </p:spPr>
            <p:txBody>
              <a:bodyPr wrap="none" rtlCol="0">
                <a:spAutoFit/>
              </a:bodyPr>
              <a:lstStyle/>
              <a:p>
                <a:pPr algn="ctr"/>
                <a:r>
                  <a:rPr lang="en-US" sz="1600" dirty="0">
                    <a:latin typeface="Amazon Ember" panose="020B0603020204020204"/>
                    <a:ea typeface="Amazon Ember Light" panose="020B0403020204020204" pitchFamily="34" charset="0"/>
                    <a:cs typeface="Amazon Ember Light" panose="020B0403020204020204" pitchFamily="34" charset="0"/>
                  </a:rPr>
                  <a:t>Dashboard</a:t>
                </a:r>
                <a:br>
                  <a:rPr lang="en-US" sz="1600" b="1" dirty="0">
                    <a:latin typeface="Amazon Ember" panose="020B0603020204020204"/>
                    <a:ea typeface="Amazon Ember Light" panose="020B0403020204020204" pitchFamily="34" charset="0"/>
                    <a:cs typeface="Amazon Ember Light" panose="020B0403020204020204" pitchFamily="34" charset="0"/>
                  </a:rPr>
                </a:br>
                <a:r>
                  <a:rPr lang="en-US" sz="1600" dirty="0">
                    <a:latin typeface="Amazon Ember" panose="020B0603020204020204"/>
                    <a:ea typeface="Amazon Ember Light" panose="020B0403020204020204" pitchFamily="34" charset="0"/>
                    <a:cs typeface="Amazon Ember Light" panose="020B0403020204020204" pitchFamily="34" charset="0"/>
                  </a:rPr>
                  <a:t>application</a:t>
                </a:r>
              </a:p>
            </p:txBody>
          </p:sp>
        </p:grpSp>
        <p:cxnSp>
          <p:nvCxnSpPr>
            <p:cNvPr id="15" name="Straight Arrow Connector 14">
              <a:extLst>
                <a:ext uri="{FF2B5EF4-FFF2-40B4-BE49-F238E27FC236}">
                  <a16:creationId xmlns:a16="http://schemas.microsoft.com/office/drawing/2014/main" id="{2BCEEC38-B39B-41CD-88C5-3FB3D1FD48E3}"/>
                </a:ext>
              </a:extLst>
            </p:cNvPr>
            <p:cNvCxnSpPr>
              <a:cxnSpLocks/>
            </p:cNvCxnSpPr>
            <p:nvPr/>
          </p:nvCxnSpPr>
          <p:spPr>
            <a:xfrm flipV="1">
              <a:off x="4859173" y="2001585"/>
              <a:ext cx="640080"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A0E1FF-E438-4BB3-A956-E87A9F556B7D}"/>
                </a:ext>
              </a:extLst>
            </p:cNvPr>
            <p:cNvCxnSpPr>
              <a:cxnSpLocks/>
            </p:cNvCxnSpPr>
            <p:nvPr/>
          </p:nvCxnSpPr>
          <p:spPr>
            <a:xfrm>
              <a:off x="1013739" y="2895469"/>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2A959E-6BC0-4592-A9C2-3538C22B29E7}"/>
                </a:ext>
              </a:extLst>
            </p:cNvPr>
            <p:cNvCxnSpPr>
              <a:cxnSpLocks/>
            </p:cNvCxnSpPr>
            <p:nvPr/>
          </p:nvCxnSpPr>
          <p:spPr>
            <a:xfrm>
              <a:off x="1457167" y="3654881"/>
              <a:ext cx="6400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629EDAD-620C-48FC-B33E-4C75E85984CF}"/>
                </a:ext>
              </a:extLst>
            </p:cNvPr>
            <p:cNvCxnSpPr>
              <a:cxnSpLocks/>
            </p:cNvCxnSpPr>
            <p:nvPr/>
          </p:nvCxnSpPr>
          <p:spPr>
            <a:xfrm>
              <a:off x="3200401" y="3654881"/>
              <a:ext cx="6400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76B00AC-681F-4801-B66B-38C169E5455E}"/>
                </a:ext>
              </a:extLst>
            </p:cNvPr>
            <p:cNvCxnSpPr>
              <a:cxnSpLocks/>
            </p:cNvCxnSpPr>
            <p:nvPr/>
          </p:nvCxnSpPr>
          <p:spPr>
            <a:xfrm>
              <a:off x="5125863" y="3654881"/>
              <a:ext cx="6400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3FBF11-9CBB-4906-BFEB-4A55A2F3481C}"/>
                </a:ext>
              </a:extLst>
            </p:cNvPr>
            <p:cNvCxnSpPr>
              <a:cxnSpLocks/>
            </p:cNvCxnSpPr>
            <p:nvPr/>
          </p:nvCxnSpPr>
          <p:spPr>
            <a:xfrm>
              <a:off x="7033158" y="3654881"/>
              <a:ext cx="6400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A4FF428-E997-4193-8C43-DA0EDAC191A8}"/>
                </a:ext>
              </a:extLst>
            </p:cNvPr>
            <p:cNvCxnSpPr>
              <a:cxnSpLocks/>
            </p:cNvCxnSpPr>
            <p:nvPr/>
          </p:nvCxnSpPr>
          <p:spPr>
            <a:xfrm>
              <a:off x="8671893" y="3654881"/>
              <a:ext cx="6400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B9D78A9-1B7A-4D74-9EB4-A4046A7F4314}"/>
                </a:ext>
              </a:extLst>
            </p:cNvPr>
            <p:cNvCxnSpPr/>
            <p:nvPr/>
          </p:nvCxnSpPr>
          <p:spPr>
            <a:xfrm>
              <a:off x="4459970" y="2895469"/>
              <a:ext cx="0" cy="45720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681088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dirty="0">
                <a:solidFill>
                  <a:srgbClr val="FFFFFF"/>
                </a:solidFill>
                <a:ea typeface="Amazon Ember" panose="02000000000000000000" pitchFamily="2" charset="0"/>
              </a:rPr>
              <a:t>Begin Module 13 – Guided Lab 2: Implementing a Serverless Architecture on AWS</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40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548848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9D4E822C-76DC-4C60-8087-9F2A60849648}"/>
              </a:ext>
              <a:ext uri="{C183D7F6-B498-43B3-948B-1728B52AA6E4}">
                <adec:decorative xmlns:adec="http://schemas.microsoft.com/office/drawing/2017/decorative" val="1"/>
              </a:ext>
            </a:extLst>
          </p:cNvPr>
          <p:cNvSpPr txBox="1">
            <a:spLocks/>
          </p:cNvSpPr>
          <p:nvPr/>
        </p:nvSpPr>
        <p:spPr>
          <a:xfrm>
            <a:off x="2362200" y="365125"/>
            <a:ext cx="7091172" cy="3771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600" dirty="0">
                <a:solidFill>
                  <a:schemeClr val="bg1"/>
                </a:solidFill>
              </a:rPr>
              <a:t>Guided lab debrief</a:t>
            </a:r>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Guided lab 2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56</a:t>
            </a:fld>
            <a:endParaRPr lang="en-US" dirty="0"/>
          </a:p>
        </p:txBody>
      </p:sp>
    </p:spTree>
    <p:custDataLst>
      <p:tags r:id="rId1"/>
    </p:custDataLst>
    <p:extLst>
      <p:ext uri="{BB962C8B-B14F-4D97-AF65-F5344CB8AC3E}">
        <p14:creationId xmlns:p14="http://schemas.microsoft.com/office/powerpoint/2010/main" val="1423061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fontScale="92500"/>
          </a:bodyPr>
          <a:lstStyle/>
          <a:p>
            <a:r>
              <a:rPr lang="en-US" b="1" dirty="0">
                <a:latin typeface="+mn-lt"/>
              </a:rPr>
              <a:t>Module 13: Building Microservices and Serverless Architectures</a:t>
            </a:r>
          </a:p>
        </p:txBody>
      </p:sp>
      <p:sp>
        <p:nvSpPr>
          <p:cNvPr id="2" name="Title 1"/>
          <p:cNvSpPr>
            <a:spLocks noGrp="1"/>
          </p:cNvSpPr>
          <p:nvPr>
            <p:ph type="title"/>
          </p:nvPr>
        </p:nvSpPr>
        <p:spPr>
          <a:xfrm>
            <a:off x="419100" y="3191940"/>
            <a:ext cx="11353800" cy="1060020"/>
          </a:xfrm>
        </p:spPr>
        <p:txBody>
          <a:bodyPr>
            <a:noAutofit/>
          </a:bodyPr>
          <a:lstStyle/>
          <a:p>
            <a:r>
              <a:rPr lang="en-US" sz="4000" dirty="0">
                <a:latin typeface="+mj-lt"/>
              </a:rPr>
              <a:t>Section 6: Extending serverless architectures with Amazon API Gateway</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646463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0A56-EBAD-3A48-95D7-C6F83DA79311}"/>
              </a:ext>
            </a:extLst>
          </p:cNvPr>
          <p:cNvSpPr>
            <a:spLocks noGrp="1"/>
          </p:cNvSpPr>
          <p:nvPr>
            <p:ph type="title"/>
          </p:nvPr>
        </p:nvSpPr>
        <p:spPr/>
        <p:txBody>
          <a:bodyPr/>
          <a:lstStyle/>
          <a:p>
            <a:r>
              <a:rPr lang="en-US" dirty="0"/>
              <a:t>Amazon API Gateway</a:t>
            </a:r>
          </a:p>
        </p:txBody>
      </p:sp>
      <p:grpSp>
        <p:nvGrpSpPr>
          <p:cNvPr id="5" name="Group 4">
            <a:extLst>
              <a:ext uri="{FF2B5EF4-FFF2-40B4-BE49-F238E27FC236}">
                <a16:creationId xmlns:a16="http://schemas.microsoft.com/office/drawing/2014/main" id="{7CEBF614-713C-432F-A422-0EC3576483A9}"/>
              </a:ext>
              <a:ext uri="{C183D7F6-B498-43B3-948B-1728B52AA6E4}">
                <adec:decorative xmlns:adec="http://schemas.microsoft.com/office/drawing/2017/decorative" val="1"/>
              </a:ext>
            </a:extLst>
          </p:cNvPr>
          <p:cNvGrpSpPr/>
          <p:nvPr/>
        </p:nvGrpSpPr>
        <p:grpSpPr>
          <a:xfrm>
            <a:off x="764011" y="1916492"/>
            <a:ext cx="2885749" cy="4045058"/>
            <a:chOff x="764011" y="1916492"/>
            <a:chExt cx="2885749" cy="4045058"/>
          </a:xfrm>
        </p:grpSpPr>
        <p:pic>
          <p:nvPicPr>
            <p:cNvPr id="9" name="Graphic 8">
              <a:extLst>
                <a:ext uri="{FF2B5EF4-FFF2-40B4-BE49-F238E27FC236}">
                  <a16:creationId xmlns:a16="http://schemas.microsoft.com/office/drawing/2014/main" id="{BA9674C0-E6E9-4E11-A3ED-773C892955B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1085" y="2710002"/>
              <a:ext cx="1371600" cy="1371600"/>
            </a:xfrm>
            <a:prstGeom prst="rect">
              <a:avLst/>
            </a:prstGeom>
          </p:spPr>
        </p:pic>
        <p:sp>
          <p:nvSpPr>
            <p:cNvPr id="7" name="TextBox 6">
              <a:extLst>
                <a:ext uri="{FF2B5EF4-FFF2-40B4-BE49-F238E27FC236}">
                  <a16:creationId xmlns:a16="http://schemas.microsoft.com/office/drawing/2014/main" id="{FFF1385A-D45F-8044-AF15-1A557C989C5F}"/>
                </a:ext>
              </a:extLst>
            </p:cNvPr>
            <p:cNvSpPr txBox="1"/>
            <p:nvPr/>
          </p:nvSpPr>
          <p:spPr>
            <a:xfrm>
              <a:off x="1300170" y="4331526"/>
              <a:ext cx="1813430" cy="129266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API Gateway</a:t>
              </a:r>
            </a:p>
          </p:txBody>
        </p:sp>
        <p:sp>
          <p:nvSpPr>
            <p:cNvPr id="8" name="Rectangle 7">
              <a:extLst>
                <a:ext uri="{FF2B5EF4-FFF2-40B4-BE49-F238E27FC236}">
                  <a16:creationId xmlns:a16="http://schemas.microsoft.com/office/drawing/2014/main" id="{3D1E6B19-3545-CA43-BDBE-6DB74708C783}"/>
                </a:ext>
                <a:ext uri="{C183D7F6-B498-43B3-948B-1728B52AA6E4}">
                  <adec:decorative xmlns:adec="http://schemas.microsoft.com/office/drawing/2017/decorative" val="1"/>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Content Placeholder 10">
            <a:extLst>
              <a:ext uri="{FF2B5EF4-FFF2-40B4-BE49-F238E27FC236}">
                <a16:creationId xmlns:a16="http://schemas.microsoft.com/office/drawing/2014/main" id="{CA6064E0-9D8E-41DA-BA08-EB5EB7C05BB6}"/>
              </a:ext>
            </a:extLst>
          </p:cNvPr>
          <p:cNvSpPr>
            <a:spLocks noGrp="1"/>
          </p:cNvSpPr>
          <p:nvPr>
            <p:ph idx="13"/>
          </p:nvPr>
        </p:nvSpPr>
        <p:spPr>
          <a:xfrm>
            <a:off x="4315329" y="1916492"/>
            <a:ext cx="7315200" cy="4256524"/>
          </a:xfrm>
        </p:spPr>
        <p:txBody>
          <a:bodyPr/>
          <a:lstStyle/>
          <a:p>
            <a:r>
              <a:rPr lang="en-US" sz="2400" dirty="0"/>
              <a:t>Enables you to create, publish, maintain, monitor, and secure APIs that act as entry points to backend resources for your applications</a:t>
            </a:r>
          </a:p>
          <a:p>
            <a:r>
              <a:rPr lang="en-US" sz="2400" dirty="0"/>
              <a:t>Handles up to hundreds of thousands of concurrent API calls</a:t>
            </a:r>
          </a:p>
          <a:p>
            <a:r>
              <a:rPr lang="en-US" sz="2400" dirty="0"/>
              <a:t>Can handle workloads that run on – </a:t>
            </a:r>
          </a:p>
          <a:p>
            <a:pPr lvl="1"/>
            <a:r>
              <a:rPr lang="en-US" sz="2000" dirty="0"/>
              <a:t>Amazon EC2</a:t>
            </a:r>
          </a:p>
          <a:p>
            <a:pPr lvl="1"/>
            <a:r>
              <a:rPr lang="en-US" sz="2000" dirty="0"/>
              <a:t>Lambda</a:t>
            </a:r>
          </a:p>
          <a:p>
            <a:pPr lvl="1"/>
            <a:r>
              <a:rPr lang="en-US" sz="2000" dirty="0"/>
              <a:t>Any web application</a:t>
            </a:r>
          </a:p>
          <a:p>
            <a:pPr lvl="1"/>
            <a:r>
              <a:rPr lang="en-US" sz="2000" dirty="0"/>
              <a:t>Real-time communication applications</a:t>
            </a:r>
          </a:p>
          <a:p>
            <a:r>
              <a:rPr lang="en-US" sz="2400" dirty="0"/>
              <a:t>Can host and use multiple versions and stages of your APIs</a:t>
            </a:r>
          </a:p>
        </p:txBody>
      </p:sp>
      <p:sp>
        <p:nvSpPr>
          <p:cNvPr id="3" name="Footer Placeholder 2">
            <a:extLst>
              <a:ext uri="{FF2B5EF4-FFF2-40B4-BE49-F238E27FC236}">
                <a16:creationId xmlns:a16="http://schemas.microsoft.com/office/drawing/2014/main" id="{ADFAFF83-5FFA-46AC-8C71-2AD625D2CDC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69C138AA-36EF-4441-AF7B-B731D4A9C57E}"/>
              </a:ext>
            </a:extLst>
          </p:cNvPr>
          <p:cNvSpPr>
            <a:spLocks noGrp="1"/>
          </p:cNvSpPr>
          <p:nvPr>
            <p:ph type="sldNum" sz="quarter" idx="12"/>
          </p:nvPr>
        </p:nvSpPr>
        <p:spPr/>
        <p:txBody>
          <a:bodyPr/>
          <a:lstStyle/>
          <a:p>
            <a:fld id="{B6A95138-A96E-2F42-A959-2EFD44FE4AB7}" type="slidenum">
              <a:rPr lang="en-US" smtClean="0"/>
              <a:t>58</a:t>
            </a:fld>
            <a:endParaRPr lang="en-US" dirty="0"/>
          </a:p>
        </p:txBody>
      </p:sp>
    </p:spTree>
    <p:custDataLst>
      <p:tags r:id="rId1"/>
    </p:custDataLst>
    <p:extLst>
      <p:ext uri="{BB962C8B-B14F-4D97-AF65-F5344CB8AC3E}">
        <p14:creationId xmlns:p14="http://schemas.microsoft.com/office/powerpoint/2010/main" val="2648794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CC627-2590-BC4D-A9E0-D6CCCCAA205E}"/>
              </a:ext>
            </a:extLst>
          </p:cNvPr>
          <p:cNvSpPr>
            <a:spLocks noGrp="1"/>
          </p:cNvSpPr>
          <p:nvPr>
            <p:ph type="title"/>
          </p:nvPr>
        </p:nvSpPr>
        <p:spPr/>
        <p:txBody>
          <a:bodyPr/>
          <a:lstStyle/>
          <a:p>
            <a:r>
              <a:rPr lang="en-US" dirty="0"/>
              <a:t>Amazon API Gateway security</a:t>
            </a:r>
          </a:p>
        </p:txBody>
      </p:sp>
      <p:grpSp>
        <p:nvGrpSpPr>
          <p:cNvPr id="31" name="Group 30" descr="Ways to protect your API with Amazon API Gateway explained in notes.">
            <a:extLst>
              <a:ext uri="{FF2B5EF4-FFF2-40B4-BE49-F238E27FC236}">
                <a16:creationId xmlns:a16="http://schemas.microsoft.com/office/drawing/2014/main" id="{00A8E734-D0A7-408B-A958-1724C6D57A62}"/>
              </a:ext>
            </a:extLst>
          </p:cNvPr>
          <p:cNvGrpSpPr/>
          <p:nvPr/>
        </p:nvGrpSpPr>
        <p:grpSpPr>
          <a:xfrm>
            <a:off x="1320955" y="2038296"/>
            <a:ext cx="9550090" cy="3700913"/>
            <a:chOff x="1320955" y="2038296"/>
            <a:chExt cx="9550090" cy="3700913"/>
          </a:xfrm>
        </p:grpSpPr>
        <p:grpSp>
          <p:nvGrpSpPr>
            <p:cNvPr id="28" name="Group 27">
              <a:extLst>
                <a:ext uri="{FF2B5EF4-FFF2-40B4-BE49-F238E27FC236}">
                  <a16:creationId xmlns:a16="http://schemas.microsoft.com/office/drawing/2014/main" id="{9B11AEB6-C461-4F85-89B1-C21D60FB7824}"/>
                </a:ext>
              </a:extLst>
            </p:cNvPr>
            <p:cNvGrpSpPr/>
            <p:nvPr/>
          </p:nvGrpSpPr>
          <p:grpSpPr>
            <a:xfrm>
              <a:off x="8168186" y="2038296"/>
              <a:ext cx="2702859" cy="3700913"/>
              <a:chOff x="8168186" y="2038296"/>
              <a:chExt cx="2702859" cy="3700913"/>
            </a:xfrm>
          </p:grpSpPr>
          <p:sp>
            <p:nvSpPr>
              <p:cNvPr id="9" name="TextBox 8">
                <a:extLst>
                  <a:ext uri="{FF2B5EF4-FFF2-40B4-BE49-F238E27FC236}">
                    <a16:creationId xmlns:a16="http://schemas.microsoft.com/office/drawing/2014/main" id="{0C4B7704-207B-2A45-8E50-277FF4FEF010}"/>
                  </a:ext>
                </a:extLst>
              </p:cNvPr>
              <p:cNvSpPr txBox="1"/>
              <p:nvPr/>
            </p:nvSpPr>
            <p:spPr>
              <a:xfrm>
                <a:off x="8168186" y="4415770"/>
                <a:ext cx="2702859" cy="1323439"/>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Protection from Distributed Denial of Service (DDoS) and injection attacks</a:t>
                </a:r>
              </a:p>
            </p:txBody>
          </p:sp>
          <p:pic>
            <p:nvPicPr>
              <p:cNvPr id="11" name="Picture 10">
                <a:extLst>
                  <a:ext uri="{FF2B5EF4-FFF2-40B4-BE49-F238E27FC236}">
                    <a16:creationId xmlns:a16="http://schemas.microsoft.com/office/drawing/2014/main" id="{4DA9C794-F397-4E43-909E-AD7E8C0FBAE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65505" y="2038296"/>
                <a:ext cx="1908223" cy="1908223"/>
              </a:xfrm>
              <a:prstGeom prst="rect">
                <a:avLst/>
              </a:prstGeom>
            </p:spPr>
          </p:pic>
        </p:grpSp>
        <p:grpSp>
          <p:nvGrpSpPr>
            <p:cNvPr id="29" name="Group 28">
              <a:extLst>
                <a:ext uri="{FF2B5EF4-FFF2-40B4-BE49-F238E27FC236}">
                  <a16:creationId xmlns:a16="http://schemas.microsoft.com/office/drawing/2014/main" id="{9CBB6F8D-EB7A-4BB9-B8B4-108EAB25FBB4}"/>
                </a:ext>
              </a:extLst>
            </p:cNvPr>
            <p:cNvGrpSpPr/>
            <p:nvPr/>
          </p:nvGrpSpPr>
          <p:grpSpPr>
            <a:xfrm>
              <a:off x="3771182" y="2770286"/>
              <a:ext cx="1850186" cy="2353370"/>
              <a:chOff x="3699104" y="2770286"/>
              <a:chExt cx="1850186" cy="2353370"/>
            </a:xfrm>
          </p:grpSpPr>
          <p:pic>
            <p:nvPicPr>
              <p:cNvPr id="19" name="Graphic 18">
                <a:extLst>
                  <a:ext uri="{FF2B5EF4-FFF2-40B4-BE49-F238E27FC236}">
                    <a16:creationId xmlns:a16="http://schemas.microsoft.com/office/drawing/2014/main" id="{2BB3BAD7-43BB-4586-854E-FB8EEF03ABC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5484" y="2770286"/>
                <a:ext cx="1317427" cy="1317427"/>
              </a:xfrm>
              <a:prstGeom prst="rect">
                <a:avLst/>
              </a:prstGeom>
            </p:spPr>
          </p:pic>
          <p:sp>
            <p:nvSpPr>
              <p:cNvPr id="21" name="TextBox 20">
                <a:extLst>
                  <a:ext uri="{FF2B5EF4-FFF2-40B4-BE49-F238E27FC236}">
                    <a16:creationId xmlns:a16="http://schemas.microsoft.com/office/drawing/2014/main" id="{2326A33D-F574-4436-9D4A-8D620E9876DF}"/>
                  </a:ext>
                </a:extLst>
              </p:cNvPr>
              <p:cNvSpPr txBox="1"/>
              <p:nvPr/>
            </p:nvSpPr>
            <p:spPr>
              <a:xfrm>
                <a:off x="3699104" y="4415770"/>
                <a:ext cx="185018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Apply resource</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policies</a:t>
                </a:r>
              </a:p>
            </p:txBody>
          </p:sp>
        </p:grpSp>
        <p:grpSp>
          <p:nvGrpSpPr>
            <p:cNvPr id="30" name="Group 29">
              <a:extLst>
                <a:ext uri="{FF2B5EF4-FFF2-40B4-BE49-F238E27FC236}">
                  <a16:creationId xmlns:a16="http://schemas.microsoft.com/office/drawing/2014/main" id="{BF21C763-9CBA-4652-AE33-C8683B77E726}"/>
                </a:ext>
              </a:extLst>
            </p:cNvPr>
            <p:cNvGrpSpPr/>
            <p:nvPr/>
          </p:nvGrpSpPr>
          <p:grpSpPr>
            <a:xfrm>
              <a:off x="1320955" y="2536877"/>
              <a:ext cx="1829401" cy="2586779"/>
              <a:chOff x="1320955" y="2536877"/>
              <a:chExt cx="1829401" cy="2586779"/>
            </a:xfrm>
          </p:grpSpPr>
          <p:pic>
            <p:nvPicPr>
              <p:cNvPr id="13" name="Picture 12">
                <a:extLst>
                  <a:ext uri="{FF2B5EF4-FFF2-40B4-BE49-F238E27FC236}">
                    <a16:creationId xmlns:a16="http://schemas.microsoft.com/office/drawing/2014/main" id="{D0D9AEA8-0E2F-D749-B15A-0BBF6B872C8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320955" y="2536877"/>
                <a:ext cx="1829401" cy="1829401"/>
              </a:xfrm>
              <a:prstGeom prst="rect">
                <a:avLst/>
              </a:prstGeom>
            </p:spPr>
          </p:pic>
          <p:sp>
            <p:nvSpPr>
              <p:cNvPr id="22" name="TextBox 21">
                <a:extLst>
                  <a:ext uri="{FF2B5EF4-FFF2-40B4-BE49-F238E27FC236}">
                    <a16:creationId xmlns:a16="http://schemas.microsoft.com/office/drawing/2014/main" id="{D7630C58-0AFB-4C81-8BC4-033B756796DA}"/>
                  </a:ext>
                </a:extLst>
              </p:cNvPr>
              <p:cNvSpPr txBox="1"/>
              <p:nvPr/>
            </p:nvSpPr>
            <p:spPr>
              <a:xfrm>
                <a:off x="1397926" y="4415770"/>
                <a:ext cx="1675459"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Require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authorization</a:t>
                </a:r>
              </a:p>
            </p:txBody>
          </p:sp>
        </p:grpSp>
        <p:grpSp>
          <p:nvGrpSpPr>
            <p:cNvPr id="27" name="Group 26">
              <a:extLst>
                <a:ext uri="{FF2B5EF4-FFF2-40B4-BE49-F238E27FC236}">
                  <a16:creationId xmlns:a16="http://schemas.microsoft.com/office/drawing/2014/main" id="{615113A0-4A19-44A9-971E-8F289566D1B9}"/>
                </a:ext>
              </a:extLst>
            </p:cNvPr>
            <p:cNvGrpSpPr/>
            <p:nvPr/>
          </p:nvGrpSpPr>
          <p:grpSpPr>
            <a:xfrm>
              <a:off x="6242194" y="2950242"/>
              <a:ext cx="1305165" cy="2173414"/>
              <a:chOff x="6318817" y="2950242"/>
              <a:chExt cx="1305165" cy="2173414"/>
            </a:xfrm>
          </p:grpSpPr>
          <p:pic>
            <p:nvPicPr>
              <p:cNvPr id="24" name="Picture 23">
                <a:extLst>
                  <a:ext uri="{FF2B5EF4-FFF2-40B4-BE49-F238E27FC236}">
                    <a16:creationId xmlns:a16="http://schemas.microsoft.com/office/drawing/2014/main" id="{B9233E69-A205-4A4B-9A0E-433282933C26}"/>
                  </a:ext>
                  <a:ext uri="{C183D7F6-B498-43B3-948B-1728B52AA6E4}">
                    <adec:decorative xmlns:adec="http://schemas.microsoft.com/office/drawing/2017/decorative" val="1"/>
                  </a:ext>
                </a:extLst>
              </p:cNvPr>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6492642" y="2950242"/>
                <a:ext cx="957515" cy="957513"/>
              </a:xfrm>
              <a:prstGeom prst="rect">
                <a:avLst/>
              </a:prstGeom>
            </p:spPr>
          </p:pic>
          <p:sp>
            <p:nvSpPr>
              <p:cNvPr id="26" name="TextBox 25">
                <a:extLst>
                  <a:ext uri="{FF2B5EF4-FFF2-40B4-BE49-F238E27FC236}">
                    <a16:creationId xmlns:a16="http://schemas.microsoft.com/office/drawing/2014/main" id="{3404D051-1372-443B-8E34-25CC73DEF413}"/>
                  </a:ext>
                </a:extLst>
              </p:cNvPr>
              <p:cNvSpPr txBox="1"/>
              <p:nvPr/>
            </p:nvSpPr>
            <p:spPr>
              <a:xfrm>
                <a:off x="6318817" y="4415770"/>
                <a:ext cx="1305165"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Throttling</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settings</a:t>
                </a:r>
              </a:p>
            </p:txBody>
          </p:sp>
        </p:grpSp>
      </p:grpSp>
      <p:sp>
        <p:nvSpPr>
          <p:cNvPr id="3" name="Footer Placeholder 2">
            <a:extLst>
              <a:ext uri="{FF2B5EF4-FFF2-40B4-BE49-F238E27FC236}">
                <a16:creationId xmlns:a16="http://schemas.microsoft.com/office/drawing/2014/main" id="{09E0BAAC-B48E-4112-B910-43D54BE8874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A65FFC9-FB88-4AFA-ABCF-DA1679C2E230}"/>
              </a:ext>
            </a:extLst>
          </p:cNvPr>
          <p:cNvSpPr>
            <a:spLocks noGrp="1"/>
          </p:cNvSpPr>
          <p:nvPr>
            <p:ph type="sldNum" sz="quarter" idx="12"/>
          </p:nvPr>
        </p:nvSpPr>
        <p:spPr/>
        <p:txBody>
          <a:bodyPr/>
          <a:lstStyle/>
          <a:p>
            <a:fld id="{B6A95138-A96E-2F42-A959-2EFD44FE4AB7}" type="slidenum">
              <a:rPr lang="en-US" smtClean="0"/>
              <a:t>59</a:t>
            </a:fld>
            <a:endParaRPr lang="en-US" dirty="0"/>
          </a:p>
        </p:txBody>
      </p:sp>
    </p:spTree>
    <p:custDataLst>
      <p:tags r:id="rId1"/>
    </p:custDataLst>
    <p:extLst>
      <p:ext uri="{BB962C8B-B14F-4D97-AF65-F5344CB8AC3E}">
        <p14:creationId xmlns:p14="http://schemas.microsoft.com/office/powerpoint/2010/main" val="1026881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fontScale="92500"/>
          </a:bodyPr>
          <a:lstStyle/>
          <a:p>
            <a:r>
              <a:rPr lang="en-US" b="1" dirty="0">
                <a:latin typeface="+mn-lt"/>
              </a:rPr>
              <a:t>Module 13: Building Microservices and Serverless Architectures</a:t>
            </a:r>
          </a:p>
        </p:txBody>
      </p:sp>
      <p:sp>
        <p:nvSpPr>
          <p:cNvPr id="2" name="Title 1"/>
          <p:cNvSpPr>
            <a:spLocks noGrp="1"/>
          </p:cNvSpPr>
          <p:nvPr>
            <p:ph type="title"/>
          </p:nvPr>
        </p:nvSpPr>
        <p:spPr>
          <a:xfrm>
            <a:off x="419100" y="3191940"/>
            <a:ext cx="11353800" cy="474119"/>
          </a:xfrm>
        </p:spPr>
        <p:txBody>
          <a:bodyPr>
            <a:noAutofit/>
          </a:bodyPr>
          <a:lstStyle/>
          <a:p>
            <a:r>
              <a:rPr lang="en-US" sz="4000" dirty="0">
                <a:latin typeface="+mj-lt"/>
              </a:rPr>
              <a:t>Section 2: Introducing microservices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Amazon API Gateway: </a:t>
            </a:r>
            <a:br>
              <a:rPr lang="en-US" sz="3600" dirty="0"/>
            </a:br>
            <a:r>
              <a:rPr lang="en-US" sz="3600" dirty="0"/>
              <a:t>Common architecture example</a:t>
            </a:r>
          </a:p>
        </p:txBody>
      </p:sp>
      <p:grpSp>
        <p:nvGrpSpPr>
          <p:cNvPr id="4" name="Group 3" descr="architecture diagram of Amazon API Gateway proxying requests from frontend client applications and application services explained in the notes.">
            <a:extLst>
              <a:ext uri="{FF2B5EF4-FFF2-40B4-BE49-F238E27FC236}">
                <a16:creationId xmlns:a16="http://schemas.microsoft.com/office/drawing/2014/main" id="{A9AD11B5-C536-4218-AB10-AFCB0225D400}"/>
              </a:ext>
            </a:extLst>
          </p:cNvPr>
          <p:cNvGrpSpPr/>
          <p:nvPr/>
        </p:nvGrpSpPr>
        <p:grpSpPr>
          <a:xfrm>
            <a:off x="77880" y="1244011"/>
            <a:ext cx="12036241" cy="5332679"/>
            <a:chOff x="-3843" y="1244011"/>
            <a:chExt cx="12036241" cy="5332679"/>
          </a:xfrm>
        </p:grpSpPr>
        <p:grpSp>
          <p:nvGrpSpPr>
            <p:cNvPr id="127" name="Group 126">
              <a:extLst>
                <a:ext uri="{FF2B5EF4-FFF2-40B4-BE49-F238E27FC236}">
                  <a16:creationId xmlns:a16="http://schemas.microsoft.com/office/drawing/2014/main" id="{5006C53D-D9D6-4BE2-8584-5BC9ECAEAFF8}"/>
                </a:ext>
                <a:ext uri="{C183D7F6-B498-43B3-948B-1728B52AA6E4}">
                  <adec:decorative xmlns:adec="http://schemas.microsoft.com/office/drawing/2017/decorative" val="1"/>
                </a:ext>
              </a:extLst>
            </p:cNvPr>
            <p:cNvGrpSpPr/>
            <p:nvPr/>
          </p:nvGrpSpPr>
          <p:grpSpPr>
            <a:xfrm>
              <a:off x="10420923" y="4807544"/>
              <a:ext cx="1611475" cy="1769146"/>
              <a:chOff x="10420923" y="4566914"/>
              <a:chExt cx="1611475" cy="1769146"/>
            </a:xfrm>
          </p:grpSpPr>
          <p:pic>
            <p:nvPicPr>
              <p:cNvPr id="85" name="Graphic 84">
                <a:extLst>
                  <a:ext uri="{FF2B5EF4-FFF2-40B4-BE49-F238E27FC236}">
                    <a16:creationId xmlns:a16="http://schemas.microsoft.com/office/drawing/2014/main" id="{B2F3B832-7FEF-40BD-95D2-5EFE29F82B2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4847" y="5392433"/>
                <a:ext cx="943627" cy="943627"/>
              </a:xfrm>
              <a:prstGeom prst="rect">
                <a:avLst/>
              </a:prstGeom>
            </p:spPr>
          </p:pic>
          <p:sp>
            <p:nvSpPr>
              <p:cNvPr id="137" name="TextBox 4"/>
              <p:cNvSpPr txBox="1">
                <a:spLocks noChangeArrowheads="1"/>
              </p:cNvSpPr>
              <p:nvPr/>
            </p:nvSpPr>
            <p:spPr bwMode="auto">
              <a:xfrm>
                <a:off x="10420923" y="4566914"/>
                <a:ext cx="1611475" cy="953723"/>
              </a:xfrm>
              <a:prstGeom prst="rect">
                <a:avLst/>
              </a:prstGeom>
              <a:noFill/>
              <a:ln w="9525">
                <a:noFill/>
                <a:miter lim="800000"/>
                <a:headEnd/>
                <a:tailEnd/>
              </a:ln>
            </p:spPr>
            <p:txBody>
              <a:bodyPr wrap="square">
                <a:spAutoFit/>
              </a:bodyPr>
              <a:lstStyle/>
              <a:p>
                <a:pPr algn="ctr"/>
                <a:r>
                  <a:rPr lang="en-US" dirty="0">
                    <a:latin typeface="+mj-lt"/>
                    <a:ea typeface="Verdana" pitchFamily="34" charset="0"/>
                    <a:cs typeface="Arial"/>
                  </a:rPr>
                  <a:t>Any publicly accessible endpoint</a:t>
                </a:r>
              </a:p>
            </p:txBody>
          </p:sp>
        </p:grpSp>
        <p:pic>
          <p:nvPicPr>
            <p:cNvPr id="81" name="Graphic 80">
              <a:extLst>
                <a:ext uri="{FF2B5EF4-FFF2-40B4-BE49-F238E27FC236}">
                  <a16:creationId xmlns:a16="http://schemas.microsoft.com/office/drawing/2014/main" id="{7F8BCE43-32B5-405C-A4B6-3F711F478F0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53464" y="1244011"/>
              <a:ext cx="457200" cy="457200"/>
            </a:xfrm>
            <a:prstGeom prst="rect">
              <a:avLst/>
            </a:prstGeom>
          </p:spPr>
        </p:pic>
        <p:sp>
          <p:nvSpPr>
            <p:cNvPr id="82" name="Rectangle 81">
              <a:extLst>
                <a:ext uri="{FF2B5EF4-FFF2-40B4-BE49-F238E27FC236}">
                  <a16:creationId xmlns:a16="http://schemas.microsoft.com/office/drawing/2014/main" id="{B9E51DA3-A48C-4B7C-A263-9730F7399B46}"/>
                </a:ext>
              </a:extLst>
            </p:cNvPr>
            <p:cNvSpPr/>
            <p:nvPr/>
          </p:nvSpPr>
          <p:spPr>
            <a:xfrm>
              <a:off x="3553464" y="1244011"/>
              <a:ext cx="6670908" cy="51206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 </a:t>
              </a:r>
              <a:r>
                <a:rPr kumimoji="0" lang="en-US" sz="1600" b="0" i="0" u="none" strike="noStrike" kern="0" cap="none" spc="0" normalizeH="0" baseline="0" noProof="0" dirty="0">
                  <a:ln>
                    <a:noFill/>
                  </a:ln>
                  <a:solidFill>
                    <a:sysClr val="windowText" lastClr="000000"/>
                  </a:solidFill>
                  <a:effectLst/>
                  <a:uLnTx/>
                  <a:uFillTx/>
                  <a:latin typeface="+mj-lt"/>
                  <a:ea typeface="+mn-ea"/>
                  <a:cs typeface="+mn-cs"/>
                </a:rPr>
                <a:t>AWS Cloud</a:t>
              </a:r>
            </a:p>
          </p:txBody>
        </p:sp>
        <p:grpSp>
          <p:nvGrpSpPr>
            <p:cNvPr id="3" name="Group 2" descr="API Gateway common architecture explained in notes.">
              <a:extLst>
                <a:ext uri="{FF2B5EF4-FFF2-40B4-BE49-F238E27FC236}">
                  <a16:creationId xmlns:a16="http://schemas.microsoft.com/office/drawing/2014/main" id="{2D175D7D-DF59-4A64-AEB3-7D76C6EB4347}"/>
                </a:ext>
              </a:extLst>
            </p:cNvPr>
            <p:cNvGrpSpPr/>
            <p:nvPr/>
          </p:nvGrpSpPr>
          <p:grpSpPr>
            <a:xfrm>
              <a:off x="-3843" y="1308206"/>
              <a:ext cx="10668453" cy="5080872"/>
              <a:chOff x="-3843" y="1308206"/>
              <a:chExt cx="10668453" cy="5080872"/>
            </a:xfrm>
          </p:grpSpPr>
          <p:grpSp>
            <p:nvGrpSpPr>
              <p:cNvPr id="91" name="Group 90">
                <a:extLst>
                  <a:ext uri="{FF2B5EF4-FFF2-40B4-BE49-F238E27FC236}">
                    <a16:creationId xmlns:a16="http://schemas.microsoft.com/office/drawing/2014/main" id="{DBA92848-4C3B-4538-A861-68A05EB98F72}"/>
                  </a:ext>
                  <a:ext uri="{C183D7F6-B498-43B3-948B-1728B52AA6E4}">
                    <adec:decorative xmlns:adec="http://schemas.microsoft.com/office/drawing/2017/decorative" val="1"/>
                  </a:ext>
                </a:extLst>
              </p:cNvPr>
              <p:cNvGrpSpPr/>
              <p:nvPr/>
            </p:nvGrpSpPr>
            <p:grpSpPr>
              <a:xfrm>
                <a:off x="4859354" y="3020870"/>
                <a:ext cx="1463040" cy="1370694"/>
                <a:chOff x="5468950" y="3020870"/>
                <a:chExt cx="1463040" cy="1370694"/>
              </a:xfrm>
            </p:grpSpPr>
            <p:sp>
              <p:nvSpPr>
                <p:cNvPr id="54" name="TextBox 4"/>
                <p:cNvSpPr txBox="1">
                  <a:spLocks noChangeArrowheads="1"/>
                </p:cNvSpPr>
                <p:nvPr/>
              </p:nvSpPr>
              <p:spPr bwMode="auto">
                <a:xfrm>
                  <a:off x="5468950" y="3751484"/>
                  <a:ext cx="1463040" cy="640080"/>
                </a:xfrm>
                <a:prstGeom prst="rect">
                  <a:avLst/>
                </a:prstGeom>
                <a:noFill/>
                <a:ln w="9525">
                  <a:noFill/>
                  <a:miter lim="800000"/>
                  <a:headEnd/>
                  <a:tailEnd/>
                </a:ln>
              </p:spPr>
              <p:txBody>
                <a:bodyPr wrap="square">
                  <a:spAutoFit/>
                </a:bodyPr>
                <a:lstStyle/>
                <a:p>
                  <a:pPr algn="ctr"/>
                  <a:r>
                    <a:rPr lang="en-US" dirty="0">
                      <a:latin typeface="+mj-lt"/>
                      <a:ea typeface="Verdana" pitchFamily="34" charset="0"/>
                      <a:cs typeface="Arial"/>
                    </a:rPr>
                    <a:t>Amazon API Gateway</a:t>
                  </a:r>
                </a:p>
              </p:txBody>
            </p:sp>
            <p:pic>
              <p:nvPicPr>
                <p:cNvPr id="46" name="Graphic 45">
                  <a:extLst>
                    <a:ext uri="{FF2B5EF4-FFF2-40B4-BE49-F238E27FC236}">
                      <a16:creationId xmlns:a16="http://schemas.microsoft.com/office/drawing/2014/main" id="{BE2F3414-E2AB-4DD8-868F-F173617A4A1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44870" y="3020870"/>
                  <a:ext cx="711200" cy="711200"/>
                </a:xfrm>
                <a:prstGeom prst="rect">
                  <a:avLst/>
                </a:prstGeom>
              </p:spPr>
            </p:pic>
          </p:grpSp>
          <p:grpSp>
            <p:nvGrpSpPr>
              <p:cNvPr id="146" name="Group 145">
                <a:extLst>
                  <a:ext uri="{FF2B5EF4-FFF2-40B4-BE49-F238E27FC236}">
                    <a16:creationId xmlns:a16="http://schemas.microsoft.com/office/drawing/2014/main" id="{B9CD00AE-1653-4248-8E8C-29A8AB00CCD1}"/>
                  </a:ext>
                  <a:ext uri="{C183D7F6-B498-43B3-948B-1728B52AA6E4}">
                    <adec:decorative xmlns:adec="http://schemas.microsoft.com/office/drawing/2017/decorative" val="1"/>
                  </a:ext>
                </a:extLst>
              </p:cNvPr>
              <p:cNvGrpSpPr/>
              <p:nvPr/>
            </p:nvGrpSpPr>
            <p:grpSpPr>
              <a:xfrm>
                <a:off x="2089498" y="2912742"/>
                <a:ext cx="1078874" cy="1127187"/>
                <a:chOff x="2650968" y="2912742"/>
                <a:chExt cx="1078874" cy="1127187"/>
              </a:xfrm>
            </p:grpSpPr>
            <p:pic>
              <p:nvPicPr>
                <p:cNvPr id="84" name="Graphic 83">
                  <a:extLst>
                    <a:ext uri="{FF2B5EF4-FFF2-40B4-BE49-F238E27FC236}">
                      <a16:creationId xmlns:a16="http://schemas.microsoft.com/office/drawing/2014/main" id="{727218FD-4451-46FA-BCCB-954F631BE6D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31069" y="2912742"/>
                  <a:ext cx="943627" cy="943627"/>
                </a:xfrm>
                <a:prstGeom prst="rect">
                  <a:avLst/>
                </a:prstGeom>
              </p:spPr>
            </p:pic>
            <p:sp>
              <p:nvSpPr>
                <p:cNvPr id="14" name="TextBox 4"/>
                <p:cNvSpPr txBox="1">
                  <a:spLocks noChangeArrowheads="1"/>
                </p:cNvSpPr>
                <p:nvPr/>
              </p:nvSpPr>
              <p:spPr bwMode="auto">
                <a:xfrm>
                  <a:off x="2650968" y="3660466"/>
                  <a:ext cx="1078874" cy="379463"/>
                </a:xfrm>
                <a:prstGeom prst="rect">
                  <a:avLst/>
                </a:prstGeom>
                <a:noFill/>
                <a:ln w="9525">
                  <a:noFill/>
                  <a:miter lim="800000"/>
                  <a:headEnd/>
                  <a:tailEnd/>
                </a:ln>
              </p:spPr>
              <p:txBody>
                <a:bodyPr wrap="square">
                  <a:spAutoFit/>
                </a:bodyPr>
                <a:lstStyle/>
                <a:p>
                  <a:pPr algn="ctr"/>
                  <a:r>
                    <a:rPr lang="en-US" dirty="0">
                      <a:latin typeface="+mj-lt"/>
                      <a:ea typeface="Verdana" pitchFamily="34" charset="0"/>
                      <a:cs typeface="Arial"/>
                    </a:rPr>
                    <a:t>Internet</a:t>
                  </a:r>
                </a:p>
              </p:txBody>
            </p:sp>
          </p:grpSp>
          <p:pic>
            <p:nvPicPr>
              <p:cNvPr id="68" name="Picture 67">
                <a:extLst>
                  <a:ext uri="{C183D7F6-B498-43B3-948B-1728B52AA6E4}">
                    <adec:decorative xmlns:adec="http://schemas.microsoft.com/office/drawing/2017/decorative" val="1"/>
                  </a:ext>
                </a:extLst>
              </p:cNvPr>
              <p:cNvPicPr>
                <a:picLocks noChangeAspect="1"/>
              </p:cNvPicPr>
              <p:nvPr/>
            </p:nvPicPr>
            <p:blipFill>
              <a:blip r:embed="rId10" cstate="screen">
                <a:extLst>
                  <a:ext uri="{BEBA8EAE-BF5A-486C-A8C5-ECC9F3942E4B}">
                    <a14:imgProps xmlns:a14="http://schemas.microsoft.com/office/drawing/2010/main">
                      <a14:imgLayer r:embed="rId11">
                        <a14:imgEffect>
                          <a14:backgroundRemoval t="336" b="100000" l="0" r="100000">
                            <a14:backgroundMark x1="52904" y1="29381" x2="52904" y2="29381"/>
                            <a14:backgroundMark x1="65963" y1="61978" x2="65963" y2="61978"/>
                            <a14:backgroundMark x1="50120" y1="48968" x2="50120" y2="48968"/>
                            <a14:backgroundMark x1="30581" y1="58281" x2="30581" y2="58281"/>
                            <a14:backgroundMark x1="36150" y1="63850" x2="36150" y2="63850"/>
                            <a14:backgroundMark x1="28709" y1="50792" x2="28709" y2="50792"/>
                            <a14:backgroundMark x1="59434" y1="33125" x2="59434" y2="33125"/>
                            <a14:backgroundMark x1="46423" y1="28421" x2="46423" y2="28421"/>
                            <a14:backgroundMark x1="71579" y1="58281" x2="71579" y2="58281"/>
                            <a14:backgroundMark x1="59434" y1="70379" x2="59434" y2="70379"/>
                          </a14:backgroundRemoval>
                        </a14:imgEffect>
                      </a14:imgLayer>
                    </a14:imgProps>
                  </a:ext>
                  <a:ext uri="{28A0092B-C50C-407E-A947-70E740481C1C}">
                    <a14:useLocalDpi xmlns:a14="http://schemas.microsoft.com/office/drawing/2010/main"/>
                  </a:ext>
                </a:extLst>
              </a:blip>
              <a:stretch>
                <a:fillRect/>
              </a:stretch>
            </p:blipFill>
            <p:spPr>
              <a:xfrm>
                <a:off x="616438" y="3760970"/>
                <a:ext cx="640080" cy="640080"/>
              </a:xfrm>
              <a:prstGeom prst="rect">
                <a:avLst/>
              </a:prstGeom>
            </p:spPr>
          </p:pic>
          <p:sp>
            <p:nvSpPr>
              <p:cNvPr id="69" name="TextBox 4"/>
              <p:cNvSpPr txBox="1">
                <a:spLocks noChangeArrowheads="1"/>
              </p:cNvSpPr>
              <p:nvPr/>
            </p:nvSpPr>
            <p:spPr bwMode="auto">
              <a:xfrm>
                <a:off x="204958" y="4432687"/>
                <a:ext cx="1463040" cy="640080"/>
              </a:xfrm>
              <a:prstGeom prst="rect">
                <a:avLst/>
              </a:prstGeom>
              <a:noFill/>
              <a:ln w="9525">
                <a:noFill/>
                <a:miter lim="800000"/>
                <a:headEnd/>
                <a:tailEnd/>
              </a:ln>
            </p:spPr>
            <p:txBody>
              <a:bodyPr wrap="square">
                <a:spAutoFit/>
              </a:bodyPr>
              <a:lstStyle/>
              <a:p>
                <a:pPr algn="ctr"/>
                <a:r>
                  <a:rPr lang="en-US" dirty="0">
                    <a:latin typeface="+mj-lt"/>
                    <a:ea typeface="Verdana" pitchFamily="34" charset="0"/>
                    <a:cs typeface="Arial"/>
                  </a:rPr>
                  <a:t>APN Partner services</a:t>
                </a:r>
              </a:p>
            </p:txBody>
          </p:sp>
          <p:cxnSp>
            <p:nvCxnSpPr>
              <p:cNvPr id="71" name="Elbow Connector 70">
                <a:extLst>
                  <a:ext uri="{C183D7F6-B498-43B3-948B-1728B52AA6E4}">
                    <adec:decorative xmlns:adec="http://schemas.microsoft.com/office/drawing/2017/decorative" val="1"/>
                  </a:ext>
                </a:extLst>
              </p:cNvPr>
              <p:cNvCxnSpPr>
                <a:cxnSpLocks/>
                <a:stCxn id="62" idx="3"/>
                <a:endCxn id="84" idx="0"/>
              </p:cNvCxnSpPr>
              <p:nvPr/>
            </p:nvCxnSpPr>
            <p:spPr>
              <a:xfrm>
                <a:off x="1256518" y="1628246"/>
                <a:ext cx="1384895" cy="1284496"/>
              </a:xfrm>
              <a:prstGeom prst="bentConnector2">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Elbow Connector 79">
                <a:extLst>
                  <a:ext uri="{C183D7F6-B498-43B3-948B-1728B52AA6E4}">
                    <adec:decorative xmlns:adec="http://schemas.microsoft.com/office/drawing/2017/decorative" val="1"/>
                  </a:ext>
                </a:extLst>
              </p:cNvPr>
              <p:cNvCxnSpPr>
                <a:cxnSpLocks/>
                <a:stCxn id="70" idx="3"/>
              </p:cNvCxnSpPr>
              <p:nvPr/>
            </p:nvCxnSpPr>
            <p:spPr>
              <a:xfrm>
                <a:off x="1256518" y="2998193"/>
                <a:ext cx="873711" cy="53486"/>
              </a:xfrm>
              <a:prstGeom prst="straightConnector1">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Elbow Connector 82">
                <a:extLst>
                  <a:ext uri="{C183D7F6-B498-43B3-948B-1728B52AA6E4}">
                    <adec:decorative xmlns:adec="http://schemas.microsoft.com/office/drawing/2017/decorative" val="1"/>
                  </a:ext>
                </a:extLst>
              </p:cNvPr>
              <p:cNvCxnSpPr>
                <a:cxnSpLocks/>
                <a:stCxn id="116" idx="3"/>
                <a:endCxn id="14" idx="2"/>
              </p:cNvCxnSpPr>
              <p:nvPr/>
            </p:nvCxnSpPr>
            <p:spPr>
              <a:xfrm flipV="1">
                <a:off x="1256518" y="4039929"/>
                <a:ext cx="1372417" cy="1384515"/>
              </a:xfrm>
              <a:prstGeom prst="bentConnector2">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81E8B0C7-F167-4673-8685-0A832A581206}"/>
                  </a:ext>
                  <a:ext uri="{C183D7F6-B498-43B3-948B-1728B52AA6E4}">
                    <adec:decorative xmlns:adec="http://schemas.microsoft.com/office/drawing/2017/decorative" val="1"/>
                  </a:ext>
                </a:extLst>
              </p:cNvPr>
              <p:cNvGrpSpPr/>
              <p:nvPr/>
            </p:nvGrpSpPr>
            <p:grpSpPr>
              <a:xfrm>
                <a:off x="5153903" y="1445854"/>
                <a:ext cx="2175847" cy="925677"/>
                <a:chOff x="5763499" y="1846904"/>
                <a:chExt cx="2175847" cy="925677"/>
              </a:xfrm>
            </p:grpSpPr>
            <p:pic>
              <p:nvPicPr>
                <p:cNvPr id="98" name="Picture 97">
                  <a:extLs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763499" y="1846904"/>
                  <a:ext cx="838332" cy="838332"/>
                </a:xfrm>
                <a:prstGeom prst="rect">
                  <a:avLst/>
                </a:prstGeom>
              </p:spPr>
            </p:pic>
            <p:sp>
              <p:nvSpPr>
                <p:cNvPr id="111" name="TextBox 4"/>
                <p:cNvSpPr txBox="1">
                  <a:spLocks noChangeArrowheads="1"/>
                </p:cNvSpPr>
                <p:nvPr/>
              </p:nvSpPr>
              <p:spPr bwMode="auto">
                <a:xfrm>
                  <a:off x="6452796" y="1849251"/>
                  <a:ext cx="1486550" cy="923330"/>
                </a:xfrm>
                <a:prstGeom prst="rect">
                  <a:avLst/>
                </a:prstGeom>
                <a:noFill/>
                <a:ln w="9525">
                  <a:noFill/>
                  <a:miter lim="800000"/>
                  <a:headEnd/>
                  <a:tailEnd/>
                </a:ln>
              </p:spPr>
              <p:txBody>
                <a:bodyPr wrap="square">
                  <a:spAutoFit/>
                </a:bodyPr>
                <a:lstStyle/>
                <a:p>
                  <a:pPr algn="ctr"/>
                  <a:r>
                    <a:rPr lang="en-US" dirty="0">
                      <a:latin typeface="+mj-lt"/>
                      <a:ea typeface="Verdana" pitchFamily="34" charset="0"/>
                      <a:cs typeface="Arial"/>
                    </a:rPr>
                    <a:t>API Gateway response cache</a:t>
                  </a:r>
                </a:p>
              </p:txBody>
            </p:sp>
          </p:grpSp>
          <p:cxnSp>
            <p:nvCxnSpPr>
              <p:cNvPr id="113" name="Elbow Connector 79">
                <a:extLst>
                  <a:ext uri="{C183D7F6-B498-43B3-948B-1728B52AA6E4}">
                    <adec:decorative xmlns:adec="http://schemas.microsoft.com/office/drawing/2017/decorative" val="1"/>
                  </a:ext>
                </a:extLst>
              </p:cNvPr>
              <p:cNvCxnSpPr/>
              <p:nvPr/>
            </p:nvCxnSpPr>
            <p:spPr>
              <a:xfrm flipH="1" flipV="1">
                <a:off x="5576988" y="2415938"/>
                <a:ext cx="0" cy="457200"/>
              </a:xfrm>
              <a:prstGeom prst="straightConnector1">
                <a:avLst/>
              </a:prstGeom>
              <a:ln w="28575">
                <a:solidFill>
                  <a:schemeClr val="accent3"/>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19" name="Elbow Connector 118">
                <a:extLst>
                  <a:ext uri="{C183D7F6-B498-43B3-948B-1728B52AA6E4}">
                    <adec:decorative xmlns:adec="http://schemas.microsoft.com/office/drawing/2017/decorative" val="1"/>
                  </a:ext>
                </a:extLst>
              </p:cNvPr>
              <p:cNvCxnSpPr>
                <a:cxnSpLocks/>
                <a:stCxn id="46" idx="3"/>
                <a:endCxn id="72" idx="1"/>
              </p:cNvCxnSpPr>
              <p:nvPr/>
            </p:nvCxnSpPr>
            <p:spPr>
              <a:xfrm flipV="1">
                <a:off x="5946474" y="1625536"/>
                <a:ext cx="3061044" cy="1750934"/>
              </a:xfrm>
              <a:prstGeom prst="bentConnector3">
                <a:avLst>
                  <a:gd name="adj1" fmla="val 48952"/>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Elbow Connector 130">
                <a:extLst>
                  <a:ext uri="{C183D7F6-B498-43B3-948B-1728B52AA6E4}">
                    <adec:decorative xmlns:adec="http://schemas.microsoft.com/office/drawing/2017/decorative" val="1"/>
                  </a:ext>
                </a:extLst>
              </p:cNvPr>
              <p:cNvCxnSpPr>
                <a:cxnSpLocks/>
                <a:stCxn id="46" idx="3"/>
              </p:cNvCxnSpPr>
              <p:nvPr/>
            </p:nvCxnSpPr>
            <p:spPr>
              <a:xfrm>
                <a:off x="5946474" y="3376470"/>
                <a:ext cx="4718136" cy="2855211"/>
              </a:xfrm>
              <a:prstGeom prst="bentConnector3">
                <a:avLst>
                  <a:gd name="adj1" fmla="val 31639"/>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3" name="Elbow Connector 79">
                <a:extLst>
                  <a:ext uri="{C183D7F6-B498-43B3-948B-1728B52AA6E4}">
                    <adec:decorative xmlns:adec="http://schemas.microsoft.com/office/drawing/2017/decorative" val="1"/>
                  </a:ext>
                </a:extLst>
              </p:cNvPr>
              <p:cNvCxnSpPr/>
              <p:nvPr/>
            </p:nvCxnSpPr>
            <p:spPr>
              <a:xfrm flipH="1" flipV="1">
                <a:off x="5590274" y="4450561"/>
                <a:ext cx="0" cy="457200"/>
              </a:xfrm>
              <a:prstGeom prst="straightConnector1">
                <a:avLst/>
              </a:prstGeom>
              <a:ln w="28575">
                <a:solidFill>
                  <a:schemeClr val="accent3"/>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5" name="Elbow Connector 79">
                <a:extLst>
                  <a:ext uri="{C183D7F6-B498-43B3-948B-1728B52AA6E4}">
                    <adec:decorative xmlns:adec="http://schemas.microsoft.com/office/drawing/2017/decorative" val="1"/>
                  </a:ext>
                </a:extLst>
              </p:cNvPr>
              <p:cNvCxnSpPr/>
              <p:nvPr/>
            </p:nvCxnSpPr>
            <p:spPr>
              <a:xfrm>
                <a:off x="3168373" y="3370389"/>
                <a:ext cx="750377" cy="0"/>
              </a:xfrm>
              <a:prstGeom prst="straightConnector1">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Elbow Connector 79">
                <a:extLst>
                  <a:ext uri="{C183D7F6-B498-43B3-948B-1728B52AA6E4}">
                    <adec:decorative xmlns:adec="http://schemas.microsoft.com/office/drawing/2017/decorative" val="1"/>
                  </a:ext>
                </a:extLst>
              </p:cNvPr>
              <p:cNvCxnSpPr/>
              <p:nvPr/>
            </p:nvCxnSpPr>
            <p:spPr>
              <a:xfrm>
                <a:off x="4735131" y="3370389"/>
                <a:ext cx="406311" cy="0"/>
              </a:xfrm>
              <a:prstGeom prst="straightConnector1">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86E62BFF-13D4-42A1-AFFB-B29EA366A5BB}"/>
                  </a:ext>
                  <a:ext uri="{C183D7F6-B498-43B3-948B-1728B52AA6E4}">
                    <adec:decorative xmlns:adec="http://schemas.microsoft.com/office/drawing/2017/decorative" val="1"/>
                  </a:ext>
                </a:extLst>
              </p:cNvPr>
              <p:cNvGrpSpPr/>
              <p:nvPr/>
            </p:nvGrpSpPr>
            <p:grpSpPr>
              <a:xfrm>
                <a:off x="3553464" y="3020870"/>
                <a:ext cx="1516678" cy="1397207"/>
                <a:chOff x="4163060" y="3020870"/>
                <a:chExt cx="1516678" cy="1397207"/>
              </a:xfrm>
            </p:grpSpPr>
            <p:sp>
              <p:nvSpPr>
                <p:cNvPr id="56" name="TextBox 4"/>
                <p:cNvSpPr txBox="1">
                  <a:spLocks noChangeArrowheads="1"/>
                </p:cNvSpPr>
                <p:nvPr/>
              </p:nvSpPr>
              <p:spPr bwMode="auto">
                <a:xfrm>
                  <a:off x="4163060" y="3751484"/>
                  <a:ext cx="1516678" cy="666593"/>
                </a:xfrm>
                <a:prstGeom prst="rect">
                  <a:avLst/>
                </a:prstGeom>
                <a:noFill/>
                <a:ln w="9525">
                  <a:noFill/>
                  <a:miter lim="800000"/>
                  <a:headEnd/>
                  <a:tailEnd/>
                </a:ln>
              </p:spPr>
              <p:txBody>
                <a:bodyPr wrap="square">
                  <a:spAutoFit/>
                </a:bodyPr>
                <a:lstStyle/>
                <a:p>
                  <a:pPr algn="ctr"/>
                  <a:r>
                    <a:rPr lang="en-US" dirty="0">
                      <a:latin typeface="+mj-lt"/>
                      <a:ea typeface="Verdana" pitchFamily="34" charset="0"/>
                      <a:cs typeface="Arial"/>
                    </a:rPr>
                    <a:t>Amazon CloudFront</a:t>
                  </a:r>
                </a:p>
              </p:txBody>
            </p:sp>
            <p:pic>
              <p:nvPicPr>
                <p:cNvPr id="42" name="Graphic 41">
                  <a:extLst>
                    <a:ext uri="{FF2B5EF4-FFF2-40B4-BE49-F238E27FC236}">
                      <a16:creationId xmlns:a16="http://schemas.microsoft.com/office/drawing/2014/main" id="{456E1DBB-5C2F-4664-BEF2-11E0F4F10B7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65799" y="3020870"/>
                  <a:ext cx="711200" cy="711200"/>
                </a:xfrm>
                <a:prstGeom prst="rect">
                  <a:avLst/>
                </a:prstGeom>
              </p:spPr>
            </p:pic>
          </p:grpSp>
          <p:sp>
            <p:nvSpPr>
              <p:cNvPr id="65" name="TextBox 4"/>
              <p:cNvSpPr txBox="1">
                <a:spLocks noChangeArrowheads="1"/>
              </p:cNvSpPr>
              <p:nvPr/>
            </p:nvSpPr>
            <p:spPr bwMode="auto">
              <a:xfrm>
                <a:off x="368012" y="1979923"/>
                <a:ext cx="1136932" cy="666593"/>
              </a:xfrm>
              <a:prstGeom prst="rect">
                <a:avLst/>
              </a:prstGeom>
              <a:noFill/>
              <a:ln w="9525">
                <a:noFill/>
                <a:miter lim="800000"/>
                <a:headEnd/>
                <a:tailEnd/>
              </a:ln>
            </p:spPr>
            <p:txBody>
              <a:bodyPr wrap="square">
                <a:spAutoFit/>
              </a:bodyPr>
              <a:lstStyle/>
              <a:p>
                <a:pPr algn="ctr"/>
                <a:r>
                  <a:rPr lang="en-US" dirty="0">
                    <a:latin typeface="+mj-lt"/>
                    <a:ea typeface="Verdana" pitchFamily="34" charset="0"/>
                    <a:cs typeface="Arial"/>
                  </a:rPr>
                  <a:t>Mobile apps</a:t>
                </a:r>
              </a:p>
            </p:txBody>
          </p:sp>
          <p:pic>
            <p:nvPicPr>
              <p:cNvPr id="62" name="Graphic 61">
                <a:extLst>
                  <a:ext uri="{FF2B5EF4-FFF2-40B4-BE49-F238E27FC236}">
                    <a16:creationId xmlns:a16="http://schemas.microsoft.com/office/drawing/2014/main" id="{90F5E730-A5C9-4FAF-9F59-C6385CD3C065}"/>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6438" y="1308206"/>
                <a:ext cx="640080" cy="640080"/>
              </a:xfrm>
              <a:prstGeom prst="rect">
                <a:avLst/>
              </a:prstGeom>
            </p:spPr>
          </p:pic>
          <p:sp>
            <p:nvSpPr>
              <p:cNvPr id="67" name="TextBox 4"/>
              <p:cNvSpPr txBox="1">
                <a:spLocks noChangeArrowheads="1"/>
              </p:cNvSpPr>
              <p:nvPr/>
            </p:nvSpPr>
            <p:spPr bwMode="auto">
              <a:xfrm>
                <a:off x="293464" y="3349870"/>
                <a:ext cx="1286029" cy="379463"/>
              </a:xfrm>
              <a:prstGeom prst="rect">
                <a:avLst/>
              </a:prstGeom>
              <a:noFill/>
              <a:ln w="9525">
                <a:noFill/>
                <a:miter lim="800000"/>
                <a:headEnd/>
                <a:tailEnd/>
              </a:ln>
            </p:spPr>
            <p:txBody>
              <a:bodyPr wrap="square">
                <a:spAutoFit/>
              </a:bodyPr>
              <a:lstStyle/>
              <a:p>
                <a:pPr algn="ctr"/>
                <a:r>
                  <a:rPr lang="en-US" dirty="0">
                    <a:latin typeface="+mj-lt"/>
                    <a:ea typeface="Verdana" pitchFamily="34" charset="0"/>
                    <a:cs typeface="Arial"/>
                  </a:rPr>
                  <a:t>Websites</a:t>
                </a:r>
              </a:p>
            </p:txBody>
          </p:sp>
          <p:pic>
            <p:nvPicPr>
              <p:cNvPr id="70" name="Graphic 69">
                <a:extLst>
                  <a:ext uri="{FF2B5EF4-FFF2-40B4-BE49-F238E27FC236}">
                    <a16:creationId xmlns:a16="http://schemas.microsoft.com/office/drawing/2014/main" id="{F76EB692-2FF9-4C87-9CEE-11BB0FFFB1BF}"/>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6438" y="2678153"/>
                <a:ext cx="640080" cy="640080"/>
              </a:xfrm>
              <a:prstGeom prst="rect">
                <a:avLst/>
              </a:prstGeom>
            </p:spPr>
          </p:pic>
          <p:grpSp>
            <p:nvGrpSpPr>
              <p:cNvPr id="110" name="Group 109">
                <a:extLst>
                  <a:ext uri="{FF2B5EF4-FFF2-40B4-BE49-F238E27FC236}">
                    <a16:creationId xmlns:a16="http://schemas.microsoft.com/office/drawing/2014/main" id="{F679D945-A035-4FD8-A201-414C8EB39641}"/>
                  </a:ext>
                  <a:ext uri="{C183D7F6-B498-43B3-948B-1728B52AA6E4}">
                    <adec:decorative xmlns:adec="http://schemas.microsoft.com/office/drawing/2017/decorative" val="1"/>
                  </a:ext>
                </a:extLst>
              </p:cNvPr>
              <p:cNvGrpSpPr/>
              <p:nvPr/>
            </p:nvGrpSpPr>
            <p:grpSpPr>
              <a:xfrm>
                <a:off x="8392670" y="1390586"/>
                <a:ext cx="1699597" cy="1163899"/>
                <a:chOff x="8264334" y="1486838"/>
                <a:chExt cx="1699597" cy="1163899"/>
              </a:xfrm>
            </p:grpSpPr>
            <p:sp>
              <p:nvSpPr>
                <p:cNvPr id="97" name="TextBox 4"/>
                <p:cNvSpPr txBox="1">
                  <a:spLocks noChangeArrowheads="1"/>
                </p:cNvSpPr>
                <p:nvPr/>
              </p:nvSpPr>
              <p:spPr bwMode="auto">
                <a:xfrm>
                  <a:off x="8264334" y="1984144"/>
                  <a:ext cx="1699597" cy="666593"/>
                </a:xfrm>
                <a:prstGeom prst="rect">
                  <a:avLst/>
                </a:prstGeom>
                <a:noFill/>
                <a:ln w="9525">
                  <a:noFill/>
                  <a:miter lim="800000"/>
                  <a:headEnd/>
                  <a:tailEnd/>
                </a:ln>
              </p:spPr>
              <p:txBody>
                <a:bodyPr wrap="square">
                  <a:spAutoFit/>
                </a:bodyPr>
                <a:lstStyle/>
                <a:p>
                  <a:pPr algn="ctr"/>
                  <a:r>
                    <a:rPr lang="en-US" dirty="0">
                      <a:latin typeface="+mj-lt"/>
                      <a:ea typeface="Verdana" pitchFamily="34" charset="0"/>
                      <a:cs typeface="Arial"/>
                    </a:rPr>
                    <a:t>AWS Lambda functions</a:t>
                  </a:r>
                </a:p>
              </p:txBody>
            </p:sp>
            <p:pic>
              <p:nvPicPr>
                <p:cNvPr id="72" name="Graphic 71">
                  <a:extLst>
                    <a:ext uri="{FF2B5EF4-FFF2-40B4-BE49-F238E27FC236}">
                      <a16:creationId xmlns:a16="http://schemas.microsoft.com/office/drawing/2014/main" id="{276545FD-1A2A-4221-A968-56FB8579C7D8}"/>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79182" y="1486838"/>
                  <a:ext cx="469900" cy="469900"/>
                </a:xfrm>
                <a:prstGeom prst="rect">
                  <a:avLst/>
                </a:prstGeom>
              </p:spPr>
            </p:pic>
          </p:grpSp>
          <p:grpSp>
            <p:nvGrpSpPr>
              <p:cNvPr id="9" name="Group 8">
                <a:extLst>
                  <a:ext uri="{FF2B5EF4-FFF2-40B4-BE49-F238E27FC236}">
                    <a16:creationId xmlns:a16="http://schemas.microsoft.com/office/drawing/2014/main" id="{912AE194-312C-4383-B177-64F21377FB9E}"/>
                  </a:ext>
                  <a:ext uri="{C183D7F6-B498-43B3-948B-1728B52AA6E4}">
                    <adec:decorative xmlns:adec="http://schemas.microsoft.com/office/drawing/2017/decorative" val="1"/>
                  </a:ext>
                </a:extLst>
              </p:cNvPr>
              <p:cNvGrpSpPr/>
              <p:nvPr/>
            </p:nvGrpSpPr>
            <p:grpSpPr>
              <a:xfrm>
                <a:off x="4783573" y="4997015"/>
                <a:ext cx="1622605" cy="1392063"/>
                <a:chOff x="5393169" y="4932847"/>
                <a:chExt cx="1622605" cy="1392063"/>
              </a:xfrm>
            </p:grpSpPr>
            <p:sp>
              <p:nvSpPr>
                <p:cNvPr id="141" name="TextBox 4"/>
                <p:cNvSpPr txBox="1">
                  <a:spLocks noChangeArrowheads="1"/>
                </p:cNvSpPr>
                <p:nvPr/>
              </p:nvSpPr>
              <p:spPr bwMode="auto">
                <a:xfrm>
                  <a:off x="5393169" y="5658317"/>
                  <a:ext cx="1622605" cy="666593"/>
                </a:xfrm>
                <a:prstGeom prst="rect">
                  <a:avLst/>
                </a:prstGeom>
                <a:noFill/>
                <a:ln w="9525">
                  <a:noFill/>
                  <a:miter lim="800000"/>
                  <a:headEnd/>
                  <a:tailEnd/>
                </a:ln>
              </p:spPr>
              <p:txBody>
                <a:bodyPr wrap="square">
                  <a:spAutoFit/>
                </a:bodyPr>
                <a:lstStyle/>
                <a:p>
                  <a:pPr algn="ctr"/>
                  <a:r>
                    <a:rPr lang="en-US" dirty="0">
                      <a:latin typeface="+mj-lt"/>
                      <a:ea typeface="Verdana" pitchFamily="34" charset="0"/>
                      <a:cs typeface="Arial"/>
                    </a:rPr>
                    <a:t>Amazon CloudWatch</a:t>
                  </a:r>
                </a:p>
              </p:txBody>
            </p:sp>
            <p:pic>
              <p:nvPicPr>
                <p:cNvPr id="77" name="Graphic 76">
                  <a:extLst>
                    <a:ext uri="{FF2B5EF4-FFF2-40B4-BE49-F238E27FC236}">
                      <a16:creationId xmlns:a16="http://schemas.microsoft.com/office/drawing/2014/main" id="{A4B236B5-32E6-4DC5-B986-8B4DD468F6E8}"/>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48871" y="4932847"/>
                  <a:ext cx="711200" cy="711200"/>
                </a:xfrm>
                <a:prstGeom prst="rect">
                  <a:avLst/>
                </a:prstGeom>
              </p:spPr>
            </p:pic>
          </p:grpSp>
          <p:grpSp>
            <p:nvGrpSpPr>
              <p:cNvPr id="118" name="Group 117">
                <a:extLst>
                  <a:ext uri="{FF2B5EF4-FFF2-40B4-BE49-F238E27FC236}">
                    <a16:creationId xmlns:a16="http://schemas.microsoft.com/office/drawing/2014/main" id="{E3C4CDF2-124F-4184-BD93-D563D0133E14}"/>
                  </a:ext>
                  <a:ext uri="{C183D7F6-B498-43B3-948B-1728B52AA6E4}">
                    <adec:decorative xmlns:adec="http://schemas.microsoft.com/office/drawing/2017/decorative" val="1"/>
                  </a:ext>
                </a:extLst>
              </p:cNvPr>
              <p:cNvGrpSpPr/>
              <p:nvPr/>
            </p:nvGrpSpPr>
            <p:grpSpPr>
              <a:xfrm>
                <a:off x="8375887" y="2654387"/>
                <a:ext cx="1733163" cy="1202352"/>
                <a:chOff x="8247551" y="2824215"/>
                <a:chExt cx="1733163" cy="1202352"/>
              </a:xfrm>
            </p:grpSpPr>
            <p:sp>
              <p:nvSpPr>
                <p:cNvPr id="124" name="TextBox 4"/>
                <p:cNvSpPr txBox="1">
                  <a:spLocks noChangeArrowheads="1"/>
                </p:cNvSpPr>
                <p:nvPr/>
              </p:nvSpPr>
              <p:spPr bwMode="auto">
                <a:xfrm>
                  <a:off x="8247551" y="3380236"/>
                  <a:ext cx="1733163" cy="646331"/>
                </a:xfrm>
                <a:prstGeom prst="rect">
                  <a:avLst/>
                </a:prstGeom>
                <a:noFill/>
                <a:ln w="9525">
                  <a:noFill/>
                  <a:miter lim="800000"/>
                  <a:headEnd/>
                  <a:tailEnd/>
                </a:ln>
              </p:spPr>
              <p:txBody>
                <a:bodyPr wrap="square">
                  <a:spAutoFit/>
                </a:bodyPr>
                <a:lstStyle/>
                <a:p>
                  <a:pPr algn="ctr"/>
                  <a:r>
                    <a:rPr lang="en-US" dirty="0">
                      <a:latin typeface="+mj-lt"/>
                      <a:ea typeface="Verdana" pitchFamily="34" charset="0"/>
                      <a:cs typeface="Arial"/>
                    </a:rPr>
                    <a:t>Amazon EC2</a:t>
                  </a:r>
                  <a:br>
                    <a:rPr lang="en-US" dirty="0">
                      <a:latin typeface="+mj-lt"/>
                      <a:ea typeface="Verdana" pitchFamily="34" charset="0"/>
                      <a:cs typeface="Arial"/>
                    </a:rPr>
                  </a:br>
                  <a:r>
                    <a:rPr lang="en-US" dirty="0">
                      <a:latin typeface="+mj-lt"/>
                      <a:ea typeface="Verdana" pitchFamily="34" charset="0"/>
                      <a:cs typeface="Arial"/>
                    </a:rPr>
                    <a:t>endpoints</a:t>
                  </a:r>
                </a:p>
              </p:txBody>
            </p:sp>
            <p:pic>
              <p:nvPicPr>
                <p:cNvPr id="112" name="Graphic 111">
                  <a:extLst>
                    <a:ext uri="{FF2B5EF4-FFF2-40B4-BE49-F238E27FC236}">
                      <a16:creationId xmlns:a16="http://schemas.microsoft.com/office/drawing/2014/main" id="{74D0539D-B493-49A0-9BCF-F0E64226A91A}"/>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839812" y="2824215"/>
                  <a:ext cx="548640" cy="548640"/>
                </a:xfrm>
                <a:prstGeom prst="rect">
                  <a:avLst/>
                </a:prstGeom>
              </p:spPr>
            </p:pic>
          </p:grpSp>
          <p:pic>
            <p:nvPicPr>
              <p:cNvPr id="116" name="Graphic 115">
                <a:extLst>
                  <a:ext uri="{FF2B5EF4-FFF2-40B4-BE49-F238E27FC236}">
                    <a16:creationId xmlns:a16="http://schemas.microsoft.com/office/drawing/2014/main" id="{8A0DCC21-CCD4-4C82-8FCE-76A9D34A34B3}"/>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16438" y="5104404"/>
                <a:ext cx="640080" cy="640080"/>
              </a:xfrm>
              <a:prstGeom prst="rect">
                <a:avLst/>
              </a:prstGeom>
            </p:spPr>
          </p:pic>
          <p:sp>
            <p:nvSpPr>
              <p:cNvPr id="93" name="TextBox 92">
                <a:extLst>
                  <a:ext uri="{FF2B5EF4-FFF2-40B4-BE49-F238E27FC236}">
                    <a16:creationId xmlns:a16="http://schemas.microsoft.com/office/drawing/2014/main" id="{D1432C6E-CB3F-477E-A9FE-7A2E1A9CC46C}"/>
                  </a:ext>
                </a:extLst>
              </p:cNvPr>
              <p:cNvSpPr txBox="1"/>
              <p:nvPr/>
            </p:nvSpPr>
            <p:spPr>
              <a:xfrm>
                <a:off x="-3843" y="5776121"/>
                <a:ext cx="188064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On-premises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legacy applications</a:t>
                </a:r>
              </a:p>
            </p:txBody>
          </p:sp>
          <p:grpSp>
            <p:nvGrpSpPr>
              <p:cNvPr id="120" name="Group 119">
                <a:extLst>
                  <a:ext uri="{FF2B5EF4-FFF2-40B4-BE49-F238E27FC236}">
                    <a16:creationId xmlns:a16="http://schemas.microsoft.com/office/drawing/2014/main" id="{604B47C7-E177-49EA-96E3-44A9766444E5}"/>
                  </a:ext>
                  <a:ext uri="{C183D7F6-B498-43B3-948B-1728B52AA6E4}">
                    <adec:decorative xmlns:adec="http://schemas.microsoft.com/office/drawing/2017/decorative" val="1"/>
                  </a:ext>
                </a:extLst>
              </p:cNvPr>
              <p:cNvGrpSpPr/>
              <p:nvPr/>
            </p:nvGrpSpPr>
            <p:grpSpPr>
              <a:xfrm>
                <a:off x="8568245" y="3956641"/>
                <a:ext cx="1348446" cy="903251"/>
                <a:chOff x="8439909" y="4057572"/>
                <a:chExt cx="1348446" cy="903251"/>
              </a:xfrm>
            </p:grpSpPr>
            <p:pic>
              <p:nvPicPr>
                <p:cNvPr id="114" name="Graphic 113">
                  <a:extLst>
                    <a:ext uri="{FF2B5EF4-FFF2-40B4-BE49-F238E27FC236}">
                      <a16:creationId xmlns:a16="http://schemas.microsoft.com/office/drawing/2014/main" id="{45576204-703B-4964-BAE1-135F0BD4EA4C}"/>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839812" y="4057572"/>
                  <a:ext cx="548640" cy="548640"/>
                </a:xfrm>
                <a:prstGeom prst="rect">
                  <a:avLst/>
                </a:prstGeom>
              </p:spPr>
            </p:pic>
            <p:sp>
              <p:nvSpPr>
                <p:cNvPr id="100" name="TextBox 99">
                  <a:extLst>
                    <a:ext uri="{FF2B5EF4-FFF2-40B4-BE49-F238E27FC236}">
                      <a16:creationId xmlns:a16="http://schemas.microsoft.com/office/drawing/2014/main" id="{29BD4168-F54B-4C22-B7D7-9927F863741D}"/>
                    </a:ext>
                  </a:extLst>
                </p:cNvPr>
                <p:cNvSpPr txBox="1"/>
                <p:nvPr/>
              </p:nvSpPr>
              <p:spPr>
                <a:xfrm>
                  <a:off x="8439909" y="4622269"/>
                  <a:ext cx="134844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VPC</a:t>
                  </a:r>
                </a:p>
              </p:txBody>
            </p:sp>
          </p:grpSp>
          <p:cxnSp>
            <p:nvCxnSpPr>
              <p:cNvPr id="125" name="Elbow Connector 118">
                <a:extLst>
                  <a:ext uri="{FF2B5EF4-FFF2-40B4-BE49-F238E27FC236}">
                    <a16:creationId xmlns:a16="http://schemas.microsoft.com/office/drawing/2014/main" id="{FB358B62-BF2A-45C2-B806-E01056B0CDE0}"/>
                  </a:ext>
                  <a:ext uri="{C183D7F6-B498-43B3-948B-1728B52AA6E4}">
                    <adec:decorative xmlns:adec="http://schemas.microsoft.com/office/drawing/2017/decorative" val="1"/>
                  </a:ext>
                </a:extLst>
              </p:cNvPr>
              <p:cNvCxnSpPr>
                <a:cxnSpLocks/>
                <a:stCxn id="46" idx="3"/>
                <a:endCxn id="112" idx="1"/>
              </p:cNvCxnSpPr>
              <p:nvPr/>
            </p:nvCxnSpPr>
            <p:spPr>
              <a:xfrm flipV="1">
                <a:off x="5946474" y="2928707"/>
                <a:ext cx="3021674" cy="447763"/>
              </a:xfrm>
              <a:prstGeom prst="bentConnector3">
                <a:avLst>
                  <a:gd name="adj1" fmla="val 50000"/>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Elbow Connector 130">
                <a:extLst>
                  <a:ext uri="{FF2B5EF4-FFF2-40B4-BE49-F238E27FC236}">
                    <a16:creationId xmlns:a16="http://schemas.microsoft.com/office/drawing/2014/main" id="{C24D07F4-5A61-43D7-AC8B-17B6E2CB1AB9}"/>
                  </a:ext>
                  <a:ext uri="{C183D7F6-B498-43B3-948B-1728B52AA6E4}">
                    <adec:decorative xmlns:adec="http://schemas.microsoft.com/office/drawing/2017/decorative" val="1"/>
                  </a:ext>
                </a:extLst>
              </p:cNvPr>
              <p:cNvCxnSpPr>
                <a:cxnSpLocks/>
                <a:stCxn id="46" idx="3"/>
                <a:endCxn id="114" idx="1"/>
              </p:cNvCxnSpPr>
              <p:nvPr/>
            </p:nvCxnSpPr>
            <p:spPr>
              <a:xfrm>
                <a:off x="5946474" y="3376470"/>
                <a:ext cx="3021674" cy="854491"/>
              </a:xfrm>
              <a:prstGeom prst="bentConnector3">
                <a:avLst>
                  <a:gd name="adj1" fmla="val 50000"/>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8" name="Elbow Connector 130">
                <a:extLst>
                  <a:ext uri="{FF2B5EF4-FFF2-40B4-BE49-F238E27FC236}">
                    <a16:creationId xmlns:a16="http://schemas.microsoft.com/office/drawing/2014/main" id="{AC20BA03-954F-4637-A7B6-F0C4FAD500DD}"/>
                  </a:ext>
                  <a:ext uri="{C183D7F6-B498-43B3-948B-1728B52AA6E4}">
                    <adec:decorative xmlns:adec="http://schemas.microsoft.com/office/drawing/2017/decorative" val="1"/>
                  </a:ext>
                </a:extLst>
              </p:cNvPr>
              <p:cNvCxnSpPr>
                <a:cxnSpLocks/>
                <a:stCxn id="46" idx="3"/>
                <a:endCxn id="115" idx="1"/>
              </p:cNvCxnSpPr>
              <p:nvPr/>
            </p:nvCxnSpPr>
            <p:spPr>
              <a:xfrm>
                <a:off x="5946474" y="3376470"/>
                <a:ext cx="3025237" cy="1857645"/>
              </a:xfrm>
              <a:prstGeom prst="bentConnector3">
                <a:avLst>
                  <a:gd name="adj1" fmla="val 50000"/>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48" name="Group 147">
                <a:extLst>
                  <a:ext uri="{FF2B5EF4-FFF2-40B4-BE49-F238E27FC236}">
                    <a16:creationId xmlns:a16="http://schemas.microsoft.com/office/drawing/2014/main" id="{0696CEE8-2C6B-4D10-9082-F53C3636ACE8}"/>
                  </a:ext>
                  <a:ext uri="{C183D7F6-B498-43B3-948B-1728B52AA6E4}">
                    <adec:decorative xmlns:adec="http://schemas.microsoft.com/office/drawing/2017/decorative" val="1"/>
                  </a:ext>
                </a:extLst>
              </p:cNvPr>
              <p:cNvGrpSpPr/>
              <p:nvPr/>
            </p:nvGrpSpPr>
            <p:grpSpPr>
              <a:xfrm>
                <a:off x="8650029" y="4959795"/>
                <a:ext cx="1192954" cy="1142717"/>
                <a:chOff x="8650029" y="5104173"/>
                <a:chExt cx="1192954" cy="1142717"/>
              </a:xfrm>
            </p:grpSpPr>
            <p:pic>
              <p:nvPicPr>
                <p:cNvPr id="115" name="Picture 114">
                  <a:extLst>
                    <a:ext uri="{FF2B5EF4-FFF2-40B4-BE49-F238E27FC236}">
                      <a16:creationId xmlns:a16="http://schemas.microsoft.com/office/drawing/2014/main" id="{93016EE9-F06B-4FA5-8D83-89696CABB49E}"/>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971711" y="5104173"/>
                  <a:ext cx="541515" cy="548640"/>
                </a:xfrm>
                <a:prstGeom prst="rect">
                  <a:avLst/>
                </a:prstGeom>
              </p:spPr>
            </p:pic>
            <p:sp>
              <p:nvSpPr>
                <p:cNvPr id="147" name="TextBox 146">
                  <a:extLst>
                    <a:ext uri="{FF2B5EF4-FFF2-40B4-BE49-F238E27FC236}">
                      <a16:creationId xmlns:a16="http://schemas.microsoft.com/office/drawing/2014/main" id="{D48CF130-2BCE-41F8-9327-DEAD21806B93}"/>
                    </a:ext>
                  </a:extLst>
                </p:cNvPr>
                <p:cNvSpPr txBox="1"/>
                <p:nvPr/>
              </p:nvSpPr>
              <p:spPr>
                <a:xfrm>
                  <a:off x="8650029" y="5662115"/>
                  <a:ext cx="119295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Other AWS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grpSp>
          <p:cxnSp>
            <p:nvCxnSpPr>
              <p:cNvPr id="154" name="Elbow Connector 79">
                <a:extLst>
                  <a:ext uri="{FF2B5EF4-FFF2-40B4-BE49-F238E27FC236}">
                    <a16:creationId xmlns:a16="http://schemas.microsoft.com/office/drawing/2014/main" id="{1B3B5477-EF4D-4FEC-9A52-0D9BB8348772}"/>
                  </a:ext>
                  <a:ext uri="{C183D7F6-B498-43B3-948B-1728B52AA6E4}">
                    <adec:decorative xmlns:adec="http://schemas.microsoft.com/office/drawing/2017/decorative" val="1"/>
                  </a:ext>
                </a:extLst>
              </p:cNvPr>
              <p:cNvCxnSpPr>
                <a:cxnSpLocks/>
                <a:stCxn id="68" idx="3"/>
              </p:cNvCxnSpPr>
              <p:nvPr/>
            </p:nvCxnSpPr>
            <p:spPr>
              <a:xfrm flipV="1">
                <a:off x="1256518" y="3669910"/>
                <a:ext cx="857934" cy="411100"/>
              </a:xfrm>
              <a:prstGeom prst="straightConnector1">
                <a:avLst/>
              </a:prstGeom>
              <a:ln w="28575">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11" name="Footer Placeholder 10">
            <a:extLst>
              <a:ext uri="{FF2B5EF4-FFF2-40B4-BE49-F238E27FC236}">
                <a16:creationId xmlns:a16="http://schemas.microsoft.com/office/drawing/2014/main" id="{2DB9B294-196B-4A71-A6F2-3D1C5402FA8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2" name="Slide Number Placeholder 11">
            <a:extLst>
              <a:ext uri="{FF2B5EF4-FFF2-40B4-BE49-F238E27FC236}">
                <a16:creationId xmlns:a16="http://schemas.microsoft.com/office/drawing/2014/main" id="{29A4846F-9846-425C-A6CF-979A611BA59D}"/>
              </a:ext>
            </a:extLst>
          </p:cNvPr>
          <p:cNvSpPr>
            <a:spLocks noGrp="1"/>
          </p:cNvSpPr>
          <p:nvPr>
            <p:ph type="sldNum" sz="quarter" idx="12"/>
          </p:nvPr>
        </p:nvSpPr>
        <p:spPr/>
        <p:txBody>
          <a:bodyPr/>
          <a:lstStyle/>
          <a:p>
            <a:fld id="{B6A95138-A96E-2F42-A959-2EFD44FE4AB7}" type="slidenum">
              <a:rPr lang="en-US" smtClean="0"/>
              <a:t>60</a:t>
            </a:fld>
            <a:endParaRPr lang="en-US" dirty="0"/>
          </a:p>
        </p:txBody>
      </p:sp>
    </p:spTree>
    <p:custDataLst>
      <p:tags r:id="rId1"/>
    </p:custDataLst>
    <p:extLst>
      <p:ext uri="{BB962C8B-B14F-4D97-AF65-F5344CB8AC3E}">
        <p14:creationId xmlns:p14="http://schemas.microsoft.com/office/powerpoint/2010/main" val="3564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9FC40-B158-D14B-A139-0CC231555A68}"/>
              </a:ext>
            </a:extLst>
          </p:cNvPr>
          <p:cNvSpPr>
            <a:spLocks noGrp="1"/>
          </p:cNvSpPr>
          <p:nvPr>
            <p:ph type="title"/>
          </p:nvPr>
        </p:nvSpPr>
        <p:spPr/>
        <p:txBody>
          <a:bodyPr/>
          <a:lstStyle/>
          <a:p>
            <a:r>
              <a:rPr lang="en-US" dirty="0"/>
              <a:t>Example: RESTful microservices</a:t>
            </a:r>
          </a:p>
        </p:txBody>
      </p:sp>
      <p:grpSp>
        <p:nvGrpSpPr>
          <p:cNvPr id="17" name="Group 16" descr="Architecture diagram with Amazon API Gateway and AWS Lambda being used together for a RESTful microservice application.&#10;">
            <a:extLst>
              <a:ext uri="{FF2B5EF4-FFF2-40B4-BE49-F238E27FC236}">
                <a16:creationId xmlns:a16="http://schemas.microsoft.com/office/drawing/2014/main" id="{D696650E-FB98-4E5C-9ADD-BDF49930FFF1}"/>
              </a:ext>
              <a:ext uri="{C183D7F6-B498-43B3-948B-1728B52AA6E4}">
                <adec:decorative xmlns:adec="http://schemas.microsoft.com/office/drawing/2017/decorative" val="0"/>
              </a:ext>
            </a:extLst>
          </p:cNvPr>
          <p:cNvGrpSpPr/>
          <p:nvPr/>
        </p:nvGrpSpPr>
        <p:grpSpPr>
          <a:xfrm>
            <a:off x="1781978" y="2224960"/>
            <a:ext cx="8628044" cy="2880212"/>
            <a:chOff x="1781978" y="2224960"/>
            <a:chExt cx="8628044" cy="2880212"/>
          </a:xfrm>
        </p:grpSpPr>
        <p:grpSp>
          <p:nvGrpSpPr>
            <p:cNvPr id="14" name="Group 13">
              <a:extLst>
                <a:ext uri="{FF2B5EF4-FFF2-40B4-BE49-F238E27FC236}">
                  <a16:creationId xmlns:a16="http://schemas.microsoft.com/office/drawing/2014/main" id="{F01F379A-C116-4404-85D0-6EE20C4E616B}"/>
                </a:ext>
              </a:extLst>
            </p:cNvPr>
            <p:cNvGrpSpPr/>
            <p:nvPr/>
          </p:nvGrpSpPr>
          <p:grpSpPr>
            <a:xfrm>
              <a:off x="8702407" y="3283866"/>
              <a:ext cx="1188720" cy="1256412"/>
              <a:chOff x="8702407" y="3283866"/>
              <a:chExt cx="1188720" cy="1256412"/>
            </a:xfrm>
          </p:grpSpPr>
          <p:sp>
            <p:nvSpPr>
              <p:cNvPr id="44" name="TextBox 43">
                <a:extLst>
                  <a:ext uri="{FF2B5EF4-FFF2-40B4-BE49-F238E27FC236}">
                    <a16:creationId xmlns:a16="http://schemas.microsoft.com/office/drawing/2014/main" id="{06A58FAE-FFDB-6D40-9419-E89C7EB36892}"/>
                  </a:ext>
                </a:extLst>
              </p:cNvPr>
              <p:cNvSpPr txBox="1"/>
              <p:nvPr/>
            </p:nvSpPr>
            <p:spPr>
              <a:xfrm>
                <a:off x="8702407" y="3955503"/>
                <a:ext cx="1188720" cy="584775"/>
              </a:xfrm>
              <a:prstGeom prst="rect">
                <a:avLst/>
              </a:prstGeom>
              <a:noFill/>
            </p:spPr>
            <p:txBody>
              <a:bodyPr wrap="square" rtlCol="0" anchor="ctr" anchorCtr="0">
                <a:spAutoFit/>
              </a:bodyPr>
              <a:lstStyle/>
              <a:p>
                <a:pPr algn="ctr"/>
                <a:r>
                  <a:rPr lang="en-US" sz="1600" dirty="0">
                    <a:ea typeface="Amazon Ember Light" panose="020B0403020204020204" pitchFamily="34" charset="0"/>
                    <a:cs typeface="Amazon Ember Light" panose="020B0403020204020204" pitchFamily="34" charset="0"/>
                  </a:rPr>
                  <a:t>Amazon DynamoDB</a:t>
                </a:r>
              </a:p>
            </p:txBody>
          </p:sp>
          <p:pic>
            <p:nvPicPr>
              <p:cNvPr id="43" name="Graphic 42">
                <a:extLst>
                  <a:ext uri="{FF2B5EF4-FFF2-40B4-BE49-F238E27FC236}">
                    <a16:creationId xmlns:a16="http://schemas.microsoft.com/office/drawing/2014/main" id="{B83150A7-A3A6-4B66-BD3E-ED0A7D9C792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76727" y="3283866"/>
                <a:ext cx="640080" cy="640080"/>
              </a:xfrm>
              <a:prstGeom prst="rect">
                <a:avLst/>
              </a:prstGeom>
            </p:spPr>
          </p:pic>
        </p:grpSp>
        <p:grpSp>
          <p:nvGrpSpPr>
            <p:cNvPr id="12" name="Group 11">
              <a:extLst>
                <a:ext uri="{FF2B5EF4-FFF2-40B4-BE49-F238E27FC236}">
                  <a16:creationId xmlns:a16="http://schemas.microsoft.com/office/drawing/2014/main" id="{9FE61AA0-AD59-43CB-AB13-D18A2EE33D14}"/>
                </a:ext>
              </a:extLst>
            </p:cNvPr>
            <p:cNvGrpSpPr/>
            <p:nvPr/>
          </p:nvGrpSpPr>
          <p:grpSpPr>
            <a:xfrm>
              <a:off x="4059927" y="3283866"/>
              <a:ext cx="1316386" cy="1256412"/>
              <a:chOff x="4059927" y="3283866"/>
              <a:chExt cx="1316386" cy="1256412"/>
            </a:xfrm>
          </p:grpSpPr>
          <p:sp>
            <p:nvSpPr>
              <p:cNvPr id="65" name="TextBox 64">
                <a:extLst>
                  <a:ext uri="{FF2B5EF4-FFF2-40B4-BE49-F238E27FC236}">
                    <a16:creationId xmlns:a16="http://schemas.microsoft.com/office/drawing/2014/main" id="{3AE80C0F-DE77-49B2-8054-74E41373DA0C}"/>
                  </a:ext>
                </a:extLst>
              </p:cNvPr>
              <p:cNvSpPr txBox="1"/>
              <p:nvPr/>
            </p:nvSpPr>
            <p:spPr>
              <a:xfrm>
                <a:off x="4059927" y="3955503"/>
                <a:ext cx="1316386" cy="584775"/>
              </a:xfrm>
              <a:prstGeom prst="rect">
                <a:avLst/>
              </a:prstGeom>
              <a:noFill/>
            </p:spPr>
            <p:txBody>
              <a:bodyPr wrap="none" rtlCol="0">
                <a:spAutoFit/>
              </a:bodyP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Amazon</a:t>
                </a:r>
              </a:p>
              <a:p>
                <a:pPr algn="ctr"/>
                <a:r>
                  <a:rPr lang="en-US" sz="1600" dirty="0">
                    <a:solidFill>
                      <a:schemeClr val="tx1">
                        <a:lumMod val="50000"/>
                      </a:schemeClr>
                    </a:solidFill>
                    <a:ea typeface="Amazon Ember" panose="020B0603020204020204" pitchFamily="34" charset="0"/>
                    <a:cs typeface="Amazon Ember" panose="020B0603020204020204" pitchFamily="34" charset="0"/>
                  </a:rPr>
                  <a:t>API Gateway</a:t>
                </a:r>
              </a:p>
            </p:txBody>
          </p:sp>
          <p:pic>
            <p:nvPicPr>
              <p:cNvPr id="66" name="Graphic 65">
                <a:extLst>
                  <a:ext uri="{FF2B5EF4-FFF2-40B4-BE49-F238E27FC236}">
                    <a16:creationId xmlns:a16="http://schemas.microsoft.com/office/drawing/2014/main" id="{AF4A72BE-AC2B-448B-B1A8-20D7C9C2FCE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8080" y="3283866"/>
                <a:ext cx="640080" cy="640080"/>
              </a:xfrm>
              <a:prstGeom prst="rect">
                <a:avLst/>
              </a:prstGeom>
            </p:spPr>
          </p:pic>
        </p:grpSp>
        <p:sp>
          <p:nvSpPr>
            <p:cNvPr id="69" name="Rectangle 68">
              <a:extLst>
                <a:ext uri="{FF2B5EF4-FFF2-40B4-BE49-F238E27FC236}">
                  <a16:creationId xmlns:a16="http://schemas.microsoft.com/office/drawing/2014/main" id="{A8FF3BE5-790F-4427-8CAD-097290338C09}"/>
                </a:ext>
              </a:extLst>
            </p:cNvPr>
            <p:cNvSpPr/>
            <p:nvPr/>
          </p:nvSpPr>
          <p:spPr>
            <a:xfrm>
              <a:off x="3490721" y="2224960"/>
              <a:ext cx="6919301" cy="2880212"/>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70" name="Graphic 69">
              <a:extLst>
                <a:ext uri="{FF2B5EF4-FFF2-40B4-BE49-F238E27FC236}">
                  <a16:creationId xmlns:a16="http://schemas.microsoft.com/office/drawing/2014/main" id="{54AFC89C-7E5B-475B-A469-01609D5018E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0721" y="2224960"/>
              <a:ext cx="457200" cy="457200"/>
            </a:xfrm>
            <a:prstGeom prst="rect">
              <a:avLst/>
            </a:prstGeom>
          </p:spPr>
        </p:pic>
        <p:grpSp>
          <p:nvGrpSpPr>
            <p:cNvPr id="11" name="Group 10">
              <a:extLst>
                <a:ext uri="{FF2B5EF4-FFF2-40B4-BE49-F238E27FC236}">
                  <a16:creationId xmlns:a16="http://schemas.microsoft.com/office/drawing/2014/main" id="{D9CD4E9B-39F0-41D8-BEC3-9CA2B6834E62}"/>
                </a:ext>
              </a:extLst>
            </p:cNvPr>
            <p:cNvGrpSpPr/>
            <p:nvPr/>
          </p:nvGrpSpPr>
          <p:grpSpPr>
            <a:xfrm>
              <a:off x="1781978" y="3283866"/>
              <a:ext cx="1286029" cy="1051100"/>
              <a:chOff x="1781978" y="3283866"/>
              <a:chExt cx="1286029" cy="1051100"/>
            </a:xfrm>
          </p:grpSpPr>
          <p:sp>
            <p:nvSpPr>
              <p:cNvPr id="53" name="TextBox 4">
                <a:extLst>
                  <a:ext uri="{FF2B5EF4-FFF2-40B4-BE49-F238E27FC236}">
                    <a16:creationId xmlns:a16="http://schemas.microsoft.com/office/drawing/2014/main" id="{D6E0C979-6B7F-4570-B13E-A5AF4E380482}"/>
                  </a:ext>
                </a:extLst>
              </p:cNvPr>
              <p:cNvSpPr txBox="1">
                <a:spLocks noChangeArrowheads="1"/>
              </p:cNvSpPr>
              <p:nvPr/>
            </p:nvSpPr>
            <p:spPr bwMode="auto">
              <a:xfrm>
                <a:off x="1781978" y="3955503"/>
                <a:ext cx="1286029" cy="379463"/>
              </a:xfrm>
              <a:prstGeom prst="rect">
                <a:avLst/>
              </a:prstGeom>
              <a:noFill/>
              <a:ln w="9525">
                <a:noFill/>
                <a:miter lim="800000"/>
                <a:headEnd/>
                <a:tailEnd/>
              </a:ln>
            </p:spPr>
            <p:txBody>
              <a:bodyPr wrap="square">
                <a:spAutoFit/>
              </a:bodyPr>
              <a:lstStyle/>
              <a:p>
                <a:pPr algn="ctr"/>
                <a:r>
                  <a:rPr lang="en-US" dirty="0">
                    <a:ea typeface="Verdana" pitchFamily="34" charset="0"/>
                    <a:cs typeface="Arial"/>
                  </a:rPr>
                  <a:t>Customer</a:t>
                </a:r>
              </a:p>
            </p:txBody>
          </p:sp>
          <p:pic>
            <p:nvPicPr>
              <p:cNvPr id="55" name="Graphic 54">
                <a:extLst>
                  <a:ext uri="{FF2B5EF4-FFF2-40B4-BE49-F238E27FC236}">
                    <a16:creationId xmlns:a16="http://schemas.microsoft.com/office/drawing/2014/main" id="{14865B53-CF49-4EC7-8749-0B454AB52F2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04952" y="3283866"/>
                <a:ext cx="640080" cy="640080"/>
              </a:xfrm>
              <a:prstGeom prst="rect">
                <a:avLst/>
              </a:prstGeom>
            </p:spPr>
          </p:pic>
        </p:grpSp>
        <p:grpSp>
          <p:nvGrpSpPr>
            <p:cNvPr id="13" name="Group 12">
              <a:extLst>
                <a:ext uri="{FF2B5EF4-FFF2-40B4-BE49-F238E27FC236}">
                  <a16:creationId xmlns:a16="http://schemas.microsoft.com/office/drawing/2014/main" id="{99360C33-B1A1-477D-9D90-99BA2EC3F0C1}"/>
                </a:ext>
              </a:extLst>
            </p:cNvPr>
            <p:cNvGrpSpPr/>
            <p:nvPr/>
          </p:nvGrpSpPr>
          <p:grpSpPr>
            <a:xfrm>
              <a:off x="6307840" y="3283866"/>
              <a:ext cx="1463040" cy="1256412"/>
              <a:chOff x="6307840" y="3283866"/>
              <a:chExt cx="1463040" cy="1256412"/>
            </a:xfrm>
          </p:grpSpPr>
          <p:sp>
            <p:nvSpPr>
              <p:cNvPr id="48" name="TextBox 47">
                <a:extLst>
                  <a:ext uri="{FF2B5EF4-FFF2-40B4-BE49-F238E27FC236}">
                    <a16:creationId xmlns:a16="http://schemas.microsoft.com/office/drawing/2014/main" id="{8928F2D7-D079-0246-A688-CAE162CB930B}"/>
                  </a:ext>
                </a:extLst>
              </p:cNvPr>
              <p:cNvSpPr txBox="1"/>
              <p:nvPr/>
            </p:nvSpPr>
            <p:spPr>
              <a:xfrm>
                <a:off x="6307840" y="3955503"/>
                <a:ext cx="1463040" cy="584775"/>
              </a:xfrm>
              <a:prstGeom prst="rect">
                <a:avLst/>
              </a:prstGeom>
              <a:noFill/>
            </p:spPr>
            <p:txBody>
              <a:bodyPr wrap="square" rtlCol="0" anchor="ctr" anchorCtr="0">
                <a:spAutoFit/>
              </a:bodyPr>
              <a:lstStyle/>
              <a:p>
                <a:pPr algn="ctr"/>
                <a:r>
                  <a:rPr lang="en-US" sz="1600" dirty="0">
                    <a:ea typeface="Amazon Ember Light" panose="020B0403020204020204" pitchFamily="34" charset="0"/>
                    <a:cs typeface="Amazon Ember Light" panose="020B0403020204020204" pitchFamily="34" charset="0"/>
                  </a:rPr>
                  <a:t>AWS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Lambda</a:t>
                </a:r>
              </a:p>
            </p:txBody>
          </p:sp>
          <p:pic>
            <p:nvPicPr>
              <p:cNvPr id="56" name="Graphic 55">
                <a:extLst>
                  <a:ext uri="{FF2B5EF4-FFF2-40B4-BE49-F238E27FC236}">
                    <a16:creationId xmlns:a16="http://schemas.microsoft.com/office/drawing/2014/main" id="{521F9212-6A7C-4DA6-A3C4-CBDF9A11E75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19320" y="3283866"/>
                <a:ext cx="640080" cy="640080"/>
              </a:xfrm>
              <a:prstGeom prst="rect">
                <a:avLst/>
              </a:prstGeom>
            </p:spPr>
          </p:pic>
        </p:grpSp>
        <p:cxnSp>
          <p:nvCxnSpPr>
            <p:cNvPr id="10" name="Straight Arrow Connector 9">
              <a:extLst>
                <a:ext uri="{FF2B5EF4-FFF2-40B4-BE49-F238E27FC236}">
                  <a16:creationId xmlns:a16="http://schemas.microsoft.com/office/drawing/2014/main" id="{55C25BDE-D93F-4147-94BB-3C04111C4059}"/>
                </a:ext>
              </a:extLst>
            </p:cNvPr>
            <p:cNvCxnSpPr>
              <a:cxnSpLocks/>
            </p:cNvCxnSpPr>
            <p:nvPr/>
          </p:nvCxnSpPr>
          <p:spPr>
            <a:xfrm>
              <a:off x="2967789" y="3603906"/>
              <a:ext cx="1188720" cy="0"/>
            </a:xfrm>
            <a:prstGeom prst="straightConnector1">
              <a:avLst/>
            </a:prstGeom>
            <a:ln w="285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1E09274-8D35-43D7-BF48-1131E7554448}"/>
                </a:ext>
              </a:extLst>
            </p:cNvPr>
            <p:cNvCxnSpPr>
              <a:cxnSpLocks/>
            </p:cNvCxnSpPr>
            <p:nvPr/>
          </p:nvCxnSpPr>
          <p:spPr>
            <a:xfrm>
              <a:off x="5237747" y="3606359"/>
              <a:ext cx="1188720" cy="0"/>
            </a:xfrm>
            <a:prstGeom prst="straightConnector1">
              <a:avLst/>
            </a:prstGeom>
            <a:ln w="285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FF79F2C-3B75-4A34-AA6C-222202E07538}"/>
                </a:ext>
              </a:extLst>
            </p:cNvPr>
            <p:cNvCxnSpPr>
              <a:cxnSpLocks/>
            </p:cNvCxnSpPr>
            <p:nvPr/>
          </p:nvCxnSpPr>
          <p:spPr>
            <a:xfrm>
              <a:off x="7577855" y="3606359"/>
              <a:ext cx="1188720" cy="0"/>
            </a:xfrm>
            <a:prstGeom prst="straightConnector1">
              <a:avLst/>
            </a:prstGeom>
            <a:ln w="285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713EA8BE-53C6-4602-94E8-94FAE012AD1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67C00BFC-2E72-4AD5-889F-27E6EA012916}"/>
              </a:ext>
            </a:extLst>
          </p:cNvPr>
          <p:cNvSpPr>
            <a:spLocks noGrp="1"/>
          </p:cNvSpPr>
          <p:nvPr>
            <p:ph type="sldNum" sz="quarter" idx="12"/>
          </p:nvPr>
        </p:nvSpPr>
        <p:spPr/>
        <p:txBody>
          <a:bodyPr/>
          <a:lstStyle/>
          <a:p>
            <a:fld id="{B6A95138-A96E-2F42-A959-2EFD44FE4AB7}" type="slidenum">
              <a:rPr lang="en-US" smtClean="0"/>
              <a:pPr/>
              <a:t>61</a:t>
            </a:fld>
            <a:endParaRPr lang="en-US" dirty="0"/>
          </a:p>
        </p:txBody>
      </p:sp>
    </p:spTree>
    <p:custDataLst>
      <p:tags r:id="rId1"/>
    </p:custDataLst>
    <p:extLst>
      <p:ext uri="{BB962C8B-B14F-4D97-AF65-F5344CB8AC3E}">
        <p14:creationId xmlns:p14="http://schemas.microsoft.com/office/powerpoint/2010/main" val="3137995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9FC40-B158-D14B-A139-0CC231555A68}"/>
              </a:ext>
            </a:extLst>
          </p:cNvPr>
          <p:cNvSpPr>
            <a:spLocks noGrp="1"/>
          </p:cNvSpPr>
          <p:nvPr>
            <p:ph type="title"/>
          </p:nvPr>
        </p:nvSpPr>
        <p:spPr/>
        <p:txBody>
          <a:bodyPr/>
          <a:lstStyle/>
          <a:p>
            <a:r>
              <a:rPr lang="en-US" dirty="0"/>
              <a:t>Example: Serverless mobile backend</a:t>
            </a:r>
          </a:p>
        </p:txBody>
      </p:sp>
      <p:grpSp>
        <p:nvGrpSpPr>
          <p:cNvPr id="5" name="Group 4" descr="Example explained in notes.">
            <a:extLst>
              <a:ext uri="{FF2B5EF4-FFF2-40B4-BE49-F238E27FC236}">
                <a16:creationId xmlns:a16="http://schemas.microsoft.com/office/drawing/2014/main" id="{435E17B1-7F3E-40C1-906F-F216F07292BC}"/>
              </a:ext>
            </a:extLst>
          </p:cNvPr>
          <p:cNvGrpSpPr/>
          <p:nvPr/>
        </p:nvGrpSpPr>
        <p:grpSpPr>
          <a:xfrm>
            <a:off x="376262" y="1567236"/>
            <a:ext cx="10869603" cy="4680129"/>
            <a:chOff x="376262" y="1567236"/>
            <a:chExt cx="10869603" cy="4680129"/>
          </a:xfrm>
        </p:grpSpPr>
        <p:sp>
          <p:nvSpPr>
            <p:cNvPr id="54" name="TextBox 53">
              <a:extLst>
                <a:ext uri="{FF2B5EF4-FFF2-40B4-BE49-F238E27FC236}">
                  <a16:creationId xmlns:a16="http://schemas.microsoft.com/office/drawing/2014/main" id="{D97184FF-BDA8-E943-A828-DB668BA03238}"/>
                </a:ext>
              </a:extLst>
            </p:cNvPr>
            <p:cNvSpPr txBox="1"/>
            <p:nvPr/>
          </p:nvSpPr>
          <p:spPr>
            <a:xfrm>
              <a:off x="1135233" y="3429000"/>
              <a:ext cx="2651760" cy="584775"/>
            </a:xfrm>
            <a:prstGeom prst="rect">
              <a:avLst/>
            </a:prstGeom>
            <a:noFill/>
          </p:spPr>
          <p:txBody>
            <a:bodyPr wrap="square" rtlCol="0" anchor="ctr" anchorCtr="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http://api.exampleapp.com</a:t>
              </a:r>
            </a:p>
          </p:txBody>
        </p:sp>
        <p:sp>
          <p:nvSpPr>
            <p:cNvPr id="67" name="Rectangle 66">
              <a:extLst>
                <a:ext uri="{FF2B5EF4-FFF2-40B4-BE49-F238E27FC236}">
                  <a16:creationId xmlns:a16="http://schemas.microsoft.com/office/drawing/2014/main" id="{55173F57-C31B-415C-9AC0-75027DB528D2}"/>
                </a:ext>
              </a:extLst>
            </p:cNvPr>
            <p:cNvSpPr/>
            <p:nvPr/>
          </p:nvSpPr>
          <p:spPr>
            <a:xfrm>
              <a:off x="5146824" y="1789557"/>
              <a:ext cx="3152421" cy="423198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68" name="Graphic 67">
              <a:extLst>
                <a:ext uri="{FF2B5EF4-FFF2-40B4-BE49-F238E27FC236}">
                  <a16:creationId xmlns:a16="http://schemas.microsoft.com/office/drawing/2014/main" id="{93AFD187-D664-42D6-814C-83F9DBE9042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6825" y="1789557"/>
              <a:ext cx="457200" cy="457200"/>
            </a:xfrm>
            <a:prstGeom prst="rect">
              <a:avLst/>
            </a:prstGeom>
          </p:spPr>
        </p:pic>
        <p:cxnSp>
          <p:nvCxnSpPr>
            <p:cNvPr id="23" name="Straight Arrow Connector 22">
              <a:extLst>
                <a:ext uri="{FF2B5EF4-FFF2-40B4-BE49-F238E27FC236}">
                  <a16:creationId xmlns:a16="http://schemas.microsoft.com/office/drawing/2014/main" id="{25B75E25-62D1-B64C-877B-FF2A111BFCD3}"/>
                </a:ext>
                <a:ext uri="{C183D7F6-B498-43B3-948B-1728B52AA6E4}">
                  <adec:decorative xmlns:adec="http://schemas.microsoft.com/office/drawing/2017/decorative" val="1"/>
                </a:ext>
              </a:extLst>
            </p:cNvPr>
            <p:cNvCxnSpPr>
              <a:cxnSpLocks/>
            </p:cNvCxnSpPr>
            <p:nvPr/>
          </p:nvCxnSpPr>
          <p:spPr>
            <a:xfrm>
              <a:off x="4898409" y="4034840"/>
              <a:ext cx="1542231"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7E88C14-8B51-B549-8265-43A73746AB49}"/>
                </a:ext>
                <a:ext uri="{C183D7F6-B498-43B3-948B-1728B52AA6E4}">
                  <adec:decorative xmlns:adec="http://schemas.microsoft.com/office/drawing/2017/decorative" val="1"/>
                </a:ext>
              </a:extLst>
            </p:cNvPr>
            <p:cNvCxnSpPr>
              <a:cxnSpLocks/>
            </p:cNvCxnSpPr>
            <p:nvPr/>
          </p:nvCxnSpPr>
          <p:spPr>
            <a:xfrm>
              <a:off x="1084649" y="4034840"/>
              <a:ext cx="2743200"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C7613AA-4025-CA40-8CA3-17BD15AEA8CD}"/>
                </a:ext>
                <a:ext uri="{C183D7F6-B498-43B3-948B-1728B52AA6E4}">
                  <adec:decorative xmlns:adec="http://schemas.microsoft.com/office/drawing/2017/decorative" val="1"/>
                </a:ext>
              </a:extLst>
            </p:cNvPr>
            <p:cNvCxnSpPr/>
            <p:nvPr/>
          </p:nvCxnSpPr>
          <p:spPr>
            <a:xfrm>
              <a:off x="7340690" y="4182035"/>
              <a:ext cx="1387084" cy="91440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F451284-4987-4D49-9912-2F0BD7FC14A7}"/>
                </a:ext>
                <a:ext uri="{C183D7F6-B498-43B3-948B-1728B52AA6E4}">
                  <adec:decorative xmlns:adec="http://schemas.microsoft.com/office/drawing/2017/decorative" val="1"/>
                </a:ext>
              </a:extLst>
            </p:cNvPr>
            <p:cNvCxnSpPr>
              <a:cxnSpLocks/>
            </p:cNvCxnSpPr>
            <p:nvPr/>
          </p:nvCxnSpPr>
          <p:spPr>
            <a:xfrm>
              <a:off x="7340690" y="4034840"/>
              <a:ext cx="1352062"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99C92B-9161-B74A-9F10-1EECC1B22E5D}"/>
                </a:ext>
                <a:ext uri="{C183D7F6-B498-43B3-948B-1728B52AA6E4}">
                  <adec:decorative xmlns:adec="http://schemas.microsoft.com/office/drawing/2017/decorative" val="1"/>
                </a:ext>
              </a:extLst>
            </p:cNvPr>
            <p:cNvCxnSpPr/>
            <p:nvPr/>
          </p:nvCxnSpPr>
          <p:spPr>
            <a:xfrm>
              <a:off x="7307453" y="2719545"/>
              <a:ext cx="1506070" cy="115200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9AA0C3-68AE-184A-904A-BD48ED1E7731}"/>
                </a:ext>
                <a:ext uri="{C183D7F6-B498-43B3-948B-1728B52AA6E4}">
                  <adec:decorative xmlns:adec="http://schemas.microsoft.com/office/drawing/2017/decorative" val="1"/>
                </a:ext>
              </a:extLst>
            </p:cNvPr>
            <p:cNvCxnSpPr/>
            <p:nvPr/>
          </p:nvCxnSpPr>
          <p:spPr>
            <a:xfrm>
              <a:off x="7307453" y="2586147"/>
              <a:ext cx="1506070" cy="62650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532DB50-2FEC-BB44-B8C2-9AE7F83E4D1C}"/>
                </a:ext>
                <a:ext uri="{C183D7F6-B498-43B3-948B-1728B52AA6E4}">
                  <adec:decorative xmlns:adec="http://schemas.microsoft.com/office/drawing/2017/decorative" val="1"/>
                </a:ext>
              </a:extLst>
            </p:cNvPr>
            <p:cNvCxnSpPr/>
            <p:nvPr/>
          </p:nvCxnSpPr>
          <p:spPr>
            <a:xfrm>
              <a:off x="7307453" y="2439675"/>
              <a:ext cx="1506070" cy="0"/>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928F2D7-D079-0246-A688-CAE162CB930B}"/>
                </a:ext>
              </a:extLst>
            </p:cNvPr>
            <p:cNvSpPr txBox="1"/>
            <p:nvPr/>
          </p:nvSpPr>
          <p:spPr>
            <a:xfrm>
              <a:off x="6151139" y="3079256"/>
              <a:ext cx="1463040" cy="584775"/>
            </a:xfrm>
            <a:prstGeom prst="rect">
              <a:avLst/>
            </a:prstGeom>
            <a:noFill/>
          </p:spPr>
          <p:txBody>
            <a:bodyPr wrap="square" rtlCol="0" anchor="ctr" anchorCtr="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Lambda functions</a:t>
              </a:r>
            </a:p>
          </p:txBody>
        </p:sp>
        <p:cxnSp>
          <p:nvCxnSpPr>
            <p:cNvPr id="50" name="Straight Arrow Connector 49">
              <a:extLst>
                <a:ext uri="{FF2B5EF4-FFF2-40B4-BE49-F238E27FC236}">
                  <a16:creationId xmlns:a16="http://schemas.microsoft.com/office/drawing/2014/main" id="{64C5C26B-EFF3-6145-A434-15CF099B0BCC}"/>
                </a:ext>
                <a:ext uri="{C183D7F6-B498-43B3-948B-1728B52AA6E4}">
                  <adec:decorative xmlns:adec="http://schemas.microsoft.com/office/drawing/2017/decorative" val="1"/>
                </a:ext>
              </a:extLst>
            </p:cNvPr>
            <p:cNvCxnSpPr/>
            <p:nvPr/>
          </p:nvCxnSpPr>
          <p:spPr>
            <a:xfrm flipV="1">
              <a:off x="4911368" y="2579636"/>
              <a:ext cx="1402948" cy="1178071"/>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8E3D332-85D6-C74A-A819-4A345D4EF0A6}"/>
                </a:ext>
              </a:extLst>
            </p:cNvPr>
            <p:cNvSpPr txBox="1"/>
            <p:nvPr/>
          </p:nvSpPr>
          <p:spPr>
            <a:xfrm>
              <a:off x="5009164" y="3587439"/>
              <a:ext cx="1559764" cy="793872"/>
            </a:xfrm>
            <a:prstGeom prst="rect">
              <a:avLst/>
            </a:prstGeom>
            <a:noFill/>
          </p:spPr>
          <p:txBody>
            <a:bodyPr wrap="square" rtlCol="0" anchor="ctr" anchorCtr="0">
              <a:spAutoFit/>
            </a:bodyPr>
            <a:lstStyle/>
            <a:p>
              <a:pPr algn="ctr">
                <a:lnSpc>
                  <a:spcPct val="1500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Core business logic</a:t>
              </a:r>
            </a:p>
          </p:txBody>
        </p:sp>
        <p:sp>
          <p:nvSpPr>
            <p:cNvPr id="52" name="TextBox 51">
              <a:extLst>
                <a:ext uri="{FF2B5EF4-FFF2-40B4-BE49-F238E27FC236}">
                  <a16:creationId xmlns:a16="http://schemas.microsoft.com/office/drawing/2014/main" id="{BCE8E42A-5F00-1045-907E-3BA3828DCD87}"/>
                </a:ext>
              </a:extLst>
            </p:cNvPr>
            <p:cNvSpPr txBox="1"/>
            <p:nvPr/>
          </p:nvSpPr>
          <p:spPr>
            <a:xfrm rot="19183037">
              <a:off x="4989889" y="2594115"/>
              <a:ext cx="1463040" cy="793872"/>
            </a:xfrm>
            <a:prstGeom prst="rect">
              <a:avLst/>
            </a:prstGeom>
            <a:noFill/>
          </p:spPr>
          <p:txBody>
            <a:bodyPr wrap="square" rtlCol="0" anchor="ctr" anchorCtr="0">
              <a:spAutoFit/>
            </a:bodyPr>
            <a:lstStyle/>
            <a:p>
              <a:pPr algn="ctr">
                <a:lnSpc>
                  <a:spcPct val="1500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Identity management</a:t>
              </a:r>
            </a:p>
          </p:txBody>
        </p:sp>
        <p:grpSp>
          <p:nvGrpSpPr>
            <p:cNvPr id="28" name="Group 27">
              <a:extLst>
                <a:ext uri="{FF2B5EF4-FFF2-40B4-BE49-F238E27FC236}">
                  <a16:creationId xmlns:a16="http://schemas.microsoft.com/office/drawing/2014/main" id="{2AA0F38E-BD77-4761-90E8-E44651E1EF05}"/>
                </a:ext>
                <a:ext uri="{C183D7F6-B498-43B3-948B-1728B52AA6E4}">
                  <adec:decorative xmlns:adec="http://schemas.microsoft.com/office/drawing/2017/decorative" val="1"/>
                </a:ext>
              </a:extLst>
            </p:cNvPr>
            <p:cNvGrpSpPr/>
            <p:nvPr/>
          </p:nvGrpSpPr>
          <p:grpSpPr>
            <a:xfrm>
              <a:off x="8901980" y="3969735"/>
              <a:ext cx="1851327" cy="640080"/>
              <a:chOff x="8280879" y="3725769"/>
              <a:chExt cx="1851327" cy="640080"/>
            </a:xfrm>
          </p:grpSpPr>
          <p:sp>
            <p:nvSpPr>
              <p:cNvPr id="44" name="TextBox 43">
                <a:extLst>
                  <a:ext uri="{FF2B5EF4-FFF2-40B4-BE49-F238E27FC236}">
                    <a16:creationId xmlns:a16="http://schemas.microsoft.com/office/drawing/2014/main" id="{06A58FAE-FFDB-6D40-9419-E89C7EB36892}"/>
                  </a:ext>
                </a:extLst>
              </p:cNvPr>
              <p:cNvSpPr txBox="1"/>
              <p:nvPr/>
            </p:nvSpPr>
            <p:spPr>
              <a:xfrm>
                <a:off x="8943486" y="3753422"/>
                <a:ext cx="1188720" cy="584775"/>
              </a:xfrm>
              <a:prstGeom prst="rect">
                <a:avLst/>
              </a:prstGeom>
              <a:noFill/>
            </p:spPr>
            <p:txBody>
              <a:bodyPr wrap="square" rtlCol="0" anchor="ctr" anchorCtr="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pic>
            <p:nvPicPr>
              <p:cNvPr id="43" name="Graphic 42">
                <a:extLst>
                  <a:ext uri="{FF2B5EF4-FFF2-40B4-BE49-F238E27FC236}">
                    <a16:creationId xmlns:a16="http://schemas.microsoft.com/office/drawing/2014/main" id="{B83150A7-A3A6-4B66-BD3E-ED0A7D9C792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0879" y="3725769"/>
                <a:ext cx="640080" cy="640080"/>
              </a:xfrm>
              <a:prstGeom prst="rect">
                <a:avLst/>
              </a:prstGeom>
            </p:spPr>
          </p:pic>
        </p:grpSp>
        <p:grpSp>
          <p:nvGrpSpPr>
            <p:cNvPr id="30" name="Group 29">
              <a:extLst>
                <a:ext uri="{FF2B5EF4-FFF2-40B4-BE49-F238E27FC236}">
                  <a16:creationId xmlns:a16="http://schemas.microsoft.com/office/drawing/2014/main" id="{B1683DC2-DEC0-43C8-A643-9CF42A293584}"/>
                </a:ext>
                <a:ext uri="{C183D7F6-B498-43B3-948B-1728B52AA6E4}">
                  <adec:decorative xmlns:adec="http://schemas.microsoft.com/office/drawing/2017/decorative" val="1"/>
                </a:ext>
              </a:extLst>
            </p:cNvPr>
            <p:cNvGrpSpPr/>
            <p:nvPr/>
          </p:nvGrpSpPr>
          <p:grpSpPr>
            <a:xfrm>
              <a:off x="8901980" y="4937675"/>
              <a:ext cx="1942767" cy="615389"/>
              <a:chOff x="8280879" y="4937675"/>
              <a:chExt cx="1942767" cy="615389"/>
            </a:xfrm>
          </p:grpSpPr>
          <p:sp>
            <p:nvSpPr>
              <p:cNvPr id="45" name="TextBox 44">
                <a:extLst>
                  <a:ext uri="{FF2B5EF4-FFF2-40B4-BE49-F238E27FC236}">
                    <a16:creationId xmlns:a16="http://schemas.microsoft.com/office/drawing/2014/main" id="{0D615A2B-0E9D-E64A-91B7-C14D67FEF3BA}"/>
                  </a:ext>
                </a:extLst>
              </p:cNvPr>
              <p:cNvSpPr txBox="1"/>
              <p:nvPr/>
            </p:nvSpPr>
            <p:spPr>
              <a:xfrm>
                <a:off x="8943486" y="5076092"/>
                <a:ext cx="1280160" cy="338554"/>
              </a:xfrm>
              <a:prstGeom prst="rect">
                <a:avLst/>
              </a:prstGeom>
              <a:noFill/>
            </p:spPr>
            <p:txBody>
              <a:bodyPr wrap="square" rtlCol="0" anchor="ctr" anchorCtr="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49" name="Graphic 48">
                <a:extLst>
                  <a:ext uri="{FF2B5EF4-FFF2-40B4-BE49-F238E27FC236}">
                    <a16:creationId xmlns:a16="http://schemas.microsoft.com/office/drawing/2014/main" id="{AD5653DE-CB35-4933-966E-01F723B8926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80879" y="4937675"/>
                <a:ext cx="640080" cy="615389"/>
              </a:xfrm>
              <a:prstGeom prst="rect">
                <a:avLst/>
              </a:prstGeom>
            </p:spPr>
          </p:pic>
        </p:grpSp>
        <p:pic>
          <p:nvPicPr>
            <p:cNvPr id="58" name="Graphic 57">
              <a:extLst>
                <a:ext uri="{FF2B5EF4-FFF2-40B4-BE49-F238E27FC236}">
                  <a16:creationId xmlns:a16="http://schemas.microsoft.com/office/drawing/2014/main" id="{3D531748-1200-4F6A-83C4-5C894F41E6D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62619" y="2310798"/>
              <a:ext cx="640080" cy="640080"/>
            </a:xfrm>
            <a:prstGeom prst="rect">
              <a:avLst/>
            </a:prstGeom>
          </p:spPr>
        </p:pic>
        <p:pic>
          <p:nvPicPr>
            <p:cNvPr id="59" name="Graphic 58">
              <a:extLst>
                <a:ext uri="{FF2B5EF4-FFF2-40B4-BE49-F238E27FC236}">
                  <a16:creationId xmlns:a16="http://schemas.microsoft.com/office/drawing/2014/main" id="{0D35CF78-B99B-4C47-8AA5-FA9D419DDCE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62619" y="3792409"/>
              <a:ext cx="640080" cy="640080"/>
            </a:xfrm>
            <a:prstGeom prst="rect">
              <a:avLst/>
            </a:prstGeom>
          </p:spPr>
        </p:pic>
        <p:grpSp>
          <p:nvGrpSpPr>
            <p:cNvPr id="72" name="Group 71">
              <a:extLst>
                <a:ext uri="{FF2B5EF4-FFF2-40B4-BE49-F238E27FC236}">
                  <a16:creationId xmlns:a16="http://schemas.microsoft.com/office/drawing/2014/main" id="{B6A4940F-C28F-4E7E-ADD1-6693A052A47B}"/>
                </a:ext>
                <a:ext uri="{C183D7F6-B498-43B3-948B-1728B52AA6E4}">
                  <adec:decorative xmlns:adec="http://schemas.microsoft.com/office/drawing/2017/decorative" val="1"/>
                </a:ext>
              </a:extLst>
            </p:cNvPr>
            <p:cNvGrpSpPr/>
            <p:nvPr/>
          </p:nvGrpSpPr>
          <p:grpSpPr>
            <a:xfrm>
              <a:off x="5821777" y="4497492"/>
              <a:ext cx="2437929" cy="1578138"/>
              <a:chOff x="5787271" y="4497492"/>
              <a:chExt cx="2437929" cy="1578138"/>
            </a:xfrm>
          </p:grpSpPr>
          <p:cxnSp>
            <p:nvCxnSpPr>
              <p:cNvPr id="18" name="Straight Arrow Connector 17">
                <a:extLst>
                  <a:ext uri="{FF2B5EF4-FFF2-40B4-BE49-F238E27FC236}">
                    <a16:creationId xmlns:a16="http://schemas.microsoft.com/office/drawing/2014/main" id="{30457EDE-4F87-524B-85A2-70EA60AA1E65}"/>
                  </a:ext>
                </a:extLst>
              </p:cNvPr>
              <p:cNvCxnSpPr/>
              <p:nvPr/>
            </p:nvCxnSpPr>
            <p:spPr>
              <a:xfrm>
                <a:off x="7012976" y="4497492"/>
                <a:ext cx="174222" cy="276214"/>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495781-E741-1C4C-BE00-1A337C7558BC}"/>
                  </a:ext>
                </a:extLst>
              </p:cNvPr>
              <p:cNvCxnSpPr>
                <a:cxnSpLocks/>
              </p:cNvCxnSpPr>
              <p:nvPr/>
            </p:nvCxnSpPr>
            <p:spPr>
              <a:xfrm flipH="1">
                <a:off x="6510447" y="4502042"/>
                <a:ext cx="178035" cy="267117"/>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733CF8F-FF25-49DA-B087-2C09EBC2CD36}"/>
                  </a:ext>
                </a:extLst>
              </p:cNvPr>
              <p:cNvGrpSpPr/>
              <p:nvPr/>
            </p:nvGrpSpPr>
            <p:grpSpPr>
              <a:xfrm>
                <a:off x="5787271" y="4799262"/>
                <a:ext cx="1061406" cy="1276368"/>
                <a:chOff x="5787271" y="4799262"/>
                <a:chExt cx="1061406" cy="1276368"/>
              </a:xfrm>
            </p:grpSpPr>
            <p:sp>
              <p:nvSpPr>
                <p:cNvPr id="47" name="TextBox 46">
                  <a:extLst>
                    <a:ext uri="{FF2B5EF4-FFF2-40B4-BE49-F238E27FC236}">
                      <a16:creationId xmlns:a16="http://schemas.microsoft.com/office/drawing/2014/main" id="{6FFAC393-579E-1C4D-ADC7-278FA992658F}"/>
                    </a:ext>
                  </a:extLst>
                </p:cNvPr>
                <p:cNvSpPr txBox="1"/>
                <p:nvPr/>
              </p:nvSpPr>
              <p:spPr>
                <a:xfrm>
                  <a:off x="5787271" y="5490855"/>
                  <a:ext cx="1061406" cy="584775"/>
                </a:xfrm>
                <a:prstGeom prst="rect">
                  <a:avLst/>
                </a:prstGeom>
                <a:noFill/>
              </p:spPr>
              <p:txBody>
                <a:bodyPr wrap="square" rtlCol="0" anchor="ctr" anchorCtr="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pic>
              <p:nvPicPr>
                <p:cNvPr id="60" name="Graphic 59">
                  <a:extLst>
                    <a:ext uri="{FF2B5EF4-FFF2-40B4-BE49-F238E27FC236}">
                      <a16:creationId xmlns:a16="http://schemas.microsoft.com/office/drawing/2014/main" id="{3F420BF4-E234-4CA3-BD79-C8BCE38D350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934" y="4799262"/>
                  <a:ext cx="640080" cy="640080"/>
                </a:xfrm>
                <a:prstGeom prst="rect">
                  <a:avLst/>
                </a:prstGeom>
              </p:spPr>
            </p:pic>
          </p:grpSp>
          <p:grpSp>
            <p:nvGrpSpPr>
              <p:cNvPr id="37" name="Group 36">
                <a:extLst>
                  <a:ext uri="{FF2B5EF4-FFF2-40B4-BE49-F238E27FC236}">
                    <a16:creationId xmlns:a16="http://schemas.microsoft.com/office/drawing/2014/main" id="{EFF779A1-98DF-4C2B-A400-FFC8929E29D7}"/>
                  </a:ext>
                </a:extLst>
              </p:cNvPr>
              <p:cNvGrpSpPr/>
              <p:nvPr/>
            </p:nvGrpSpPr>
            <p:grpSpPr>
              <a:xfrm>
                <a:off x="6556426" y="4833466"/>
                <a:ext cx="1668774" cy="1242164"/>
                <a:chOff x="6556426" y="4833466"/>
                <a:chExt cx="1668774" cy="1242164"/>
              </a:xfrm>
            </p:grpSpPr>
            <p:sp>
              <p:nvSpPr>
                <p:cNvPr id="46" name="TextBox 45">
                  <a:extLst>
                    <a:ext uri="{FF2B5EF4-FFF2-40B4-BE49-F238E27FC236}">
                      <a16:creationId xmlns:a16="http://schemas.microsoft.com/office/drawing/2014/main" id="{C86F2D22-C562-C448-87E7-D3FF624BF6A8}"/>
                    </a:ext>
                  </a:extLst>
                </p:cNvPr>
                <p:cNvSpPr txBox="1"/>
                <p:nvPr/>
              </p:nvSpPr>
              <p:spPr>
                <a:xfrm>
                  <a:off x="6556426" y="5490855"/>
                  <a:ext cx="1668774" cy="584775"/>
                </a:xfrm>
                <a:prstGeom prst="rect">
                  <a:avLst/>
                </a:prstGeom>
                <a:noFill/>
              </p:spPr>
              <p:txBody>
                <a:bodyPr wrap="square" rtlCol="0" anchor="ctr" anchorCtr="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pic>
              <p:nvPicPr>
                <p:cNvPr id="61" name="Graphic 60">
                  <a:extLst>
                    <a:ext uri="{FF2B5EF4-FFF2-40B4-BE49-F238E27FC236}">
                      <a16:creationId xmlns:a16="http://schemas.microsoft.com/office/drawing/2014/main" id="{392D21B8-0C9D-46EA-9254-9A237D62AC8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70773" y="4833466"/>
                  <a:ext cx="640080" cy="640080"/>
                </a:xfrm>
                <a:prstGeom prst="rect">
                  <a:avLst/>
                </a:prstGeom>
              </p:spPr>
            </p:pic>
          </p:grpSp>
        </p:grpSp>
        <p:grpSp>
          <p:nvGrpSpPr>
            <p:cNvPr id="24" name="Group 23">
              <a:extLst>
                <a:ext uri="{FF2B5EF4-FFF2-40B4-BE49-F238E27FC236}">
                  <a16:creationId xmlns:a16="http://schemas.microsoft.com/office/drawing/2014/main" id="{644BD4A8-4A52-4AEC-B80F-636E8805A6E9}"/>
                </a:ext>
                <a:ext uri="{C183D7F6-B498-43B3-948B-1728B52AA6E4}">
                  <adec:decorative xmlns:adec="http://schemas.microsoft.com/office/drawing/2017/decorative" val="1"/>
                </a:ext>
              </a:extLst>
            </p:cNvPr>
            <p:cNvGrpSpPr/>
            <p:nvPr/>
          </p:nvGrpSpPr>
          <p:grpSpPr>
            <a:xfrm>
              <a:off x="8901980" y="2120120"/>
              <a:ext cx="1668447" cy="640080"/>
              <a:chOff x="8280879" y="2033855"/>
              <a:chExt cx="1668447" cy="640080"/>
            </a:xfrm>
          </p:grpSpPr>
          <p:sp>
            <p:nvSpPr>
              <p:cNvPr id="41" name="TextBox 40">
                <a:extLst>
                  <a:ext uri="{FF2B5EF4-FFF2-40B4-BE49-F238E27FC236}">
                    <a16:creationId xmlns:a16="http://schemas.microsoft.com/office/drawing/2014/main" id="{D018046E-FD49-1C48-9F42-7BB386500E2C}"/>
                  </a:ext>
                </a:extLst>
              </p:cNvPr>
              <p:cNvSpPr txBox="1"/>
              <p:nvPr/>
            </p:nvSpPr>
            <p:spPr>
              <a:xfrm>
                <a:off x="8943486" y="2061508"/>
                <a:ext cx="1005840" cy="584775"/>
              </a:xfrm>
              <a:prstGeom prst="rect">
                <a:avLst/>
              </a:prstGeom>
              <a:noFill/>
            </p:spPr>
            <p:txBody>
              <a:bodyPr wrap="square" rtlCol="0" anchor="ctr" anchorCtr="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Cognito</a:t>
                </a:r>
              </a:p>
            </p:txBody>
          </p:sp>
          <p:pic>
            <p:nvPicPr>
              <p:cNvPr id="62" name="Graphic 61">
                <a:extLst>
                  <a:ext uri="{FF2B5EF4-FFF2-40B4-BE49-F238E27FC236}">
                    <a16:creationId xmlns:a16="http://schemas.microsoft.com/office/drawing/2014/main" id="{B250D12B-8537-4DCA-BC61-118FD27FFB8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80879" y="2033855"/>
                <a:ext cx="640080" cy="640080"/>
              </a:xfrm>
              <a:prstGeom prst="rect">
                <a:avLst/>
              </a:prstGeom>
            </p:spPr>
          </p:pic>
        </p:grpSp>
        <p:grpSp>
          <p:nvGrpSpPr>
            <p:cNvPr id="26" name="Group 25">
              <a:extLst>
                <a:ext uri="{FF2B5EF4-FFF2-40B4-BE49-F238E27FC236}">
                  <a16:creationId xmlns:a16="http://schemas.microsoft.com/office/drawing/2014/main" id="{96A752F6-CFB5-430A-B9A1-AB7534006AD5}"/>
                </a:ext>
                <a:ext uri="{C183D7F6-B498-43B3-948B-1728B52AA6E4}">
                  <adec:decorative xmlns:adec="http://schemas.microsoft.com/office/drawing/2017/decorative" val="1"/>
                </a:ext>
              </a:extLst>
            </p:cNvPr>
            <p:cNvGrpSpPr/>
            <p:nvPr/>
          </p:nvGrpSpPr>
          <p:grpSpPr>
            <a:xfrm>
              <a:off x="8901980" y="2906338"/>
              <a:ext cx="2282495" cy="830997"/>
              <a:chOff x="8280879" y="2863643"/>
              <a:chExt cx="2282495" cy="830997"/>
            </a:xfrm>
          </p:grpSpPr>
          <p:sp>
            <p:nvSpPr>
              <p:cNvPr id="42" name="TextBox 41">
                <a:extLst>
                  <a:ext uri="{FF2B5EF4-FFF2-40B4-BE49-F238E27FC236}">
                    <a16:creationId xmlns:a16="http://schemas.microsoft.com/office/drawing/2014/main" id="{262EE5D4-35D2-7B40-AD8A-281D68800801}"/>
                  </a:ext>
                </a:extLst>
              </p:cNvPr>
              <p:cNvSpPr txBox="1"/>
              <p:nvPr/>
            </p:nvSpPr>
            <p:spPr>
              <a:xfrm>
                <a:off x="8943486" y="2863643"/>
                <a:ext cx="1619888" cy="830997"/>
              </a:xfrm>
              <a:prstGeom prst="rect">
                <a:avLst/>
              </a:prstGeom>
              <a:noFill/>
            </p:spPr>
            <p:txBody>
              <a:bodyPr wrap="square" rtlCol="0" anchor="ctr" anchorCtr="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Security Token Service (AWS STS)</a:t>
                </a:r>
              </a:p>
            </p:txBody>
          </p:sp>
          <p:pic>
            <p:nvPicPr>
              <p:cNvPr id="63" name="Graphic 62">
                <a:extLst>
                  <a:ext uri="{FF2B5EF4-FFF2-40B4-BE49-F238E27FC236}">
                    <a16:creationId xmlns:a16="http://schemas.microsoft.com/office/drawing/2014/main" id="{D9170D0B-7DB0-42B6-8881-00FCFFA47581}"/>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80879" y="2959100"/>
                <a:ext cx="640080" cy="640080"/>
              </a:xfrm>
              <a:prstGeom prst="rect">
                <a:avLst/>
              </a:prstGeom>
            </p:spPr>
          </p:pic>
        </p:grpSp>
        <p:grpSp>
          <p:nvGrpSpPr>
            <p:cNvPr id="22" name="Group 21">
              <a:extLst>
                <a:ext uri="{FF2B5EF4-FFF2-40B4-BE49-F238E27FC236}">
                  <a16:creationId xmlns:a16="http://schemas.microsoft.com/office/drawing/2014/main" id="{843635C8-7D40-4D6C-A48D-03BE2218657F}"/>
                </a:ext>
                <a:ext uri="{C183D7F6-B498-43B3-948B-1728B52AA6E4}">
                  <adec:decorative xmlns:adec="http://schemas.microsoft.com/office/drawing/2017/decorative" val="1"/>
                </a:ext>
              </a:extLst>
            </p:cNvPr>
            <p:cNvGrpSpPr/>
            <p:nvPr/>
          </p:nvGrpSpPr>
          <p:grpSpPr>
            <a:xfrm>
              <a:off x="3660179" y="3655989"/>
              <a:ext cx="1316386" cy="1307196"/>
              <a:chOff x="3039078" y="3655989"/>
              <a:chExt cx="1316386" cy="1307196"/>
            </a:xfrm>
          </p:grpSpPr>
          <p:sp>
            <p:nvSpPr>
              <p:cNvPr id="65" name="TextBox 64">
                <a:extLst>
                  <a:ext uri="{FF2B5EF4-FFF2-40B4-BE49-F238E27FC236}">
                    <a16:creationId xmlns:a16="http://schemas.microsoft.com/office/drawing/2014/main" id="{3AE80C0F-DE77-49B2-8054-74E41373DA0C}"/>
                  </a:ext>
                </a:extLst>
              </p:cNvPr>
              <p:cNvSpPr txBox="1"/>
              <p:nvPr/>
            </p:nvSpPr>
            <p:spPr>
              <a:xfrm>
                <a:off x="3039078" y="4378410"/>
                <a:ext cx="1316386" cy="584775"/>
              </a:xfrm>
              <a:prstGeom prst="rect">
                <a:avLst/>
              </a:prstGeom>
              <a:noFill/>
            </p:spPr>
            <p:txBody>
              <a:bodyPr wrap="none" rtlCol="0">
                <a:spAutoFit/>
              </a:bodyPr>
              <a:lstStyle/>
              <a:p>
                <a:pPr algn="ctr"/>
                <a:r>
                  <a:rPr lang="en-US" sz="1600" dirty="0">
                    <a:solidFill>
                      <a:schemeClr val="tx1">
                        <a:lumMod val="50000"/>
                      </a:schemeClr>
                    </a:solidFill>
                    <a:latin typeface="+mj-lt"/>
                    <a:ea typeface="Amazon Ember" panose="020B0603020204020204" pitchFamily="34" charset="0"/>
                    <a:cs typeface="Amazon Ember" panose="020B0603020204020204" pitchFamily="34" charset="0"/>
                  </a:rPr>
                  <a:t>Amazon</a:t>
                </a:r>
              </a:p>
              <a:p>
                <a:pPr algn="ctr"/>
                <a:r>
                  <a:rPr lang="en-US" sz="1600" dirty="0">
                    <a:solidFill>
                      <a:schemeClr val="tx1">
                        <a:lumMod val="50000"/>
                      </a:schemeClr>
                    </a:solidFill>
                    <a:latin typeface="+mj-lt"/>
                    <a:ea typeface="Amazon Ember" panose="020B0603020204020204" pitchFamily="34" charset="0"/>
                    <a:cs typeface="Amazon Ember" panose="020B0603020204020204" pitchFamily="34" charset="0"/>
                  </a:rPr>
                  <a:t>API Gateway</a:t>
                </a:r>
              </a:p>
            </p:txBody>
          </p:sp>
          <p:pic>
            <p:nvPicPr>
              <p:cNvPr id="66" name="Graphic 65">
                <a:extLst>
                  <a:ext uri="{FF2B5EF4-FFF2-40B4-BE49-F238E27FC236}">
                    <a16:creationId xmlns:a16="http://schemas.microsoft.com/office/drawing/2014/main" id="{AF4A72BE-AC2B-448B-B1A8-20D7C9C2FCE9}"/>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377231" y="3655989"/>
                <a:ext cx="640080" cy="640080"/>
              </a:xfrm>
              <a:prstGeom prst="rect">
                <a:avLst/>
              </a:prstGeom>
            </p:spPr>
          </p:pic>
        </p:grpSp>
        <p:sp>
          <p:nvSpPr>
            <p:cNvPr id="69" name="Rectangle 68">
              <a:extLst>
                <a:ext uri="{FF2B5EF4-FFF2-40B4-BE49-F238E27FC236}">
                  <a16:creationId xmlns:a16="http://schemas.microsoft.com/office/drawing/2014/main" id="{A8FF3BE5-790F-4427-8CAD-097290338C09}"/>
                </a:ext>
              </a:extLst>
            </p:cNvPr>
            <p:cNvSpPr/>
            <p:nvPr/>
          </p:nvSpPr>
          <p:spPr>
            <a:xfrm>
              <a:off x="3508065" y="1567236"/>
              <a:ext cx="7737800" cy="468012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70" name="Graphic 69">
              <a:extLst>
                <a:ext uri="{FF2B5EF4-FFF2-40B4-BE49-F238E27FC236}">
                  <a16:creationId xmlns:a16="http://schemas.microsoft.com/office/drawing/2014/main" id="{54AFC89C-7E5B-475B-A469-01609D5018E2}"/>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08065" y="1567237"/>
              <a:ext cx="457200" cy="457200"/>
            </a:xfrm>
            <a:prstGeom prst="rect">
              <a:avLst/>
            </a:prstGeom>
          </p:spPr>
        </p:pic>
        <p:pic>
          <p:nvPicPr>
            <p:cNvPr id="71" name="Graphic 70">
              <a:extLst>
                <a:ext uri="{FF2B5EF4-FFF2-40B4-BE49-F238E27FC236}">
                  <a16:creationId xmlns:a16="http://schemas.microsoft.com/office/drawing/2014/main" id="{A566FBDE-81B1-4254-A54C-2664FB96B9E4}"/>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76262" y="3648888"/>
              <a:ext cx="640080" cy="640080"/>
            </a:xfrm>
            <a:prstGeom prst="rect">
              <a:avLst/>
            </a:prstGeom>
          </p:spPr>
        </p:pic>
      </p:grpSp>
      <p:sp>
        <p:nvSpPr>
          <p:cNvPr id="3" name="Footer Placeholder 2">
            <a:extLst>
              <a:ext uri="{FF2B5EF4-FFF2-40B4-BE49-F238E27FC236}">
                <a16:creationId xmlns:a16="http://schemas.microsoft.com/office/drawing/2014/main" id="{713EA8BE-53C6-4602-94E8-94FAE012AD1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67C00BFC-2E72-4AD5-889F-27E6EA012916}"/>
              </a:ext>
            </a:extLst>
          </p:cNvPr>
          <p:cNvSpPr>
            <a:spLocks noGrp="1"/>
          </p:cNvSpPr>
          <p:nvPr>
            <p:ph type="sldNum" sz="quarter" idx="12"/>
          </p:nvPr>
        </p:nvSpPr>
        <p:spPr/>
        <p:txBody>
          <a:bodyPr/>
          <a:lstStyle/>
          <a:p>
            <a:fld id="{B6A95138-A96E-2F42-A959-2EFD44FE4AB7}" type="slidenum">
              <a:rPr lang="en-US" smtClean="0"/>
              <a:pPr/>
              <a:t>62</a:t>
            </a:fld>
            <a:endParaRPr lang="en-US" dirty="0"/>
          </a:p>
        </p:txBody>
      </p:sp>
    </p:spTree>
    <p:custDataLst>
      <p:tags r:id="rId1"/>
    </p:custDataLst>
    <p:extLst>
      <p:ext uri="{BB962C8B-B14F-4D97-AF65-F5344CB8AC3E}">
        <p14:creationId xmlns:p14="http://schemas.microsoft.com/office/powerpoint/2010/main" val="3890412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6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API Gateway </a:t>
            </a:r>
            <a:r>
              <a:rPr lang="en-US" sz="2400" dirty="0">
                <a:latin typeface="+mn-lt"/>
              </a:rPr>
              <a:t>is a fully managed service that enables you to</a:t>
            </a:r>
            <a:r>
              <a:rPr lang="en-US" sz="2400" dirty="0">
                <a:latin typeface="+mj-lt"/>
              </a:rPr>
              <a:t> </a:t>
            </a:r>
            <a:r>
              <a:rPr lang="en-US" sz="2400" dirty="0">
                <a:latin typeface="+mj-lt"/>
                <a:ea typeface="Amazon Ember" panose="020B0603020204020204" pitchFamily="34" charset="0"/>
                <a:cs typeface="Amazon Ember" panose="020B0603020204020204" pitchFamily="34" charset="0"/>
              </a:rPr>
              <a:t>create, publish, maintain, monitor, and secure APIs</a:t>
            </a:r>
            <a:r>
              <a:rPr lang="en-US" sz="2400" dirty="0">
                <a:latin typeface="+mj-lt"/>
              </a:rPr>
              <a:t> </a:t>
            </a:r>
            <a:r>
              <a:rPr lang="en-US" sz="2400" dirty="0">
                <a:latin typeface="+mn-lt"/>
              </a:rPr>
              <a:t>at any scale. </a:t>
            </a:r>
          </a:p>
          <a:p>
            <a:pPr>
              <a:buClr>
                <a:schemeClr val="tx1"/>
              </a:buClr>
            </a:pPr>
            <a:r>
              <a:rPr lang="en-US" sz="2400" dirty="0"/>
              <a:t>Amazon API Gateway acts as an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entry point to backend resources for your applications</a:t>
            </a:r>
            <a:r>
              <a:rPr lang="en-US" sz="2400" dirty="0"/>
              <a:t>. It abstracts and exposes APIs that can call various backend applications. These applications include Lambda functions, Docker containers that run on EC2 instances, VPCs, or any publicly accessible endpoint. </a:t>
            </a:r>
          </a:p>
          <a:p>
            <a:pPr>
              <a:buClr>
                <a:schemeClr val="tx1"/>
              </a:buClr>
            </a:pPr>
            <a:r>
              <a:rPr lang="en-US" sz="2400" dirty="0">
                <a:latin typeface="+mn-lt"/>
              </a:rPr>
              <a:t>Amazon API Gateway is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deeply integrated with Lambda</a:t>
            </a:r>
            <a:r>
              <a:rPr lang="en-US" sz="2400" dirty="0">
                <a:latin typeface="+mn-lt"/>
              </a:rPr>
              <a:t>.</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63</a:t>
            </a:fld>
            <a:endParaRPr lang="en-US" dirty="0"/>
          </a:p>
        </p:txBody>
      </p:sp>
    </p:spTree>
    <p:custDataLst>
      <p:tags r:id="rId1"/>
    </p:custDataLst>
    <p:extLst>
      <p:ext uri="{BB962C8B-B14F-4D97-AF65-F5344CB8AC3E}">
        <p14:creationId xmlns:p14="http://schemas.microsoft.com/office/powerpoint/2010/main" val="3088278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fontScale="92500"/>
          </a:bodyPr>
          <a:lstStyle/>
          <a:p>
            <a:r>
              <a:rPr lang="en-US" b="1" dirty="0">
                <a:latin typeface="+mn-lt"/>
              </a:rPr>
              <a:t>Module 13: Building Microservices and Serverless Architectures</a:t>
            </a:r>
          </a:p>
        </p:txBody>
      </p:sp>
      <p:sp>
        <p:nvSpPr>
          <p:cNvPr id="2" name="Title 1"/>
          <p:cNvSpPr>
            <a:spLocks noGrp="1"/>
          </p:cNvSpPr>
          <p:nvPr>
            <p:ph type="title"/>
          </p:nvPr>
        </p:nvSpPr>
        <p:spPr>
          <a:xfrm>
            <a:off x="419100" y="3191940"/>
            <a:ext cx="11353800" cy="1014300"/>
          </a:xfrm>
        </p:spPr>
        <p:txBody>
          <a:bodyPr>
            <a:noAutofit/>
          </a:bodyPr>
          <a:lstStyle/>
          <a:p>
            <a:r>
              <a:rPr lang="en-US" sz="4000" dirty="0">
                <a:latin typeface="+mj-lt"/>
              </a:rPr>
              <a:t>Section 7: Orchestrating microservices with AWS Step Functions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395045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200" dirty="0"/>
              <a:t>Challenges with microservice applications</a:t>
            </a:r>
          </a:p>
        </p:txBody>
      </p:sp>
      <p:grpSp>
        <p:nvGrpSpPr>
          <p:cNvPr id="4" name="Group 3" descr="Example of microservice challenge explained in notes.">
            <a:extLst>
              <a:ext uri="{FF2B5EF4-FFF2-40B4-BE49-F238E27FC236}">
                <a16:creationId xmlns:a16="http://schemas.microsoft.com/office/drawing/2014/main" id="{CCA1D015-54FA-496D-A7D6-91382D3B079F}"/>
              </a:ext>
            </a:extLst>
          </p:cNvPr>
          <p:cNvGrpSpPr/>
          <p:nvPr/>
        </p:nvGrpSpPr>
        <p:grpSpPr>
          <a:xfrm>
            <a:off x="2247088" y="1519391"/>
            <a:ext cx="7906845" cy="4608453"/>
            <a:chOff x="2247088" y="1519391"/>
            <a:chExt cx="7906845" cy="4608453"/>
          </a:xfrm>
        </p:grpSpPr>
        <p:pic>
          <p:nvPicPr>
            <p:cNvPr id="54" name="Graphic 39">
              <a:extLst>
                <a:ext uri="{FF2B5EF4-FFF2-40B4-BE49-F238E27FC236}">
                  <a16:creationId xmlns:a16="http://schemas.microsoft.com/office/drawing/2014/main" id="{2ACAD885-5F52-504F-842D-3D87E199BD5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0735" y="4371536"/>
              <a:ext cx="1262556" cy="1262556"/>
            </a:xfrm>
            <a:prstGeom prst="rect">
              <a:avLst/>
            </a:prstGeom>
          </p:spPr>
        </p:pic>
        <p:cxnSp>
          <p:nvCxnSpPr>
            <p:cNvPr id="66" name="Straight Connector 65">
              <a:extLst>
                <a:ext uri="{C183D7F6-B498-43B3-948B-1728B52AA6E4}">
                  <adec:decorative xmlns:adec="http://schemas.microsoft.com/office/drawing/2017/decorative" val="1"/>
                </a:ext>
              </a:extLst>
            </p:cNvPr>
            <p:cNvCxnSpPr/>
            <p:nvPr/>
          </p:nvCxnSpPr>
          <p:spPr>
            <a:xfrm flipH="1" flipV="1">
              <a:off x="5727007" y="3463677"/>
              <a:ext cx="371200" cy="359940"/>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p:nvCxnSpPr>
          <p:spPr>
            <a:xfrm>
              <a:off x="6521532" y="4342850"/>
              <a:ext cx="224972" cy="311576"/>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pic>
          <p:nvPicPr>
            <p:cNvPr id="64" name="Picture 63">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9598" y="3611844"/>
              <a:ext cx="1690476" cy="1690476"/>
            </a:xfrm>
            <a:prstGeom prst="rect">
              <a:avLst/>
            </a:prstGeom>
          </p:spPr>
        </p:pic>
        <p:cxnSp>
          <p:nvCxnSpPr>
            <p:cNvPr id="55" name="Straight Connector 54">
              <a:extLst>
                <a:ext uri="{C183D7F6-B498-43B3-948B-1728B52AA6E4}">
                  <adec:decorative xmlns:adec="http://schemas.microsoft.com/office/drawing/2017/decorative" val="1"/>
                </a:ext>
              </a:extLst>
            </p:cNvPr>
            <p:cNvCxnSpPr/>
            <p:nvPr/>
          </p:nvCxnSpPr>
          <p:spPr>
            <a:xfrm flipV="1">
              <a:off x="6601870" y="3517210"/>
              <a:ext cx="267349" cy="345911"/>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208472" y="5398289"/>
              <a:ext cx="926287" cy="369332"/>
            </a:xfrm>
            <a:prstGeom prst="rect">
              <a:avLst/>
            </a:prstGeom>
            <a:noFill/>
          </p:spPr>
          <p:txBody>
            <a:bodyPr wrap="square" rtlCol="0">
              <a:spAutoFit/>
            </a:bodyPr>
            <a:lstStyle/>
            <a:p>
              <a:r>
                <a:rPr lang="en-US" dirty="0">
                  <a:solidFill>
                    <a:srgbClr val="474746"/>
                  </a:solidFill>
                </a:rPr>
                <a:t>Queue</a:t>
              </a:r>
            </a:p>
          </p:txBody>
        </p:sp>
        <p:cxnSp>
          <p:nvCxnSpPr>
            <p:cNvPr id="73" name="Straight Connector 72">
              <a:extLst>
                <a:ext uri="{C183D7F6-B498-43B3-948B-1728B52AA6E4}">
                  <adec:decorative xmlns:adec="http://schemas.microsoft.com/office/drawing/2017/decorative" val="1"/>
                </a:ext>
              </a:extLst>
            </p:cNvPr>
            <p:cNvCxnSpPr/>
            <p:nvPr/>
          </p:nvCxnSpPr>
          <p:spPr>
            <a:xfrm flipH="1" flipV="1">
              <a:off x="5241897" y="2409706"/>
              <a:ext cx="127542" cy="389651"/>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p:nvCxnSpPr>
          <p:spPr>
            <a:xfrm flipV="1">
              <a:off x="5540568" y="2059047"/>
              <a:ext cx="457200" cy="1328"/>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p:nvCxnSpPr>
          <p:spPr>
            <a:xfrm flipH="1" flipV="1">
              <a:off x="4620520" y="2635482"/>
              <a:ext cx="543186" cy="327750"/>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p:nvCxnSpPr>
          <p:spPr>
            <a:xfrm flipH="1">
              <a:off x="4620521" y="3315629"/>
              <a:ext cx="428338" cy="148048"/>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p:nvCxnSpPr>
          <p:spPr>
            <a:xfrm flipH="1">
              <a:off x="5778910" y="5008664"/>
              <a:ext cx="822960" cy="0"/>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p:nvCxnSpPr>
          <p:spPr>
            <a:xfrm>
              <a:off x="4422320" y="5002814"/>
              <a:ext cx="640080" cy="0"/>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p:nvCxnSpPr>
          <p:spPr>
            <a:xfrm>
              <a:off x="8432783" y="3461023"/>
              <a:ext cx="221032" cy="298325"/>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p:nvCxnSpPr>
          <p:spPr>
            <a:xfrm flipV="1">
              <a:off x="8365759" y="4890290"/>
              <a:ext cx="268125" cy="404548"/>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p:nvCxnSpPr>
          <p:spPr>
            <a:xfrm flipV="1">
              <a:off x="7299393" y="4152673"/>
              <a:ext cx="249510" cy="440932"/>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a:stCxn id="37" idx="2"/>
              <a:endCxn id="49" idx="0"/>
            </p:cNvCxnSpPr>
            <p:nvPr/>
          </p:nvCxnSpPr>
          <p:spPr>
            <a:xfrm>
              <a:off x="7799845" y="4152672"/>
              <a:ext cx="275455" cy="1106707"/>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p:nvCxnSpPr>
          <p:spPr>
            <a:xfrm>
              <a:off x="7450702" y="3186703"/>
              <a:ext cx="457200" cy="0"/>
            </a:xfrm>
            <a:prstGeom prst="line">
              <a:avLst/>
            </a:prstGeom>
            <a:ln>
              <a:solidFill>
                <a:schemeClr val="tx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pic>
          <p:nvPicPr>
            <p:cNvPr id="37"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25525" y="3604032"/>
              <a:ext cx="548640" cy="548640"/>
            </a:xfrm>
            <a:prstGeom prst="rect">
              <a:avLst/>
            </a:prstGeom>
          </p:spPr>
        </p:pic>
        <p:pic>
          <p:nvPicPr>
            <p:cNvPr id="38"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27711" y="4734344"/>
              <a:ext cx="548640" cy="548640"/>
            </a:xfrm>
            <a:prstGeom prst="rect">
              <a:avLst/>
            </a:prstGeom>
          </p:spPr>
        </p:pic>
        <p:pic>
          <p:nvPicPr>
            <p:cNvPr id="40"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70298" y="4734344"/>
              <a:ext cx="548640" cy="548640"/>
            </a:xfrm>
            <a:prstGeom prst="rect">
              <a:avLst/>
            </a:prstGeom>
          </p:spPr>
        </p:pic>
        <p:pic>
          <p:nvPicPr>
            <p:cNvPr id="41"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76241" y="3388732"/>
              <a:ext cx="548640" cy="548640"/>
            </a:xfrm>
            <a:prstGeom prst="rect">
              <a:avLst/>
            </a:prstGeom>
          </p:spPr>
        </p:pic>
        <p:pic>
          <p:nvPicPr>
            <p:cNvPr id="42"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1897" y="2963232"/>
              <a:ext cx="548640" cy="548640"/>
            </a:xfrm>
            <a:prstGeom prst="rect">
              <a:avLst/>
            </a:prstGeom>
          </p:spPr>
        </p:pic>
        <p:pic>
          <p:nvPicPr>
            <p:cNvPr id="43"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24999" y="3777834"/>
              <a:ext cx="548640" cy="548640"/>
            </a:xfrm>
            <a:prstGeom prst="rect">
              <a:avLst/>
            </a:prstGeom>
          </p:spPr>
        </p:pic>
        <p:pic>
          <p:nvPicPr>
            <p:cNvPr id="44"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33127" y="2912383"/>
              <a:ext cx="548640" cy="548640"/>
            </a:xfrm>
            <a:prstGeom prst="rect">
              <a:avLst/>
            </a:prstGeom>
          </p:spPr>
        </p:pic>
        <p:pic>
          <p:nvPicPr>
            <p:cNvPr id="45"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6836" y="2912383"/>
              <a:ext cx="548640" cy="548640"/>
            </a:xfrm>
            <a:prstGeom prst="rect">
              <a:avLst/>
            </a:prstGeom>
          </p:spPr>
        </p:pic>
        <p:pic>
          <p:nvPicPr>
            <p:cNvPr id="46"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7242" y="1795858"/>
              <a:ext cx="548640" cy="548640"/>
            </a:xfrm>
            <a:prstGeom prst="rect">
              <a:avLst/>
            </a:prstGeom>
          </p:spPr>
        </p:pic>
        <p:pic>
          <p:nvPicPr>
            <p:cNvPr id="47"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2454" y="1786055"/>
              <a:ext cx="548640" cy="548640"/>
            </a:xfrm>
            <a:prstGeom prst="rect">
              <a:avLst/>
            </a:prstGeom>
          </p:spPr>
        </p:pic>
        <p:pic>
          <p:nvPicPr>
            <p:cNvPr id="48"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1880" y="2086842"/>
              <a:ext cx="548640" cy="548640"/>
            </a:xfrm>
            <a:prstGeom prst="rect">
              <a:avLst/>
            </a:prstGeom>
          </p:spPr>
        </p:pic>
        <p:pic>
          <p:nvPicPr>
            <p:cNvPr id="49"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0980" y="5259379"/>
              <a:ext cx="548640" cy="548640"/>
            </a:xfrm>
            <a:prstGeom prst="rect">
              <a:avLst/>
            </a:prstGeom>
          </p:spPr>
        </p:pic>
        <p:pic>
          <p:nvPicPr>
            <p:cNvPr id="52" name="Graphic 9">
              <a:extLst>
                <a:ext uri="{FF2B5EF4-FFF2-40B4-BE49-F238E27FC236}">
                  <a16:creationId xmlns:a16="http://schemas.microsoft.com/office/drawing/2014/main" id="{500C2653-A06A-354F-97A7-93DD33AFA97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47089" y="1519392"/>
              <a:ext cx="640080" cy="640080"/>
            </a:xfrm>
            <a:prstGeom prst="rect">
              <a:avLst/>
            </a:prstGeom>
          </p:spPr>
        </p:pic>
        <p:sp>
          <p:nvSpPr>
            <p:cNvPr id="53" name="Rectangle 52">
              <a:extLst>
                <a:ext uri="{FF2B5EF4-FFF2-40B4-BE49-F238E27FC236}">
                  <a16:creationId xmlns:a16="http://schemas.microsoft.com/office/drawing/2014/main" id="{4C5FA3DF-AAD9-2A40-8928-45DEB6D047C9}"/>
                </a:ext>
              </a:extLst>
            </p:cNvPr>
            <p:cNvSpPr/>
            <p:nvPr/>
          </p:nvSpPr>
          <p:spPr>
            <a:xfrm>
              <a:off x="2247088" y="1519391"/>
              <a:ext cx="7906845" cy="46084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2000" dirty="0">
                  <a:ln w="0"/>
                  <a:solidFill>
                    <a:sysClr val="windowText" lastClr="000000"/>
                  </a:solidFill>
                </a:rPr>
                <a:t>    AWS Cloud</a:t>
              </a:r>
            </a:p>
          </p:txBody>
        </p:sp>
        <p:cxnSp>
          <p:nvCxnSpPr>
            <p:cNvPr id="34" name="Straight Arrow Connector 33">
              <a:extLst>
                <a:ext uri="{C183D7F6-B498-43B3-948B-1728B52AA6E4}">
                  <adec:decorative xmlns:adec="http://schemas.microsoft.com/office/drawing/2017/decorative" val="1"/>
                </a:ext>
              </a:extLst>
            </p:cNvPr>
            <p:cNvCxnSpPr/>
            <p:nvPr/>
          </p:nvCxnSpPr>
          <p:spPr>
            <a:xfrm flipH="1">
              <a:off x="3901820" y="3942295"/>
              <a:ext cx="235633" cy="522947"/>
            </a:xfrm>
            <a:prstGeom prst="straightConnector1">
              <a:avLst/>
            </a:prstGeom>
            <a:ln w="12700">
              <a:solidFill>
                <a:schemeClr val="accent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8738691" y="5213623"/>
              <a:ext cx="1125629"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Database</a:t>
              </a:r>
            </a:p>
          </p:txBody>
        </p:sp>
      </p:grpSp>
      <p:sp>
        <p:nvSpPr>
          <p:cNvPr id="36" name="Footer Placeholder 3">
            <a:extLs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r>
              <a:rPr lang="en-US" dirty="0"/>
              <a:t>© 2020, Amazon Web Services, Inc. or its Affiliates. All rights reserved.</a:t>
            </a:r>
          </a:p>
        </p:txBody>
      </p:sp>
      <p:sp>
        <p:nvSpPr>
          <p:cNvPr id="3" name="Slide Number Placeholder 2"/>
          <p:cNvSpPr>
            <a:spLocks noGrp="1"/>
          </p:cNvSpPr>
          <p:nvPr>
            <p:ph type="sldNum" sz="quarter" idx="12"/>
          </p:nvPr>
        </p:nvSpPr>
        <p:spPr/>
        <p:txBody>
          <a:bodyPr/>
          <a:lstStyle/>
          <a:p>
            <a:fld id="{9FC43BFD-8FF7-A343-A8A6-E2338FCE8046}" type="slidenum">
              <a:rPr lang="en-US" smtClean="0"/>
              <a:pPr/>
              <a:t>65</a:t>
            </a:fld>
            <a:endParaRPr lang="en-US" dirty="0"/>
          </a:p>
        </p:txBody>
      </p:sp>
    </p:spTree>
    <p:custDataLst>
      <p:tags r:id="rId1"/>
    </p:custDataLst>
    <p:extLst>
      <p:ext uri="{BB962C8B-B14F-4D97-AF65-F5344CB8AC3E}">
        <p14:creationId xmlns:p14="http://schemas.microsoft.com/office/powerpoint/2010/main" val="2765853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39042-5BB1-9641-A21C-2EBB10BE4CAA}"/>
              </a:ext>
            </a:extLst>
          </p:cNvPr>
          <p:cNvSpPr>
            <a:spLocks noGrp="1"/>
          </p:cNvSpPr>
          <p:nvPr>
            <p:ph type="title"/>
          </p:nvPr>
        </p:nvSpPr>
        <p:spPr/>
        <p:txBody>
          <a:bodyPr/>
          <a:lstStyle/>
          <a:p>
            <a:r>
              <a:rPr lang="en-US" dirty="0"/>
              <a:t>AWS Step Functions</a:t>
            </a:r>
          </a:p>
        </p:txBody>
      </p:sp>
      <p:grpSp>
        <p:nvGrpSpPr>
          <p:cNvPr id="5" name="Group 4">
            <a:extLst>
              <a:ext uri="{FF2B5EF4-FFF2-40B4-BE49-F238E27FC236}">
                <a16:creationId xmlns:a16="http://schemas.microsoft.com/office/drawing/2014/main" id="{738F5032-ACEB-4EFB-9929-BE9ADB27FFE7}"/>
              </a:ext>
              <a:ext uri="{C183D7F6-B498-43B3-948B-1728B52AA6E4}">
                <adec:decorative xmlns:adec="http://schemas.microsoft.com/office/drawing/2017/decorative" val="1"/>
              </a:ext>
            </a:extLst>
          </p:cNvPr>
          <p:cNvGrpSpPr/>
          <p:nvPr/>
        </p:nvGrpSpPr>
        <p:grpSpPr>
          <a:xfrm>
            <a:off x="764011" y="1916492"/>
            <a:ext cx="2885749" cy="4045058"/>
            <a:chOff x="764011" y="1916492"/>
            <a:chExt cx="2885749" cy="4045058"/>
          </a:xfrm>
        </p:grpSpPr>
        <p:sp>
          <p:nvSpPr>
            <p:cNvPr id="8" name="TextBox 7">
              <a:extLst>
                <a:ext uri="{FF2B5EF4-FFF2-40B4-BE49-F238E27FC236}">
                  <a16:creationId xmlns:a16="http://schemas.microsoft.com/office/drawing/2014/main" id="{0FBB3DD3-5377-2F41-977A-7324CE913AFD}"/>
                </a:ext>
              </a:extLst>
            </p:cNvPr>
            <p:cNvSpPr txBox="1"/>
            <p:nvPr/>
          </p:nvSpPr>
          <p:spPr>
            <a:xfrm>
              <a:off x="1300170" y="4331526"/>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AWS Step Functions</a:t>
              </a:r>
            </a:p>
          </p:txBody>
        </p:sp>
        <p:sp>
          <p:nvSpPr>
            <p:cNvPr id="9" name="Rectangle 8">
              <a:extLst>
                <a:ext uri="{FF2B5EF4-FFF2-40B4-BE49-F238E27FC236}">
                  <a16:creationId xmlns:a16="http://schemas.microsoft.com/office/drawing/2014/main" id="{7AFAFD7C-EC51-0242-B010-CCC0B0F4E1F5}"/>
                </a:ext>
                <a:ext uri="{C183D7F6-B498-43B3-948B-1728B52AA6E4}">
                  <adec:decorative xmlns:adec="http://schemas.microsoft.com/office/drawing/2017/decorative" val="1"/>
                </a:ext>
              </a:extLst>
            </p:cNvPr>
            <p:cNvSpPr/>
            <p:nvPr/>
          </p:nvSpPr>
          <p:spPr>
            <a:xfrm>
              <a:off x="764011"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206C2DF2-66CB-47D9-979E-456F75E9C5A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1085" y="2743200"/>
              <a:ext cx="1371600" cy="1371600"/>
            </a:xfrm>
            <a:prstGeom prst="rect">
              <a:avLst/>
            </a:prstGeom>
          </p:spPr>
        </p:pic>
      </p:grpSp>
      <p:sp>
        <p:nvSpPr>
          <p:cNvPr id="15" name="Content Placeholder 14">
            <a:extLst>
              <a:ext uri="{FF2B5EF4-FFF2-40B4-BE49-F238E27FC236}">
                <a16:creationId xmlns:a16="http://schemas.microsoft.com/office/drawing/2014/main" id="{6B73B4E1-A59E-4819-8D06-39A9CC18F132}"/>
              </a:ext>
            </a:extLst>
          </p:cNvPr>
          <p:cNvSpPr>
            <a:spLocks noGrp="1"/>
          </p:cNvSpPr>
          <p:nvPr>
            <p:ph idx="13"/>
          </p:nvPr>
        </p:nvSpPr>
        <p:spPr>
          <a:xfrm>
            <a:off x="4326624" y="1916492"/>
            <a:ext cx="7315200" cy="4256524"/>
          </a:xfrm>
        </p:spPr>
        <p:txBody>
          <a:bodyPr/>
          <a:lstStyle/>
          <a:p>
            <a:r>
              <a:rPr lang="en-US" dirty="0"/>
              <a:t>Coordinates microservices by using visual workflows</a:t>
            </a:r>
          </a:p>
          <a:p>
            <a:r>
              <a:rPr lang="en-US" dirty="0"/>
              <a:t>Enables you to step through the functions of your application</a:t>
            </a:r>
          </a:p>
          <a:p>
            <a:r>
              <a:rPr lang="en-US" dirty="0"/>
              <a:t>Automatically triggers and tracks each step</a:t>
            </a:r>
          </a:p>
          <a:p>
            <a:r>
              <a:rPr lang="en-US" dirty="0"/>
              <a:t>Provides simple error catching and logging if a step fails</a:t>
            </a:r>
          </a:p>
        </p:txBody>
      </p:sp>
      <p:sp>
        <p:nvSpPr>
          <p:cNvPr id="3" name="Footer Placeholder 2">
            <a:extLst>
              <a:ext uri="{FF2B5EF4-FFF2-40B4-BE49-F238E27FC236}">
                <a16:creationId xmlns:a16="http://schemas.microsoft.com/office/drawing/2014/main" id="{385F78CE-C49B-41D0-929A-BB6269172CB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F0D41F15-12A9-4879-BBD8-E2BB8B8CB1C5}"/>
              </a:ext>
            </a:extLst>
          </p:cNvPr>
          <p:cNvSpPr>
            <a:spLocks noGrp="1"/>
          </p:cNvSpPr>
          <p:nvPr>
            <p:ph type="sldNum" sz="quarter" idx="12"/>
          </p:nvPr>
        </p:nvSpPr>
        <p:spPr/>
        <p:txBody>
          <a:bodyPr/>
          <a:lstStyle/>
          <a:p>
            <a:fld id="{B6A95138-A96E-2F42-A959-2EFD44FE4AB7}" type="slidenum">
              <a:rPr lang="en-US" smtClean="0"/>
              <a:t>66</a:t>
            </a:fld>
            <a:endParaRPr lang="en-US" dirty="0"/>
          </a:p>
        </p:txBody>
      </p:sp>
    </p:spTree>
    <p:custDataLst>
      <p:tags r:id="rId1"/>
    </p:custDataLst>
    <p:extLst>
      <p:ext uri="{BB962C8B-B14F-4D97-AF65-F5344CB8AC3E}">
        <p14:creationId xmlns:p14="http://schemas.microsoft.com/office/powerpoint/2010/main" val="449870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Workflow coordination</a:t>
            </a:r>
          </a:p>
        </p:txBody>
      </p:sp>
      <p:grpSp>
        <p:nvGrpSpPr>
          <p:cNvPr id="2" name="Group 1" descr="AWS Step Functions workflow described in notes.">
            <a:extLst>
              <a:ext uri="{FF2B5EF4-FFF2-40B4-BE49-F238E27FC236}">
                <a16:creationId xmlns:a16="http://schemas.microsoft.com/office/drawing/2014/main" id="{F52ABFEC-042D-4316-9477-46CADA7A9EE8}"/>
              </a:ext>
            </a:extLst>
          </p:cNvPr>
          <p:cNvGrpSpPr/>
          <p:nvPr/>
        </p:nvGrpSpPr>
        <p:grpSpPr>
          <a:xfrm>
            <a:off x="957943" y="1580684"/>
            <a:ext cx="10492792" cy="4689670"/>
            <a:chOff x="957943" y="1580684"/>
            <a:chExt cx="10492792" cy="4689670"/>
          </a:xfrm>
        </p:grpSpPr>
        <p:grpSp>
          <p:nvGrpSpPr>
            <p:cNvPr id="50" name="Group 49">
              <a:extLst>
                <a:ext uri="{C183D7F6-B498-43B3-948B-1728B52AA6E4}">
                  <adec:decorative xmlns:adec="http://schemas.microsoft.com/office/drawing/2017/decorative" val="1"/>
                </a:ext>
              </a:extLst>
            </p:cNvPr>
            <p:cNvGrpSpPr/>
            <p:nvPr/>
          </p:nvGrpSpPr>
          <p:grpSpPr>
            <a:xfrm>
              <a:off x="9546046" y="4359521"/>
              <a:ext cx="1904689" cy="1290064"/>
              <a:chOff x="1015803" y="1876926"/>
              <a:chExt cx="1904689" cy="1290064"/>
            </a:xfrm>
          </p:grpSpPr>
          <p:grpSp>
            <p:nvGrpSpPr>
              <p:cNvPr id="39" name="Group 38"/>
              <p:cNvGrpSpPr/>
              <p:nvPr/>
            </p:nvGrpSpPr>
            <p:grpSpPr>
              <a:xfrm>
                <a:off x="1222189" y="1876926"/>
                <a:ext cx="1491916" cy="822960"/>
                <a:chOff x="1179095" y="1876926"/>
                <a:chExt cx="1491916" cy="822960"/>
              </a:xfrm>
            </p:grpSpPr>
            <p:sp>
              <p:nvSpPr>
                <p:cNvPr id="7" name="Rectangle 6"/>
                <p:cNvSpPr/>
                <p:nvPr/>
              </p:nvSpPr>
              <p:spPr>
                <a:xfrm>
                  <a:off x="1179095" y="1876926"/>
                  <a:ext cx="822960" cy="8229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8" name="Curved Left Arrow 7"/>
                <p:cNvSpPr/>
                <p:nvPr/>
              </p:nvSpPr>
              <p:spPr>
                <a:xfrm>
                  <a:off x="2189748" y="1933475"/>
                  <a:ext cx="481263" cy="709863"/>
                </a:xfrm>
                <a:prstGeom prst="curvedLef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8" name="TextBox 37"/>
              <p:cNvSpPr txBox="1"/>
              <p:nvPr/>
            </p:nvSpPr>
            <p:spPr>
              <a:xfrm>
                <a:off x="1015803" y="2797658"/>
                <a:ext cx="1904689"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Retry failed tasks</a:t>
                </a:r>
              </a:p>
            </p:txBody>
          </p:sp>
        </p:grpSp>
        <p:grpSp>
          <p:nvGrpSpPr>
            <p:cNvPr id="49" name="Group 48">
              <a:extLst>
                <a:ext uri="{C183D7F6-B498-43B3-948B-1728B52AA6E4}">
                  <adec:decorative xmlns:adec="http://schemas.microsoft.com/office/drawing/2017/decorative" val="1"/>
                </a:ext>
              </a:extLst>
            </p:cNvPr>
            <p:cNvGrpSpPr/>
            <p:nvPr/>
          </p:nvGrpSpPr>
          <p:grpSpPr>
            <a:xfrm>
              <a:off x="3534999" y="2032318"/>
              <a:ext cx="2406429" cy="1294075"/>
              <a:chOff x="3798312" y="1872915"/>
              <a:chExt cx="2406429" cy="1294075"/>
            </a:xfrm>
          </p:grpSpPr>
          <p:grpSp>
            <p:nvGrpSpPr>
              <p:cNvPr id="46" name="Group 45"/>
              <p:cNvGrpSpPr/>
              <p:nvPr/>
            </p:nvGrpSpPr>
            <p:grpSpPr>
              <a:xfrm>
                <a:off x="3858127" y="1872915"/>
                <a:ext cx="2286796" cy="826971"/>
                <a:chOff x="3858127" y="1872915"/>
                <a:chExt cx="2286796" cy="826971"/>
              </a:xfrm>
            </p:grpSpPr>
            <p:sp>
              <p:nvSpPr>
                <p:cNvPr id="9" name="Rectangle 8"/>
                <p:cNvSpPr/>
                <p:nvPr/>
              </p:nvSpPr>
              <p:spPr>
                <a:xfrm>
                  <a:off x="3858127" y="1876926"/>
                  <a:ext cx="822960" cy="8229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10" name="Rectangle 9"/>
                <p:cNvSpPr/>
                <p:nvPr/>
              </p:nvSpPr>
              <p:spPr>
                <a:xfrm>
                  <a:off x="5321963" y="1872915"/>
                  <a:ext cx="822960" cy="8229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p>
              </p:txBody>
            </p:sp>
            <p:cxnSp>
              <p:nvCxnSpPr>
                <p:cNvPr id="26" name="Straight Arrow Connector 25"/>
                <p:cNvCxnSpPr>
                  <a:stCxn id="9" idx="3"/>
                  <a:endCxn id="10" idx="1"/>
                </p:cNvCxnSpPr>
                <p:nvPr/>
              </p:nvCxnSpPr>
              <p:spPr>
                <a:xfrm flipV="1">
                  <a:off x="4681087" y="2284395"/>
                  <a:ext cx="640876" cy="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3798312" y="2797658"/>
                <a:ext cx="2406429"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Run tasks in sequence</a:t>
                </a:r>
              </a:p>
            </p:txBody>
          </p:sp>
        </p:grpSp>
        <p:grpSp>
          <p:nvGrpSpPr>
            <p:cNvPr id="48" name="Group 47">
              <a:extLst>
                <a:ext uri="{C183D7F6-B498-43B3-948B-1728B52AA6E4}">
                  <adec:decorative xmlns:adec="http://schemas.microsoft.com/office/drawing/2017/decorative" val="1"/>
                </a:ext>
              </a:extLst>
            </p:cNvPr>
            <p:cNvGrpSpPr/>
            <p:nvPr/>
          </p:nvGrpSpPr>
          <p:grpSpPr>
            <a:xfrm>
              <a:off x="5307394" y="4242080"/>
              <a:ext cx="2653290" cy="2028274"/>
              <a:chOff x="7447186" y="1415715"/>
              <a:chExt cx="2653290" cy="2028274"/>
            </a:xfrm>
          </p:grpSpPr>
          <p:grpSp>
            <p:nvGrpSpPr>
              <p:cNvPr id="45" name="Group 44"/>
              <p:cNvGrpSpPr/>
              <p:nvPr/>
            </p:nvGrpSpPr>
            <p:grpSpPr>
              <a:xfrm>
                <a:off x="7950869" y="1415715"/>
                <a:ext cx="1645920" cy="1284171"/>
                <a:chOff x="7950869" y="1415715"/>
                <a:chExt cx="1645920" cy="1284171"/>
              </a:xfrm>
            </p:grpSpPr>
            <p:sp>
              <p:nvSpPr>
                <p:cNvPr id="12" name="Left-Right Arrow Callout 11"/>
                <p:cNvSpPr/>
                <p:nvPr/>
              </p:nvSpPr>
              <p:spPr>
                <a:xfrm>
                  <a:off x="7950869" y="1876926"/>
                  <a:ext cx="1645920" cy="822960"/>
                </a:xfrm>
                <a:prstGeom prst="leftRightArrowCallou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5400000">
                  <a:off x="8546432" y="1465528"/>
                  <a:ext cx="457200" cy="357574"/>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p:cNvSpPr txBox="1"/>
              <p:nvPr/>
            </p:nvSpPr>
            <p:spPr>
              <a:xfrm>
                <a:off x="7447186" y="2797658"/>
                <a:ext cx="2653290"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Manage try-catch-finally</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behavior</a:t>
                </a:r>
              </a:p>
            </p:txBody>
          </p:sp>
        </p:grpSp>
        <p:grpSp>
          <p:nvGrpSpPr>
            <p:cNvPr id="51" name="Group 50">
              <a:extLst>
                <a:ext uri="{C183D7F6-B498-43B3-948B-1728B52AA6E4}">
                  <adec:decorative xmlns:adec="http://schemas.microsoft.com/office/drawing/2017/decorative" val="1"/>
                </a:ext>
              </a:extLst>
            </p:cNvPr>
            <p:cNvGrpSpPr/>
            <p:nvPr/>
          </p:nvGrpSpPr>
          <p:grpSpPr>
            <a:xfrm>
              <a:off x="957943" y="3655395"/>
              <a:ext cx="2764086" cy="2337960"/>
              <a:chOff x="974553" y="3577547"/>
              <a:chExt cx="2764086" cy="2337960"/>
            </a:xfrm>
          </p:grpSpPr>
          <p:grpSp>
            <p:nvGrpSpPr>
              <p:cNvPr id="47" name="Group 46"/>
              <p:cNvGrpSpPr/>
              <p:nvPr/>
            </p:nvGrpSpPr>
            <p:grpSpPr>
              <a:xfrm>
                <a:off x="974553" y="3577547"/>
                <a:ext cx="2764086" cy="1865080"/>
                <a:chOff x="974553" y="3577547"/>
                <a:chExt cx="2764086" cy="1865080"/>
              </a:xfrm>
            </p:grpSpPr>
            <p:sp>
              <p:nvSpPr>
                <p:cNvPr id="15" name="Rectangle 14"/>
                <p:cNvSpPr/>
                <p:nvPr/>
              </p:nvSpPr>
              <p:spPr>
                <a:xfrm>
                  <a:off x="974553" y="4624480"/>
                  <a:ext cx="818147" cy="81814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16" name="Rectangle 15"/>
                <p:cNvSpPr/>
                <p:nvPr/>
              </p:nvSpPr>
              <p:spPr>
                <a:xfrm>
                  <a:off x="1947522" y="3577547"/>
                  <a:ext cx="818147" cy="81814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p>
              </p:txBody>
            </p:sp>
            <p:sp>
              <p:nvSpPr>
                <p:cNvPr id="17" name="Rectangle 16"/>
                <p:cNvSpPr/>
                <p:nvPr/>
              </p:nvSpPr>
              <p:spPr>
                <a:xfrm>
                  <a:off x="2920492" y="4624480"/>
                  <a:ext cx="818147" cy="81814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18" name="Diamond 17"/>
                <p:cNvSpPr/>
                <p:nvPr/>
              </p:nvSpPr>
              <p:spPr>
                <a:xfrm>
                  <a:off x="2032159" y="4709116"/>
                  <a:ext cx="648875" cy="648875"/>
                </a:xfrm>
                <a:prstGeom prst="diamon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20" name="Straight Arrow Connector 19"/>
                <p:cNvCxnSpPr>
                  <a:stCxn id="18" idx="0"/>
                  <a:endCxn id="16" idx="2"/>
                </p:cNvCxnSpPr>
                <p:nvPr/>
              </p:nvCxnSpPr>
              <p:spPr>
                <a:xfrm flipH="1" flipV="1">
                  <a:off x="2356596" y="4395694"/>
                  <a:ext cx="1" cy="31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1"/>
                  <a:endCxn id="15" idx="3"/>
                </p:cNvCxnSpPr>
                <p:nvPr/>
              </p:nvCxnSpPr>
              <p:spPr>
                <a:xfrm flipH="1">
                  <a:off x="1792700" y="5033554"/>
                  <a:ext cx="239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3"/>
                  <a:endCxn id="17" idx="1"/>
                </p:cNvCxnSpPr>
                <p:nvPr/>
              </p:nvCxnSpPr>
              <p:spPr>
                <a:xfrm>
                  <a:off x="2681034" y="5033554"/>
                  <a:ext cx="239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974553" y="5546175"/>
                <a:ext cx="2762295"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Select task based on data</a:t>
                </a:r>
              </a:p>
            </p:txBody>
          </p:sp>
        </p:grpSp>
        <p:grpSp>
          <p:nvGrpSpPr>
            <p:cNvPr id="52" name="Group 51">
              <a:extLst>
                <a:ext uri="{C183D7F6-B498-43B3-948B-1728B52AA6E4}">
                  <adec:decorative xmlns:adec="http://schemas.microsoft.com/office/drawing/2017/decorative" val="1"/>
                </a:ext>
              </a:extLst>
            </p:cNvPr>
            <p:cNvGrpSpPr/>
            <p:nvPr/>
          </p:nvGrpSpPr>
          <p:grpSpPr>
            <a:xfrm>
              <a:off x="7292510" y="1580684"/>
              <a:ext cx="3939130" cy="1976747"/>
              <a:chOff x="5835315" y="4066674"/>
              <a:chExt cx="3939130" cy="1976747"/>
            </a:xfrm>
          </p:grpSpPr>
          <p:grpSp>
            <p:nvGrpSpPr>
              <p:cNvPr id="44" name="Group 43"/>
              <p:cNvGrpSpPr/>
              <p:nvPr/>
            </p:nvGrpSpPr>
            <p:grpSpPr>
              <a:xfrm>
                <a:off x="5835315" y="4066674"/>
                <a:ext cx="3939130" cy="1503947"/>
                <a:chOff x="5835315" y="4066674"/>
                <a:chExt cx="3939130" cy="1503947"/>
              </a:xfrm>
            </p:grpSpPr>
            <p:sp>
              <p:nvSpPr>
                <p:cNvPr id="27" name="Rectangle 26"/>
                <p:cNvSpPr/>
                <p:nvPr/>
              </p:nvSpPr>
              <p:spPr>
                <a:xfrm>
                  <a:off x="6116855" y="4521467"/>
                  <a:ext cx="822960" cy="8229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a:t>
                  </a:r>
                </a:p>
              </p:txBody>
            </p:sp>
            <p:sp>
              <p:nvSpPr>
                <p:cNvPr id="28" name="Rectangle 27"/>
                <p:cNvSpPr/>
                <p:nvPr/>
              </p:nvSpPr>
              <p:spPr>
                <a:xfrm>
                  <a:off x="7255037" y="4519061"/>
                  <a:ext cx="822960" cy="8229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t>
                  </a:r>
                </a:p>
              </p:txBody>
            </p:sp>
            <p:sp>
              <p:nvSpPr>
                <p:cNvPr id="29" name="Rectangle 28"/>
                <p:cNvSpPr/>
                <p:nvPr/>
              </p:nvSpPr>
              <p:spPr>
                <a:xfrm>
                  <a:off x="8956298" y="4523874"/>
                  <a:ext cx="818147" cy="81814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
              <p:nvSpPr>
                <p:cNvPr id="30" name="Rounded Rectangle 29"/>
                <p:cNvSpPr/>
                <p:nvPr/>
              </p:nvSpPr>
              <p:spPr>
                <a:xfrm>
                  <a:off x="5835315" y="4066674"/>
                  <a:ext cx="2490537" cy="15039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p:cNvCxnSpPr>
                  <a:endCxn id="29" idx="1"/>
                </p:cNvCxnSpPr>
                <p:nvPr/>
              </p:nvCxnSpPr>
              <p:spPr>
                <a:xfrm>
                  <a:off x="8325852" y="4932948"/>
                  <a:ext cx="6304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ight Brace 34"/>
                <p:cNvSpPr/>
                <p:nvPr/>
              </p:nvSpPr>
              <p:spPr>
                <a:xfrm rot="16200000">
                  <a:off x="6956257" y="3229676"/>
                  <a:ext cx="285953" cy="2166886"/>
                </a:xfrm>
                <a:prstGeom prst="rightBrace">
                  <a:avLst>
                    <a:gd name="adj1" fmla="val 4293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43" name="TextBox 42"/>
              <p:cNvSpPr txBox="1"/>
              <p:nvPr/>
            </p:nvSpPr>
            <p:spPr>
              <a:xfrm>
                <a:off x="5978703" y="5674089"/>
                <a:ext cx="2193229"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Run tasks in parallel</a:t>
                </a:r>
              </a:p>
            </p:txBody>
          </p:sp>
        </p:grpSp>
      </p:gr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67</a:t>
            </a:fld>
            <a:endParaRPr lang="en-US" dirty="0"/>
          </a:p>
        </p:txBody>
      </p:sp>
    </p:spTree>
    <p:custDataLst>
      <p:tags r:id="rId1"/>
    </p:custDataLst>
    <p:extLst>
      <p:ext uri="{BB962C8B-B14F-4D97-AF65-F5344CB8AC3E}">
        <p14:creationId xmlns:p14="http://schemas.microsoft.com/office/powerpoint/2010/main" val="1519288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machines</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5914" y="1256006"/>
            <a:ext cx="3268694" cy="3268694"/>
          </a:xfrm>
          <a:prstGeom prst="rect">
            <a:avLst/>
          </a:prstGeom>
        </p:spPr>
      </p:pic>
      <p:sp>
        <p:nvSpPr>
          <p:cNvPr id="6" name="Rectangle 5"/>
          <p:cNvSpPr/>
          <p:nvPr/>
        </p:nvSpPr>
        <p:spPr>
          <a:xfrm>
            <a:off x="588823" y="4416492"/>
            <a:ext cx="5722877" cy="830997"/>
          </a:xfrm>
          <a:prstGeom prst="rect">
            <a:avLst/>
          </a:prstGeom>
        </p:spPr>
        <p:txBody>
          <a:bodyPr wrap="square">
            <a:spAutoFit/>
          </a:bodyPr>
          <a:lstStyle/>
          <a:p>
            <a:pPr algn="ctr"/>
            <a:r>
              <a:rPr lang="en-US" sz="2400" dirty="0">
                <a:latin typeface="Amazon Ember Light" charset="0"/>
                <a:ea typeface="Amazon Ember Light" charset="0"/>
                <a:cs typeface="Amazon Ember Light" charset="0"/>
              </a:rPr>
              <a:t>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state machine</a:t>
            </a:r>
            <a:r>
              <a:rPr lang="en-US" sz="2400" dirty="0">
                <a:latin typeface="Amazon Ember Light" charset="0"/>
                <a:ea typeface="Amazon Ember Light" charset="0"/>
                <a:cs typeface="Amazon Ember Light" charset="0"/>
              </a:rPr>
              <a:t> is a collection </a:t>
            </a:r>
            <a:br>
              <a:rPr lang="en-US" sz="2400" dirty="0">
                <a:latin typeface="Amazon Ember Light" charset="0"/>
                <a:ea typeface="Amazon Ember Light" charset="0"/>
                <a:cs typeface="Amazon Ember Light" charset="0"/>
              </a:rPr>
            </a:br>
            <a:r>
              <a:rPr lang="en-US" sz="2400" dirty="0">
                <a:latin typeface="Amazon Ember Light" charset="0"/>
                <a:ea typeface="Amazon Ember Light" charset="0"/>
                <a:cs typeface="Amazon Ember Light" charset="0"/>
              </a:rPr>
              <a:t>of states that can do work.</a:t>
            </a:r>
          </a:p>
        </p:txBody>
      </p:sp>
      <p:sp>
        <p:nvSpPr>
          <p:cNvPr id="27" name="Rounded Rectangle 26"/>
          <p:cNvSpPr/>
          <p:nvPr/>
        </p:nvSpPr>
        <p:spPr>
          <a:xfrm>
            <a:off x="7719523" y="1846145"/>
            <a:ext cx="3476526" cy="507868"/>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Vending machine</a:t>
            </a:r>
          </a:p>
        </p:txBody>
      </p:sp>
      <p:grpSp>
        <p:nvGrpSpPr>
          <p:cNvPr id="14" name="Group 13" descr="states for a vending machine state machine include waiting for transaction, soda selection, and vend soda.">
            <a:extLst>
              <a:ext uri="{C183D7F6-B498-43B3-948B-1728B52AA6E4}">
                <adec:decorative xmlns:adec="http://schemas.microsoft.com/office/drawing/2017/decorative" val="0"/>
              </a:ext>
            </a:extLst>
          </p:cNvPr>
          <p:cNvGrpSpPr/>
          <p:nvPr/>
        </p:nvGrpSpPr>
        <p:grpSpPr>
          <a:xfrm>
            <a:off x="7725862" y="2706576"/>
            <a:ext cx="3470188" cy="3267786"/>
            <a:chOff x="5483102" y="642731"/>
            <a:chExt cx="2603319" cy="2451478"/>
          </a:xfrm>
        </p:grpSpPr>
        <p:sp>
          <p:nvSpPr>
            <p:cNvPr id="7" name="Rounded Rectangle 6"/>
            <p:cNvSpPr/>
            <p:nvPr/>
          </p:nvSpPr>
          <p:spPr>
            <a:xfrm>
              <a:off x="5483102" y="642731"/>
              <a:ext cx="2603319" cy="596900"/>
            </a:xfrm>
            <a:prstGeom prst="roundRect">
              <a:avLst/>
            </a:prstGeom>
            <a:noFill/>
            <a:ln>
              <a:solidFill>
                <a:schemeClr val="accent6">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Light" charset="0"/>
                <a:ea typeface="Amazon Ember Light" charset="0"/>
                <a:cs typeface="Amazon Ember Light" charset="0"/>
              </a:endParaRPr>
            </a:p>
          </p:txBody>
        </p:sp>
        <p:sp>
          <p:nvSpPr>
            <p:cNvPr id="8" name="Rounded Rectangle 7"/>
            <p:cNvSpPr/>
            <p:nvPr/>
          </p:nvSpPr>
          <p:spPr>
            <a:xfrm>
              <a:off x="5483102" y="1577322"/>
              <a:ext cx="2603318" cy="596900"/>
            </a:xfrm>
            <a:prstGeom prst="roundRect">
              <a:avLst/>
            </a:prstGeom>
            <a:noFill/>
            <a:ln>
              <a:solidFill>
                <a:schemeClr val="accent1">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Light" charset="0"/>
                <a:ea typeface="Amazon Ember Light" charset="0"/>
                <a:cs typeface="Amazon Ember Light" charset="0"/>
              </a:endParaRPr>
            </a:p>
          </p:txBody>
        </p:sp>
        <p:sp>
          <p:nvSpPr>
            <p:cNvPr id="12" name="TextBox 11"/>
            <p:cNvSpPr txBox="1"/>
            <p:nvPr/>
          </p:nvSpPr>
          <p:spPr>
            <a:xfrm>
              <a:off x="5542992" y="756515"/>
              <a:ext cx="2483539" cy="346243"/>
            </a:xfrm>
            <a:prstGeom prst="rect">
              <a:avLst/>
            </a:prstGeom>
            <a:noFill/>
          </p:spPr>
          <p:txBody>
            <a:bodyPr wrap="none" rtlCol="0">
              <a:spAutoFit/>
            </a:bodyPr>
            <a:lstStyle/>
            <a:p>
              <a:pPr algn="ctr"/>
              <a:r>
                <a:rPr lang="en-US" sz="2399" dirty="0">
                  <a:solidFill>
                    <a:schemeClr val="tx1">
                      <a:lumMod val="75000"/>
                    </a:schemeClr>
                  </a:solidFill>
                  <a:latin typeface="Amazon Ember Light" charset="0"/>
                  <a:ea typeface="Amazon Ember Light" charset="0"/>
                  <a:cs typeface="Amazon Ember Light" charset="0"/>
                </a:rPr>
                <a:t>Waiting for transaction</a:t>
              </a:r>
            </a:p>
          </p:txBody>
        </p:sp>
        <p:sp>
          <p:nvSpPr>
            <p:cNvPr id="13" name="TextBox 12"/>
            <p:cNvSpPr txBox="1"/>
            <p:nvPr/>
          </p:nvSpPr>
          <p:spPr>
            <a:xfrm>
              <a:off x="5984334" y="1691106"/>
              <a:ext cx="1600855" cy="346243"/>
            </a:xfrm>
            <a:prstGeom prst="rect">
              <a:avLst/>
            </a:prstGeom>
            <a:noFill/>
          </p:spPr>
          <p:txBody>
            <a:bodyPr wrap="none" rtlCol="0">
              <a:spAutoFit/>
            </a:bodyPr>
            <a:lstStyle/>
            <a:p>
              <a:pPr algn="ctr"/>
              <a:r>
                <a:rPr lang="en-US" sz="2399" dirty="0">
                  <a:solidFill>
                    <a:schemeClr val="tx1">
                      <a:lumMod val="75000"/>
                    </a:schemeClr>
                  </a:solidFill>
                  <a:latin typeface="Amazon Ember Light" charset="0"/>
                  <a:ea typeface="Amazon Ember Light" charset="0"/>
                  <a:cs typeface="Amazon Ember Light" charset="0"/>
                </a:rPr>
                <a:t>Soda selection</a:t>
              </a:r>
            </a:p>
          </p:txBody>
        </p:sp>
        <p:cxnSp>
          <p:nvCxnSpPr>
            <p:cNvPr id="15" name="Straight Arrow Connector 14"/>
            <p:cNvCxnSpPr/>
            <p:nvPr/>
          </p:nvCxnSpPr>
          <p:spPr>
            <a:xfrm>
              <a:off x="6784761" y="1272072"/>
              <a:ext cx="0" cy="310919"/>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784761" y="2179891"/>
              <a:ext cx="0" cy="310919"/>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5483102" y="2497309"/>
              <a:ext cx="2603318" cy="596900"/>
            </a:xfrm>
            <a:prstGeom prst="roundRect">
              <a:avLst/>
            </a:prstGeom>
            <a:noFill/>
            <a:ln>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Light" charset="0"/>
                <a:ea typeface="Amazon Ember Light" charset="0"/>
                <a:cs typeface="Amazon Ember Light" charset="0"/>
              </a:endParaRPr>
            </a:p>
          </p:txBody>
        </p:sp>
        <p:sp>
          <p:nvSpPr>
            <p:cNvPr id="25" name="TextBox 24"/>
            <p:cNvSpPr txBox="1"/>
            <p:nvPr/>
          </p:nvSpPr>
          <p:spPr>
            <a:xfrm>
              <a:off x="6183960" y="2611093"/>
              <a:ext cx="1201604" cy="346243"/>
            </a:xfrm>
            <a:prstGeom prst="rect">
              <a:avLst/>
            </a:prstGeom>
            <a:noFill/>
          </p:spPr>
          <p:txBody>
            <a:bodyPr wrap="none" rtlCol="0">
              <a:spAutoFit/>
            </a:bodyPr>
            <a:lstStyle/>
            <a:p>
              <a:pPr algn="ctr"/>
              <a:r>
                <a:rPr lang="en-US" sz="2399" dirty="0">
                  <a:solidFill>
                    <a:schemeClr val="tx1">
                      <a:lumMod val="75000"/>
                    </a:schemeClr>
                  </a:solidFill>
                  <a:latin typeface="Amazon Ember Light" charset="0"/>
                  <a:ea typeface="Amazon Ember Light" charset="0"/>
                  <a:cs typeface="Amazon Ember Light" charset="0"/>
                </a:rPr>
                <a:t>Vend soda</a:t>
              </a:r>
            </a:p>
          </p:txBody>
        </p:sp>
      </p:grpSp>
      <p:sp>
        <p:nvSpPr>
          <p:cNvPr id="4" name="Footer Placeholder 3">
            <a:extLst>
              <a:ext uri="{FF2B5EF4-FFF2-40B4-BE49-F238E27FC236}">
                <a16:creationId xmlns:a16="http://schemas.microsoft.com/office/drawing/2014/main" id="{621235CB-17A0-4B62-95DB-791A6A7E9E8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70CC526E-4C9D-4FED-B6C8-47242D5695C0}"/>
              </a:ext>
            </a:extLst>
          </p:cNvPr>
          <p:cNvSpPr>
            <a:spLocks noGrp="1"/>
          </p:cNvSpPr>
          <p:nvPr>
            <p:ph type="sldNum" sz="quarter" idx="12"/>
          </p:nvPr>
        </p:nvSpPr>
        <p:spPr/>
        <p:txBody>
          <a:bodyPr/>
          <a:lstStyle/>
          <a:p>
            <a:fld id="{B6A95138-A96E-2F42-A959-2EFD44FE4AB7}" type="slidenum">
              <a:rPr lang="en-US" smtClean="0"/>
              <a:t>68</a:t>
            </a:fld>
            <a:endParaRPr lang="en-US" dirty="0"/>
          </a:p>
        </p:txBody>
      </p:sp>
    </p:spTree>
    <p:custDataLst>
      <p:tags r:id="rId1"/>
    </p:custDataLst>
    <p:extLst>
      <p:ext uri="{BB962C8B-B14F-4D97-AF65-F5344CB8AC3E}">
        <p14:creationId xmlns:p14="http://schemas.microsoft.com/office/powerpoint/2010/main" val="2581808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753EA-3EAE-594E-8563-EFB8C8219566}"/>
              </a:ext>
            </a:extLst>
          </p:cNvPr>
          <p:cNvSpPr>
            <a:spLocks noGrp="1"/>
          </p:cNvSpPr>
          <p:nvPr>
            <p:ph type="title"/>
          </p:nvPr>
        </p:nvSpPr>
        <p:spPr/>
        <p:txBody>
          <a:bodyPr/>
          <a:lstStyle/>
          <a:p>
            <a:r>
              <a:rPr lang="en-US" dirty="0"/>
              <a:t>States</a:t>
            </a:r>
          </a:p>
        </p:txBody>
      </p:sp>
      <p:grpSp>
        <p:nvGrpSpPr>
          <p:cNvPr id="7" name="Group 6" descr="example of a finite state machine for an image processing application.">
            <a:extLst>
              <a:ext uri="{FF2B5EF4-FFF2-40B4-BE49-F238E27FC236}">
                <a16:creationId xmlns:a16="http://schemas.microsoft.com/office/drawing/2014/main" id="{A2981CCB-BEDF-439A-812B-A71CEB95CFB9}"/>
              </a:ext>
            </a:extLst>
          </p:cNvPr>
          <p:cNvGrpSpPr/>
          <p:nvPr/>
        </p:nvGrpSpPr>
        <p:grpSpPr>
          <a:xfrm>
            <a:off x="794965" y="1191885"/>
            <a:ext cx="11208643" cy="5550026"/>
            <a:chOff x="794965" y="1191885"/>
            <a:chExt cx="11208643" cy="5550026"/>
          </a:xfrm>
        </p:grpSpPr>
        <p:sp>
          <p:nvSpPr>
            <p:cNvPr id="13" name="Oval 12">
              <a:extLst>
                <a:ext uri="{FF2B5EF4-FFF2-40B4-BE49-F238E27FC236}">
                  <a16:creationId xmlns:a16="http://schemas.microsoft.com/office/drawing/2014/main" id="{6F95AE02-46AF-0D4A-9F7A-7AC8C643E536}"/>
                </a:ext>
              </a:extLst>
            </p:cNvPr>
            <p:cNvSpPr/>
            <p:nvPr/>
          </p:nvSpPr>
          <p:spPr>
            <a:xfrm>
              <a:off x="8207300" y="1191885"/>
              <a:ext cx="914400" cy="914400"/>
            </a:xfrm>
            <a:prstGeom prst="ellipse">
              <a:avLst/>
            </a:prstGeom>
            <a:solidFill>
              <a:schemeClr val="accent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Start</a:t>
              </a:r>
            </a:p>
          </p:txBody>
        </p:sp>
        <p:sp>
          <p:nvSpPr>
            <p:cNvPr id="79" name="Rectangle 78">
              <a:extLst>
                <a:ext uri="{FF2B5EF4-FFF2-40B4-BE49-F238E27FC236}">
                  <a16:creationId xmlns:a16="http://schemas.microsoft.com/office/drawing/2014/main" id="{1EFC72A0-D667-D14A-9513-F689DDB18851}"/>
                </a:ext>
                <a:ext uri="{C183D7F6-B498-43B3-948B-1728B52AA6E4}">
                  <adec:decorative xmlns:adec="http://schemas.microsoft.com/office/drawing/2017/decorative" val="1"/>
                </a:ext>
              </a:extLst>
            </p:cNvPr>
            <p:cNvSpPr/>
            <p:nvPr/>
          </p:nvSpPr>
          <p:spPr>
            <a:xfrm>
              <a:off x="794965" y="1515894"/>
              <a:ext cx="3597027" cy="4623334"/>
            </a:xfrm>
            <a:prstGeom prst="rect">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 name="Group 4">
              <a:extLst>
                <a:ext uri="{FF2B5EF4-FFF2-40B4-BE49-F238E27FC236}">
                  <a16:creationId xmlns:a16="http://schemas.microsoft.com/office/drawing/2014/main" id="{18FA0059-0F5A-401A-90DF-62001C409163}"/>
                </a:ext>
                <a:ext uri="{C183D7F6-B498-43B3-948B-1728B52AA6E4}">
                  <adec:decorative xmlns:adec="http://schemas.microsoft.com/office/drawing/2017/decorative" val="1"/>
                </a:ext>
              </a:extLst>
            </p:cNvPr>
            <p:cNvGrpSpPr/>
            <p:nvPr/>
          </p:nvGrpSpPr>
          <p:grpSpPr>
            <a:xfrm>
              <a:off x="794965" y="1583871"/>
              <a:ext cx="11208643" cy="5158040"/>
              <a:chOff x="794965" y="1583871"/>
              <a:chExt cx="11208643" cy="5158040"/>
            </a:xfrm>
          </p:grpSpPr>
          <p:sp>
            <p:nvSpPr>
              <p:cNvPr id="14" name="Rounded Rectangle 13">
                <a:extLst>
                  <a:ext uri="{FF2B5EF4-FFF2-40B4-BE49-F238E27FC236}">
                    <a16:creationId xmlns:a16="http://schemas.microsoft.com/office/drawing/2014/main" id="{1004DA01-E195-7A46-9CBD-6C4FD87E19D6}"/>
                  </a:ext>
                </a:extLst>
              </p:cNvPr>
              <p:cNvSpPr/>
              <p:nvPr/>
            </p:nvSpPr>
            <p:spPr>
              <a:xfrm>
                <a:off x="7521500" y="2319677"/>
                <a:ext cx="228600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ExtractImageMetadata</a:t>
                </a:r>
              </a:p>
            </p:txBody>
          </p:sp>
          <p:sp>
            <p:nvSpPr>
              <p:cNvPr id="15" name="Rounded Rectangle 14">
                <a:extLst>
                  <a:ext uri="{FF2B5EF4-FFF2-40B4-BE49-F238E27FC236}">
                    <a16:creationId xmlns:a16="http://schemas.microsoft.com/office/drawing/2014/main" id="{C15D6425-6625-0D41-8305-0CB8C80D4B1C}"/>
                  </a:ext>
                </a:extLst>
              </p:cNvPr>
              <p:cNvSpPr/>
              <p:nvPr/>
            </p:nvSpPr>
            <p:spPr>
              <a:xfrm>
                <a:off x="7750100" y="2942108"/>
                <a:ext cx="182880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ImageTypeCheck</a:t>
                </a:r>
              </a:p>
            </p:txBody>
          </p:sp>
          <p:sp>
            <p:nvSpPr>
              <p:cNvPr id="16" name="Rounded Rectangle 15">
                <a:extLst>
                  <a:ext uri="{FF2B5EF4-FFF2-40B4-BE49-F238E27FC236}">
                    <a16:creationId xmlns:a16="http://schemas.microsoft.com/office/drawing/2014/main" id="{DD2BAB38-0B1C-4740-9836-A924BA3F96D7}"/>
                  </a:ext>
                </a:extLst>
              </p:cNvPr>
              <p:cNvSpPr/>
              <p:nvPr/>
            </p:nvSpPr>
            <p:spPr>
              <a:xfrm>
                <a:off x="6023785" y="3563131"/>
                <a:ext cx="2133112"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StoreImageMetadata</a:t>
                </a:r>
              </a:p>
            </p:txBody>
          </p:sp>
          <p:sp>
            <p:nvSpPr>
              <p:cNvPr id="17" name="Rounded Rectangle 16">
                <a:extLst>
                  <a:ext uri="{FF2B5EF4-FFF2-40B4-BE49-F238E27FC236}">
                    <a16:creationId xmlns:a16="http://schemas.microsoft.com/office/drawing/2014/main" id="{4487B786-FE1B-A946-A3FF-ACE15689784E}"/>
                  </a:ext>
                </a:extLst>
              </p:cNvPr>
              <p:cNvSpPr/>
              <p:nvPr/>
            </p:nvSpPr>
            <p:spPr>
              <a:xfrm>
                <a:off x="8803208" y="3563131"/>
                <a:ext cx="256032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NotSupportedImageType</a:t>
                </a:r>
              </a:p>
            </p:txBody>
          </p:sp>
          <p:sp>
            <p:nvSpPr>
              <p:cNvPr id="22" name="Oval 21">
                <a:extLst>
                  <a:ext uri="{FF2B5EF4-FFF2-40B4-BE49-F238E27FC236}">
                    <a16:creationId xmlns:a16="http://schemas.microsoft.com/office/drawing/2014/main" id="{64635017-B0DE-0A4F-B636-8E55EBB1DBB2}"/>
                  </a:ext>
                </a:extLst>
              </p:cNvPr>
              <p:cNvSpPr/>
              <p:nvPr/>
            </p:nvSpPr>
            <p:spPr>
              <a:xfrm>
                <a:off x="6633141" y="5827511"/>
                <a:ext cx="914400" cy="914400"/>
              </a:xfrm>
              <a:prstGeom prst="ellipse">
                <a:avLst/>
              </a:prstGeom>
              <a:solidFill>
                <a:schemeClr val="accent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End</a:t>
                </a:r>
              </a:p>
            </p:txBody>
          </p:sp>
          <p:cxnSp>
            <p:nvCxnSpPr>
              <p:cNvPr id="30" name="Straight Arrow Connector 29">
                <a:extLst>
                  <a:ext uri="{FF2B5EF4-FFF2-40B4-BE49-F238E27FC236}">
                    <a16:creationId xmlns:a16="http://schemas.microsoft.com/office/drawing/2014/main" id="{6C807655-6032-CF40-A2A9-D3BDFB845B30}"/>
                  </a:ext>
                  <a:ext uri="{C183D7F6-B498-43B3-948B-1728B52AA6E4}">
                    <adec:decorative xmlns:adec="http://schemas.microsoft.com/office/drawing/2017/decorative" val="1"/>
                  </a:ext>
                </a:extLst>
              </p:cNvPr>
              <p:cNvCxnSpPr>
                <a:cxnSpLocks/>
                <a:stCxn id="13" idx="4"/>
                <a:endCxn id="14" idx="0"/>
              </p:cNvCxnSpPr>
              <p:nvPr/>
            </p:nvCxnSpPr>
            <p:spPr>
              <a:xfrm>
                <a:off x="8664500" y="2106285"/>
                <a:ext cx="0" cy="213392"/>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895F82-4113-7F4F-BF31-A244389619C8}"/>
                  </a:ext>
                  <a:ext uri="{C183D7F6-B498-43B3-948B-1728B52AA6E4}">
                    <adec:decorative xmlns:adec="http://schemas.microsoft.com/office/drawing/2017/decorative" val="1"/>
                  </a:ext>
                </a:extLst>
              </p:cNvPr>
              <p:cNvCxnSpPr>
                <a:cxnSpLocks/>
                <a:stCxn id="14" idx="2"/>
                <a:endCxn id="15" idx="0"/>
              </p:cNvCxnSpPr>
              <p:nvPr/>
            </p:nvCxnSpPr>
            <p:spPr>
              <a:xfrm>
                <a:off x="8664500" y="2752777"/>
                <a:ext cx="0" cy="18933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26479746-2ACD-5346-ACA1-486B7C4F6BB2}"/>
                  </a:ext>
                  <a:ext uri="{C183D7F6-B498-43B3-948B-1728B52AA6E4}">
                    <adec:decorative xmlns:adec="http://schemas.microsoft.com/office/drawing/2017/decorative" val="1"/>
                  </a:ext>
                </a:extLst>
              </p:cNvPr>
              <p:cNvCxnSpPr>
                <a:cxnSpLocks/>
                <a:stCxn id="15" idx="1"/>
                <a:endCxn id="16" idx="0"/>
              </p:cNvCxnSpPr>
              <p:nvPr/>
            </p:nvCxnSpPr>
            <p:spPr>
              <a:xfrm rot="10800000" flipV="1">
                <a:off x="7090342" y="3158657"/>
                <a:ext cx="659759" cy="404473"/>
              </a:xfrm>
              <a:prstGeom prst="curvedConnector2">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892805B-C4CE-0841-8CF0-63B58ACB80EA}"/>
                  </a:ext>
                  <a:ext uri="{C183D7F6-B498-43B3-948B-1728B52AA6E4}">
                    <adec:decorative xmlns:adec="http://schemas.microsoft.com/office/drawing/2017/decorative" val="1"/>
                  </a:ext>
                </a:extLst>
              </p:cNvPr>
              <p:cNvCxnSpPr>
                <a:cxnSpLocks/>
                <a:stCxn id="15" idx="3"/>
                <a:endCxn id="17" idx="0"/>
              </p:cNvCxnSpPr>
              <p:nvPr/>
            </p:nvCxnSpPr>
            <p:spPr>
              <a:xfrm>
                <a:off x="9578900" y="3158658"/>
                <a:ext cx="504468" cy="404473"/>
              </a:xfrm>
              <a:prstGeom prst="curvedConnector2">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4185D4BF-5BA2-E349-A210-D461020BECE0}"/>
                  </a:ext>
                  <a:ext uri="{C183D7F6-B498-43B3-948B-1728B52AA6E4}">
                    <adec:decorative xmlns:adec="http://schemas.microsoft.com/office/drawing/2017/decorative" val="1"/>
                  </a:ext>
                </a:extLst>
              </p:cNvPr>
              <p:cNvCxnSpPr>
                <a:cxnSpLocks/>
                <a:stCxn id="16" idx="2"/>
                <a:endCxn id="19" idx="0"/>
              </p:cNvCxnSpPr>
              <p:nvPr/>
            </p:nvCxnSpPr>
            <p:spPr>
              <a:xfrm rot="5400000">
                <a:off x="6600368" y="3866034"/>
                <a:ext cx="359777" cy="620170"/>
              </a:xfrm>
              <a:prstGeom prst="curvedConnector3">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CA1F088E-8A11-EE42-8F09-2C5C0B34CD79}"/>
                  </a:ext>
                  <a:ext uri="{C183D7F6-B498-43B3-948B-1728B52AA6E4}">
                    <adec:decorative xmlns:adec="http://schemas.microsoft.com/office/drawing/2017/decorative" val="1"/>
                  </a:ext>
                </a:extLst>
              </p:cNvPr>
              <p:cNvCxnSpPr>
                <a:cxnSpLocks/>
                <a:stCxn id="16" idx="2"/>
                <a:endCxn id="20" idx="0"/>
              </p:cNvCxnSpPr>
              <p:nvPr/>
            </p:nvCxnSpPr>
            <p:spPr>
              <a:xfrm rot="16200000" flipH="1">
                <a:off x="7266258" y="3820314"/>
                <a:ext cx="359777" cy="711610"/>
              </a:xfrm>
              <a:prstGeom prst="curvedConnector3">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62315E5-58BD-4FE3-8DD2-D81AD85E3630}"/>
                  </a:ext>
                  <a:ext uri="{C183D7F6-B498-43B3-948B-1728B52AA6E4}">
                    <adec:decorative xmlns:adec="http://schemas.microsoft.com/office/drawing/2017/decorative" val="1"/>
                  </a:ext>
                </a:extLst>
              </p:cNvPr>
              <p:cNvGrpSpPr/>
              <p:nvPr/>
            </p:nvGrpSpPr>
            <p:grpSpPr>
              <a:xfrm>
                <a:off x="5683736" y="4194433"/>
                <a:ext cx="2813211" cy="1377999"/>
                <a:chOff x="5683736" y="4411006"/>
                <a:chExt cx="2813211" cy="1377999"/>
              </a:xfrm>
            </p:grpSpPr>
            <p:sp>
              <p:nvSpPr>
                <p:cNvPr id="18" name="Rounded Rectangle 17">
                  <a:extLst>
                    <a:ext uri="{FF2B5EF4-FFF2-40B4-BE49-F238E27FC236}">
                      <a16:creationId xmlns:a16="http://schemas.microsoft.com/office/drawing/2014/main" id="{DDACB4B9-1D37-8648-A798-62350A853093}"/>
                    </a:ext>
                  </a:extLst>
                </p:cNvPr>
                <p:cNvSpPr/>
                <p:nvPr/>
              </p:nvSpPr>
              <p:spPr>
                <a:xfrm>
                  <a:off x="5683736" y="4411006"/>
                  <a:ext cx="2813211" cy="1377999"/>
                </a:xfrm>
                <a:prstGeom prst="roundRect">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9" name="Group 28">
                  <a:extLst>
                    <a:ext uri="{FF2B5EF4-FFF2-40B4-BE49-F238E27FC236}">
                      <a16:creationId xmlns:a16="http://schemas.microsoft.com/office/drawing/2014/main" id="{5E151912-7EEC-43F1-A444-50F9A1E69017}"/>
                    </a:ext>
                  </a:extLst>
                </p:cNvPr>
                <p:cNvGrpSpPr/>
                <p:nvPr/>
              </p:nvGrpSpPr>
              <p:grpSpPr>
                <a:xfrm>
                  <a:off x="5784371" y="4572581"/>
                  <a:ext cx="2611940" cy="1054848"/>
                  <a:chOff x="5818747" y="4572581"/>
                  <a:chExt cx="2611940" cy="1054848"/>
                </a:xfrm>
              </p:grpSpPr>
              <p:sp>
                <p:nvSpPr>
                  <p:cNvPr id="19" name="Rounded Rectangle 18">
                    <a:extLst>
                      <a:ext uri="{FF2B5EF4-FFF2-40B4-BE49-F238E27FC236}">
                        <a16:creationId xmlns:a16="http://schemas.microsoft.com/office/drawing/2014/main" id="{8FA1D52D-09A4-4E4F-99D8-6B7F63DBDC10}"/>
                      </a:ext>
                    </a:extLst>
                  </p:cNvPr>
                  <p:cNvSpPr/>
                  <p:nvPr/>
                </p:nvSpPr>
                <p:spPr>
                  <a:xfrm>
                    <a:off x="5818747" y="4572581"/>
                    <a:ext cx="137160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Rekognition</a:t>
                    </a:r>
                  </a:p>
                </p:txBody>
              </p:sp>
              <p:sp>
                <p:nvSpPr>
                  <p:cNvPr id="20" name="Rounded Rectangle 19">
                    <a:extLst>
                      <a:ext uri="{FF2B5EF4-FFF2-40B4-BE49-F238E27FC236}">
                        <a16:creationId xmlns:a16="http://schemas.microsoft.com/office/drawing/2014/main" id="{BA0587BF-2A1D-904F-917B-9FE2D2E9D388}"/>
                      </a:ext>
                    </a:extLst>
                  </p:cNvPr>
                  <p:cNvSpPr/>
                  <p:nvPr/>
                </p:nvSpPr>
                <p:spPr>
                  <a:xfrm>
                    <a:off x="7241967" y="4572581"/>
                    <a:ext cx="118872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Thumbnail</a:t>
                    </a:r>
                  </a:p>
                </p:txBody>
              </p:sp>
              <p:sp>
                <p:nvSpPr>
                  <p:cNvPr id="21" name="Rounded Rectangle 20">
                    <a:extLst>
                      <a:ext uri="{FF2B5EF4-FFF2-40B4-BE49-F238E27FC236}">
                        <a16:creationId xmlns:a16="http://schemas.microsoft.com/office/drawing/2014/main" id="{568FA9B2-051C-344F-9A42-1734D40A7610}"/>
                      </a:ext>
                    </a:extLst>
                  </p:cNvPr>
                  <p:cNvSpPr/>
                  <p:nvPr/>
                </p:nvSpPr>
                <p:spPr>
                  <a:xfrm>
                    <a:off x="5818747" y="5194329"/>
                    <a:ext cx="2103120" cy="433100"/>
                  </a:xfrm>
                  <a:prstGeom prst="round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AddRekognizedTags</a:t>
                    </a:r>
                  </a:p>
                </p:txBody>
              </p:sp>
              <p:cxnSp>
                <p:nvCxnSpPr>
                  <p:cNvPr id="43" name="Straight Arrow Connector 42">
                    <a:extLst>
                      <a:ext uri="{FF2B5EF4-FFF2-40B4-BE49-F238E27FC236}">
                        <a16:creationId xmlns:a16="http://schemas.microsoft.com/office/drawing/2014/main" id="{DE43F753-597A-C947-ABDF-DEA6DC746283}"/>
                      </a:ext>
                    </a:extLst>
                  </p:cNvPr>
                  <p:cNvCxnSpPr>
                    <a:cxnSpLocks/>
                    <a:stCxn id="19" idx="2"/>
                  </p:cNvCxnSpPr>
                  <p:nvPr/>
                </p:nvCxnSpPr>
                <p:spPr>
                  <a:xfrm>
                    <a:off x="6504547" y="5005680"/>
                    <a:ext cx="0" cy="18288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4" name="Straight Arrow Connector 43">
                <a:extLst>
                  <a:ext uri="{FF2B5EF4-FFF2-40B4-BE49-F238E27FC236}">
                    <a16:creationId xmlns:a16="http://schemas.microsoft.com/office/drawing/2014/main" id="{4EFBE263-180A-1B4D-ABDB-EAC28D77DBB8}"/>
                  </a:ext>
                  <a:ext uri="{C183D7F6-B498-43B3-948B-1728B52AA6E4}">
                    <adec:decorative xmlns:adec="http://schemas.microsoft.com/office/drawing/2017/decorative" val="1"/>
                  </a:ext>
                </a:extLst>
              </p:cNvPr>
              <p:cNvCxnSpPr>
                <a:cxnSpLocks/>
                <a:stCxn id="18" idx="2"/>
                <a:endCxn id="22" idx="0"/>
              </p:cNvCxnSpPr>
              <p:nvPr/>
            </p:nvCxnSpPr>
            <p:spPr>
              <a:xfrm flipH="1">
                <a:off x="7090341" y="5572432"/>
                <a:ext cx="1" cy="255079"/>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991F1F94-8D00-7944-9BC2-6ABD3ADDC741}"/>
                  </a:ext>
                  <a:ext uri="{C183D7F6-B498-43B3-948B-1728B52AA6E4}">
                    <adec:decorative xmlns:adec="http://schemas.microsoft.com/office/drawing/2017/decorative" val="1"/>
                  </a:ext>
                </a:extLst>
              </p:cNvPr>
              <p:cNvGrpSpPr/>
              <p:nvPr/>
            </p:nvGrpSpPr>
            <p:grpSpPr>
              <a:xfrm>
                <a:off x="901821" y="2068256"/>
                <a:ext cx="3064835" cy="3909396"/>
                <a:chOff x="579318" y="1492437"/>
                <a:chExt cx="3064835" cy="3909396"/>
              </a:xfrm>
            </p:grpSpPr>
            <p:grpSp>
              <p:nvGrpSpPr>
                <p:cNvPr id="10" name="Group 9">
                  <a:extLst>
                    <a:ext uri="{FF2B5EF4-FFF2-40B4-BE49-F238E27FC236}">
                      <a16:creationId xmlns:a16="http://schemas.microsoft.com/office/drawing/2014/main" id="{D66A8C49-C28E-454B-93B1-5368396DFA6B}"/>
                    </a:ext>
                  </a:extLst>
                </p:cNvPr>
                <p:cNvGrpSpPr/>
                <p:nvPr/>
              </p:nvGrpSpPr>
              <p:grpSpPr>
                <a:xfrm>
                  <a:off x="954741" y="1627095"/>
                  <a:ext cx="2689412" cy="2381536"/>
                  <a:chOff x="9157447" y="3106271"/>
                  <a:chExt cx="2689412" cy="2381536"/>
                </a:xfrm>
              </p:grpSpPr>
              <p:pic>
                <p:nvPicPr>
                  <p:cNvPr id="8" name="Picture 7">
                    <a:extLst>
                      <a:ext uri="{FF2B5EF4-FFF2-40B4-BE49-F238E27FC236}">
                        <a16:creationId xmlns:a16="http://schemas.microsoft.com/office/drawing/2014/main" id="{E087C4DC-E08A-2344-A2BA-56EA0C8946A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252858" y="3106271"/>
                    <a:ext cx="2381536" cy="2381536"/>
                  </a:xfrm>
                  <a:prstGeom prst="rect">
                    <a:avLst/>
                  </a:prstGeom>
                </p:spPr>
              </p:pic>
              <p:pic>
                <p:nvPicPr>
                  <p:cNvPr id="6" name="Picture 5">
                    <a:extLst>
                      <a:ext uri="{FF2B5EF4-FFF2-40B4-BE49-F238E27FC236}">
                        <a16:creationId xmlns:a16="http://schemas.microsoft.com/office/drawing/2014/main" id="{CB130D66-CF14-F842-B344-39C93788C56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599177" y="4437528"/>
                    <a:ext cx="659279" cy="659279"/>
                  </a:xfrm>
                  <a:prstGeom prst="rect">
                    <a:avLst/>
                  </a:prstGeom>
                </p:spPr>
              </p:pic>
              <p:sp>
                <p:nvSpPr>
                  <p:cNvPr id="9" name="Rectangle 8">
                    <a:extLst>
                      <a:ext uri="{FF2B5EF4-FFF2-40B4-BE49-F238E27FC236}">
                        <a16:creationId xmlns:a16="http://schemas.microsoft.com/office/drawing/2014/main" id="{1B4BD2BA-1B67-4C40-9350-9695016248A7}"/>
                      </a:ext>
                    </a:extLst>
                  </p:cNvPr>
                  <p:cNvSpPr/>
                  <p:nvPr/>
                </p:nvSpPr>
                <p:spPr>
                  <a:xfrm>
                    <a:off x="9157447" y="3442447"/>
                    <a:ext cx="2689412" cy="18153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2" name="Picture 11">
                  <a:extLst>
                    <a:ext uri="{FF2B5EF4-FFF2-40B4-BE49-F238E27FC236}">
                      <a16:creationId xmlns:a16="http://schemas.microsoft.com/office/drawing/2014/main" id="{57B0EA52-9482-A54F-8AEB-A60D584A74F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79318" y="1492437"/>
                  <a:ext cx="941668" cy="941668"/>
                </a:xfrm>
                <a:prstGeom prst="rect">
                  <a:avLst/>
                </a:prstGeom>
              </p:spPr>
            </p:pic>
            <p:sp>
              <p:nvSpPr>
                <p:cNvPr id="68" name="TextBox 67">
                  <a:extLst>
                    <a:ext uri="{FF2B5EF4-FFF2-40B4-BE49-F238E27FC236}">
                      <a16:creationId xmlns:a16="http://schemas.microsoft.com/office/drawing/2014/main" id="{F5695E72-D88C-8944-846A-629EB50CAA2F}"/>
                    </a:ext>
                  </a:extLst>
                </p:cNvPr>
                <p:cNvSpPr txBox="1"/>
                <p:nvPr/>
              </p:nvSpPr>
              <p:spPr>
                <a:xfrm>
                  <a:off x="614102" y="4479465"/>
                  <a:ext cx="1584621" cy="922368"/>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Mountains</a:t>
                  </a:r>
                </a:p>
                <a:p>
                  <a:pPr algn="ctr"/>
                  <a:r>
                    <a:rPr lang="en-US" dirty="0">
                      <a:latin typeface="Amazon Ember" panose="020B0603020204020204" pitchFamily="34" charset="0"/>
                      <a:ea typeface="Amazon Ember" panose="020B0603020204020204" pitchFamily="34" charset="0"/>
                      <a:cs typeface="Amazon Ember" panose="020B0603020204020204" pitchFamily="34" charset="0"/>
                    </a:rPr>
                    <a:t>People</a:t>
                  </a:r>
                </a:p>
                <a:p>
                  <a:pPr algn="ctr"/>
                  <a:r>
                    <a:rPr lang="en-US" dirty="0">
                      <a:latin typeface="Amazon Ember" panose="020B0603020204020204" pitchFamily="34" charset="0"/>
                      <a:ea typeface="Amazon Ember" panose="020B0603020204020204" pitchFamily="34" charset="0"/>
                      <a:cs typeface="Amazon Ember" panose="020B0603020204020204" pitchFamily="34" charset="0"/>
                    </a:rPr>
                    <a:t>Snow</a:t>
                  </a:r>
                </a:p>
              </p:txBody>
            </p:sp>
            <p:grpSp>
              <p:nvGrpSpPr>
                <p:cNvPr id="69" name="Group 68">
                  <a:extLst>
                    <a:ext uri="{FF2B5EF4-FFF2-40B4-BE49-F238E27FC236}">
                      <a16:creationId xmlns:a16="http://schemas.microsoft.com/office/drawing/2014/main" id="{70BF04A4-CCDE-EC4C-8029-7F9DB0E91C32}"/>
                    </a:ext>
                  </a:extLst>
                </p:cNvPr>
                <p:cNvGrpSpPr/>
                <p:nvPr/>
              </p:nvGrpSpPr>
              <p:grpSpPr>
                <a:xfrm>
                  <a:off x="2668580" y="4496289"/>
                  <a:ext cx="788279" cy="698039"/>
                  <a:chOff x="9157447" y="3106271"/>
                  <a:chExt cx="2689412" cy="2381536"/>
                </a:xfrm>
              </p:grpSpPr>
              <p:pic>
                <p:nvPicPr>
                  <p:cNvPr id="70" name="Picture 69">
                    <a:extLst>
                      <a:ext uri="{FF2B5EF4-FFF2-40B4-BE49-F238E27FC236}">
                        <a16:creationId xmlns:a16="http://schemas.microsoft.com/office/drawing/2014/main" id="{46367A34-4AD5-F34E-AA04-A6934B0E96B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252858" y="3106271"/>
                    <a:ext cx="2381536" cy="2381536"/>
                  </a:xfrm>
                  <a:prstGeom prst="rect">
                    <a:avLst/>
                  </a:prstGeom>
                </p:spPr>
              </p:pic>
              <p:pic>
                <p:nvPicPr>
                  <p:cNvPr id="71" name="Picture 70">
                    <a:extLst>
                      <a:ext uri="{FF2B5EF4-FFF2-40B4-BE49-F238E27FC236}">
                        <a16:creationId xmlns:a16="http://schemas.microsoft.com/office/drawing/2014/main" id="{05C0CC33-501C-8542-AAD2-321B1AB1EB1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599177" y="4437528"/>
                    <a:ext cx="659279" cy="659279"/>
                  </a:xfrm>
                  <a:prstGeom prst="rect">
                    <a:avLst/>
                  </a:prstGeom>
                </p:spPr>
              </p:pic>
              <p:sp>
                <p:nvSpPr>
                  <p:cNvPr id="72" name="Rectangle 71">
                    <a:extLst>
                      <a:ext uri="{FF2B5EF4-FFF2-40B4-BE49-F238E27FC236}">
                        <a16:creationId xmlns:a16="http://schemas.microsoft.com/office/drawing/2014/main" id="{638AC4A9-2442-E946-8C1E-C724CA5DCAA2}"/>
                      </a:ext>
                    </a:extLst>
                  </p:cNvPr>
                  <p:cNvSpPr/>
                  <p:nvPr/>
                </p:nvSpPr>
                <p:spPr>
                  <a:xfrm>
                    <a:off x="9157447" y="3442447"/>
                    <a:ext cx="2689412" cy="18153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74" name="Curved Connector 73">
                  <a:extLst>
                    <a:ext uri="{FF2B5EF4-FFF2-40B4-BE49-F238E27FC236}">
                      <a16:creationId xmlns:a16="http://schemas.microsoft.com/office/drawing/2014/main" id="{292E933C-2EBE-5D48-B3AF-2970ECB9F0A4}"/>
                    </a:ext>
                  </a:extLst>
                </p:cNvPr>
                <p:cNvCxnSpPr>
                  <a:stCxn id="9" idx="2"/>
                  <a:endCxn id="68" idx="0"/>
                </p:cNvCxnSpPr>
                <p:nvPr/>
              </p:nvCxnSpPr>
              <p:spPr>
                <a:xfrm rot="5400000">
                  <a:off x="1502510" y="3682527"/>
                  <a:ext cx="700841" cy="893034"/>
                </a:xfrm>
                <a:prstGeom prst="curved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B3208D31-9421-0C44-B4C5-24EF59BFAD6E}"/>
                    </a:ext>
                  </a:extLst>
                </p:cNvPr>
                <p:cNvCxnSpPr>
                  <a:stCxn id="9" idx="2"/>
                  <a:endCxn id="70" idx="0"/>
                </p:cNvCxnSpPr>
                <p:nvPr/>
              </p:nvCxnSpPr>
              <p:spPr>
                <a:xfrm rot="16200000" flipH="1">
                  <a:off x="2313674" y="3764397"/>
                  <a:ext cx="717665" cy="746118"/>
                </a:xfrm>
                <a:prstGeom prst="curved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028E2D48-BF9D-6346-823B-D6B10ECB3487}"/>
                  </a:ext>
                </a:extLst>
              </p:cNvPr>
              <p:cNvSpPr txBox="1"/>
              <p:nvPr/>
            </p:nvSpPr>
            <p:spPr>
              <a:xfrm>
                <a:off x="794965" y="1583871"/>
                <a:ext cx="3597027"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Image tagging and thumbnail application</a:t>
                </a:r>
              </a:p>
            </p:txBody>
          </p:sp>
          <p:cxnSp>
            <p:nvCxnSpPr>
              <p:cNvPr id="82" name="Straight Arrow Connector 81">
                <a:extLst>
                  <a:ext uri="{FF2B5EF4-FFF2-40B4-BE49-F238E27FC236}">
                    <a16:creationId xmlns:a16="http://schemas.microsoft.com/office/drawing/2014/main" id="{7E922A50-EBC8-2E46-A49E-AC0C5ACB3252}"/>
                  </a:ext>
                  <a:ext uri="{C183D7F6-B498-43B3-948B-1728B52AA6E4}">
                    <adec:decorative xmlns:adec="http://schemas.microsoft.com/office/drawing/2017/decorative" val="1"/>
                  </a:ext>
                </a:extLst>
              </p:cNvPr>
              <p:cNvCxnSpPr/>
              <p:nvPr/>
            </p:nvCxnSpPr>
            <p:spPr>
              <a:xfrm>
                <a:off x="4708058" y="3827561"/>
                <a:ext cx="94129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3026CE5-0BE3-4816-9327-6EF14217B4EA}"/>
                  </a:ext>
                </a:extLst>
              </p:cNvPr>
              <p:cNvSpPr txBox="1"/>
              <p:nvPr/>
            </p:nvSpPr>
            <p:spPr>
              <a:xfrm>
                <a:off x="9964125" y="2356226"/>
                <a:ext cx="660758"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Task</a:t>
                </a:r>
              </a:p>
            </p:txBody>
          </p:sp>
          <p:sp>
            <p:nvSpPr>
              <p:cNvPr id="73" name="TextBox 72">
                <a:extLst>
                  <a:ext uri="{FF2B5EF4-FFF2-40B4-BE49-F238E27FC236}">
                    <a16:creationId xmlns:a16="http://schemas.microsoft.com/office/drawing/2014/main" id="{8217A677-E27A-4B2E-AD7D-733E939D1C16}"/>
                  </a:ext>
                </a:extLst>
              </p:cNvPr>
              <p:cNvSpPr txBox="1"/>
              <p:nvPr/>
            </p:nvSpPr>
            <p:spPr>
              <a:xfrm>
                <a:off x="10254339" y="2973991"/>
                <a:ext cx="881973"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Choice</a:t>
                </a:r>
              </a:p>
            </p:txBody>
          </p:sp>
          <p:sp>
            <p:nvSpPr>
              <p:cNvPr id="75" name="TextBox 74">
                <a:extLst>
                  <a:ext uri="{FF2B5EF4-FFF2-40B4-BE49-F238E27FC236}">
                    <a16:creationId xmlns:a16="http://schemas.microsoft.com/office/drawing/2014/main" id="{C4481C37-A21B-4B2F-82E9-52F219BDDABD}"/>
                  </a:ext>
                </a:extLst>
              </p:cNvPr>
              <p:cNvSpPr txBox="1"/>
              <p:nvPr/>
            </p:nvSpPr>
            <p:spPr>
              <a:xfrm>
                <a:off x="11451854" y="3595015"/>
                <a:ext cx="551754"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Fail</a:t>
                </a:r>
              </a:p>
            </p:txBody>
          </p:sp>
          <p:sp>
            <p:nvSpPr>
              <p:cNvPr id="81" name="TextBox 80">
                <a:extLst>
                  <a:ext uri="{FF2B5EF4-FFF2-40B4-BE49-F238E27FC236}">
                    <a16:creationId xmlns:a16="http://schemas.microsoft.com/office/drawing/2014/main" id="{7F603997-1F00-4B30-A39C-D1FD272E64E2}"/>
                  </a:ext>
                </a:extLst>
              </p:cNvPr>
              <p:cNvSpPr txBox="1"/>
              <p:nvPr/>
            </p:nvSpPr>
            <p:spPr>
              <a:xfrm>
                <a:off x="8635829" y="4695881"/>
                <a:ext cx="971741"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Parallel</a:t>
                </a:r>
              </a:p>
            </p:txBody>
          </p:sp>
        </p:grpSp>
      </p:grpSp>
      <p:sp>
        <p:nvSpPr>
          <p:cNvPr id="3" name="Footer Placeholder 2">
            <a:extLst>
              <a:ext uri="{FF2B5EF4-FFF2-40B4-BE49-F238E27FC236}">
                <a16:creationId xmlns:a16="http://schemas.microsoft.com/office/drawing/2014/main" id="{D5A18FFA-00EC-469A-B59B-FA6DD2CCF6E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8C10A9B-9BBC-44AE-81D6-99A421AFD8A3}"/>
              </a:ext>
            </a:extLst>
          </p:cNvPr>
          <p:cNvSpPr>
            <a:spLocks noGrp="1"/>
          </p:cNvSpPr>
          <p:nvPr>
            <p:ph type="sldNum" sz="quarter" idx="12"/>
          </p:nvPr>
        </p:nvSpPr>
        <p:spPr/>
        <p:txBody>
          <a:bodyPr/>
          <a:lstStyle/>
          <a:p>
            <a:fld id="{B6A95138-A96E-2F42-A959-2EFD44FE4AB7}" type="slidenum">
              <a:rPr lang="en-US" smtClean="0"/>
              <a:pPr/>
              <a:t>69</a:t>
            </a:fld>
            <a:endParaRPr lang="en-US" dirty="0"/>
          </a:p>
        </p:txBody>
      </p:sp>
    </p:spTree>
    <p:custDataLst>
      <p:tags r:id="rId1"/>
    </p:custDataLst>
    <p:extLst>
      <p:ext uri="{BB962C8B-B14F-4D97-AF65-F5344CB8AC3E}">
        <p14:creationId xmlns:p14="http://schemas.microsoft.com/office/powerpoint/2010/main" val="3345691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E4D6-19FD-AE42-A8B8-35ED85827666}"/>
              </a:ext>
            </a:extLst>
          </p:cNvPr>
          <p:cNvSpPr>
            <a:spLocks noGrp="1"/>
          </p:cNvSpPr>
          <p:nvPr>
            <p:ph type="title"/>
          </p:nvPr>
        </p:nvSpPr>
        <p:spPr/>
        <p:txBody>
          <a:bodyPr/>
          <a:lstStyle/>
          <a:p>
            <a:r>
              <a:rPr lang="en-US" dirty="0"/>
              <a:t>What are microservices?</a:t>
            </a:r>
          </a:p>
        </p:txBody>
      </p:sp>
      <p:sp>
        <p:nvSpPr>
          <p:cNvPr id="50" name="TextBox 49">
            <a:extLst>
              <a:ext uri="{FF2B5EF4-FFF2-40B4-BE49-F238E27FC236}">
                <a16:creationId xmlns:a16="http://schemas.microsoft.com/office/drawing/2014/main" id="{99AB0175-87C7-4042-9526-63A0D19B5880}"/>
              </a:ext>
            </a:extLst>
          </p:cNvPr>
          <p:cNvSpPr txBox="1"/>
          <p:nvPr/>
        </p:nvSpPr>
        <p:spPr>
          <a:xfrm>
            <a:off x="882782" y="3304923"/>
            <a:ext cx="10342618" cy="892552"/>
          </a:xfrm>
          <a:prstGeom prst="rect">
            <a:avLst/>
          </a:prstGeom>
          <a:noFill/>
          <a:ln>
            <a:noFill/>
          </a:ln>
        </p:spPr>
        <p:txBody>
          <a:bodyPr wrap="square" rtlCol="0">
            <a:spAutoFit/>
          </a:bodyPr>
          <a:lstStyle/>
          <a:p>
            <a:pPr algn="ctr"/>
            <a:r>
              <a:rPr lang="en-US" sz="2600" dirty="0">
                <a:solidFill>
                  <a:schemeClr val="tx1">
                    <a:lumMod val="75000"/>
                    <a:lumOff val="25000"/>
                  </a:schemeClr>
                </a:solidFill>
                <a:ea typeface="Amazon Ember" panose="020B0603020204020204" pitchFamily="34" charset="0"/>
                <a:cs typeface="Amazon Ember" panose="020B0603020204020204" pitchFamily="34" charset="0"/>
              </a:rPr>
              <a:t>Applications that are composed of </a:t>
            </a:r>
            <a: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independent services</a:t>
            </a:r>
            <a:r>
              <a:rPr lang="en-US" sz="2600" dirty="0">
                <a:solidFill>
                  <a:schemeClr val="accent5"/>
                </a:solidFill>
                <a:ea typeface="Amazon Ember" panose="020B0603020204020204" pitchFamily="34" charset="0"/>
                <a:cs typeface="Amazon Ember" panose="020B0603020204020204" pitchFamily="34" charset="0"/>
              </a:rPr>
              <a:t> </a:t>
            </a:r>
            <a:br>
              <a:rPr lang="en-US" sz="2600" dirty="0">
                <a:solidFill>
                  <a:schemeClr val="accent5"/>
                </a:solidFill>
                <a:ea typeface="Amazon Ember" panose="020B0603020204020204" pitchFamily="34" charset="0"/>
                <a:cs typeface="Amazon Ember" panose="020B0603020204020204" pitchFamily="34" charset="0"/>
              </a:rPr>
            </a:br>
            <a:r>
              <a:rPr lang="en-US" sz="2600" dirty="0">
                <a:solidFill>
                  <a:schemeClr val="tx1">
                    <a:lumMod val="75000"/>
                    <a:lumOff val="25000"/>
                  </a:schemeClr>
                </a:solidFill>
                <a:ea typeface="Amazon Ember" panose="020B0603020204020204" pitchFamily="34" charset="0"/>
                <a:cs typeface="Amazon Ember" panose="020B0603020204020204" pitchFamily="34" charset="0"/>
              </a:rPr>
              <a:t>that communicate over </a:t>
            </a:r>
            <a: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well-defined APIs</a:t>
            </a:r>
          </a:p>
        </p:txBody>
      </p:sp>
      <p:sp>
        <p:nvSpPr>
          <p:cNvPr id="5" name="Footer Placeholder 4">
            <a:extLst>
              <a:ext uri="{FF2B5EF4-FFF2-40B4-BE49-F238E27FC236}">
                <a16:creationId xmlns:a16="http://schemas.microsoft.com/office/drawing/2014/main" id="{9FCA12C2-AEF5-4913-AC07-4C582561A54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3" name="Slide Number Placeholder 12">
            <a:extLst>
              <a:ext uri="{FF2B5EF4-FFF2-40B4-BE49-F238E27FC236}">
                <a16:creationId xmlns:a16="http://schemas.microsoft.com/office/drawing/2014/main" id="{A9DA0A2C-9BCF-4E47-A5A0-05961D71BDD7}"/>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3907502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37B3-7B95-4FCD-8C1E-FBA64D9FD18B}"/>
              </a:ext>
            </a:extLst>
          </p:cNvPr>
          <p:cNvSpPr>
            <a:spLocks noGrp="1"/>
          </p:cNvSpPr>
          <p:nvPr>
            <p:ph type="title"/>
          </p:nvPr>
        </p:nvSpPr>
        <p:spPr/>
        <p:txBody>
          <a:bodyPr/>
          <a:lstStyle/>
          <a:p>
            <a:r>
              <a:rPr lang="en-US" dirty="0"/>
              <a:t>State types</a:t>
            </a:r>
          </a:p>
        </p:txBody>
      </p:sp>
      <p:graphicFrame>
        <p:nvGraphicFramePr>
          <p:cNvPr id="5" name="Table 4">
            <a:extLst>
              <a:ext uri="{FF2B5EF4-FFF2-40B4-BE49-F238E27FC236}">
                <a16:creationId xmlns:a16="http://schemas.microsoft.com/office/drawing/2014/main" id="{34393839-467F-4D18-927B-77FE48BFE565}"/>
              </a:ext>
            </a:extLst>
          </p:cNvPr>
          <p:cNvGraphicFramePr>
            <a:graphicFrameLocks noGrp="1"/>
          </p:cNvGraphicFramePr>
          <p:nvPr>
            <p:extLst>
              <p:ext uri="{D42A27DB-BD31-4B8C-83A1-F6EECF244321}">
                <p14:modId xmlns:p14="http://schemas.microsoft.com/office/powerpoint/2010/main" val="397614175"/>
              </p:ext>
            </p:extLst>
          </p:nvPr>
        </p:nvGraphicFramePr>
        <p:xfrm>
          <a:off x="1093739" y="1564147"/>
          <a:ext cx="10004522" cy="4572000"/>
        </p:xfrm>
        <a:graphic>
          <a:graphicData uri="http://schemas.openxmlformats.org/drawingml/2006/table">
            <a:tbl>
              <a:tblPr firstRow="1" bandRow="1">
                <a:tableStyleId>{69CF1AB2-1976-4502-BF36-3FF5EA218861}</a:tableStyleId>
              </a:tblPr>
              <a:tblGrid>
                <a:gridCol w="2424844">
                  <a:extLst>
                    <a:ext uri="{9D8B030D-6E8A-4147-A177-3AD203B41FA5}">
                      <a16:colId xmlns:a16="http://schemas.microsoft.com/office/drawing/2014/main" val="20000"/>
                    </a:ext>
                  </a:extLst>
                </a:gridCol>
                <a:gridCol w="7579678">
                  <a:extLst>
                    <a:ext uri="{9D8B030D-6E8A-4147-A177-3AD203B41FA5}">
                      <a16:colId xmlns:a16="http://schemas.microsoft.com/office/drawing/2014/main" val="20001"/>
                    </a:ext>
                  </a:extLst>
                </a:gridCol>
              </a:tblGrid>
              <a:tr h="571500">
                <a:tc>
                  <a:txBody>
                    <a:bodyPr/>
                    <a:lstStyle/>
                    <a:p>
                      <a:r>
                        <a:rPr lang="en-US" sz="2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Task</a:t>
                      </a:r>
                    </a:p>
                  </a:txBody>
                  <a:tcPr marL="121920" marR="121920" marT="60960" marB="60960" anchor="ctr">
                    <a:solidFill>
                      <a:schemeClr val="accent3"/>
                    </a:solidFill>
                  </a:tcPr>
                </a:tc>
                <a:tc>
                  <a:txBody>
                    <a:bodyPr/>
                    <a:lstStyle/>
                    <a:p>
                      <a:r>
                        <a:rPr lang="en-US" sz="2400" b="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 single unit of work performed by a state machine</a:t>
                      </a:r>
                    </a:p>
                  </a:txBody>
                  <a:tcPr marL="121920" marR="121920" marT="60960" marB="60960" anchor="ctr">
                    <a:noFill/>
                  </a:tcPr>
                </a:tc>
                <a:extLst>
                  <a:ext uri="{0D108BD9-81ED-4DB2-BD59-A6C34878D82A}">
                    <a16:rowId xmlns:a16="http://schemas.microsoft.com/office/drawing/2014/main" val="2136704266"/>
                  </a:ext>
                </a:extLst>
              </a:tr>
              <a:tr h="571500">
                <a:tc>
                  <a:txBody>
                    <a:bodyPr/>
                    <a:lstStyle/>
                    <a:p>
                      <a:r>
                        <a:rPr lang="en-US" sz="2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Choice</a:t>
                      </a:r>
                    </a:p>
                  </a:txBody>
                  <a:tcPr marL="121920" marR="121920" marT="60960" marB="60960" anchor="ctr">
                    <a:solidFill>
                      <a:schemeClr val="accent3"/>
                    </a:solidFill>
                  </a:tcPr>
                </a:tc>
                <a:tc>
                  <a:txBody>
                    <a:bodyPr/>
                    <a:lstStyle/>
                    <a:p>
                      <a:r>
                        <a:rPr lang="en-US" sz="2400" kern="1200" dirty="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Adds branching logic to a state machine</a:t>
                      </a:r>
                      <a:endPar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noFill/>
                  </a:tcPr>
                </a:tc>
                <a:extLst>
                  <a:ext uri="{0D108BD9-81ED-4DB2-BD59-A6C34878D82A}">
                    <a16:rowId xmlns:a16="http://schemas.microsoft.com/office/drawing/2014/main" val="3207912656"/>
                  </a:ext>
                </a:extLst>
              </a:tr>
              <a:tr h="571500">
                <a:tc>
                  <a:txBody>
                    <a:bodyPr/>
                    <a:lstStyle/>
                    <a:p>
                      <a:r>
                        <a:rPr lang="en-US" sz="2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Fail</a:t>
                      </a:r>
                    </a:p>
                  </a:txBody>
                  <a:tcPr marL="121920" marR="121920" marT="60960" marB="60960" anchor="ctr">
                    <a:solidFill>
                      <a:schemeClr val="accent3"/>
                    </a:solidFill>
                  </a:tcPr>
                </a:tc>
                <a:tc>
                  <a:txBody>
                    <a:bodyPr/>
                    <a:lstStyle/>
                    <a:p>
                      <a:r>
                        <a:rPr lang="en-US" sz="2400" kern="1200" dirty="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Stops a running state machine and marks it as a failure</a:t>
                      </a:r>
                      <a:endPar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noFill/>
                  </a:tcPr>
                </a:tc>
                <a:extLst>
                  <a:ext uri="{0D108BD9-81ED-4DB2-BD59-A6C34878D82A}">
                    <a16:rowId xmlns:a16="http://schemas.microsoft.com/office/drawing/2014/main" val="35613210"/>
                  </a:ext>
                </a:extLst>
              </a:tr>
              <a:tr h="571500">
                <a:tc>
                  <a:txBody>
                    <a:bodyPr/>
                    <a:lstStyle/>
                    <a:p>
                      <a:r>
                        <a:rPr lang="en-US" sz="2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Succeed</a:t>
                      </a:r>
                    </a:p>
                  </a:txBody>
                  <a:tcPr marL="121920" marR="121920" marT="60960" marB="60960" anchor="ctr">
                    <a:solidFill>
                      <a:schemeClr val="accent3"/>
                    </a:solidFill>
                  </a:tcPr>
                </a:tc>
                <a:tc>
                  <a:txBody>
                    <a:bodyPr/>
                    <a:lstStyle/>
                    <a:p>
                      <a:r>
                        <a:rPr lang="en-US" sz="2400" kern="1200" dirty="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Stops a running state machine successfully</a:t>
                      </a:r>
                      <a:endPar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noFill/>
                  </a:tcPr>
                </a:tc>
                <a:extLst>
                  <a:ext uri="{0D108BD9-81ED-4DB2-BD59-A6C34878D82A}">
                    <a16:rowId xmlns:a16="http://schemas.microsoft.com/office/drawing/2014/main" val="2390992496"/>
                  </a:ext>
                </a:extLst>
              </a:tr>
              <a:tr h="571500">
                <a:tc>
                  <a:txBody>
                    <a:bodyPr/>
                    <a:lstStyle/>
                    <a:p>
                      <a:r>
                        <a:rPr lang="en-US" sz="2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Pass</a:t>
                      </a:r>
                    </a:p>
                  </a:txBody>
                  <a:tcPr marL="121920" marR="121920" marT="60960" marB="60960" anchor="ctr">
                    <a:solidFill>
                      <a:schemeClr val="accent3"/>
                    </a:solidFill>
                  </a:tcPr>
                </a:tc>
                <a:tc>
                  <a:txBody>
                    <a:bodyPr/>
                    <a:lstStyle/>
                    <a:p>
                      <a:r>
                        <a:rPr lang="en-US" sz="2400" kern="1200" dirty="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Passes its</a:t>
                      </a:r>
                      <a:r>
                        <a:rPr lang="en-US" sz="2400" kern="1200" baseline="0" dirty="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kern="1200" dirty="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input to its output, without performing work</a:t>
                      </a:r>
                      <a:endPar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noFill/>
                  </a:tcPr>
                </a:tc>
                <a:extLst>
                  <a:ext uri="{0D108BD9-81ED-4DB2-BD59-A6C34878D82A}">
                    <a16:rowId xmlns:a16="http://schemas.microsoft.com/office/drawing/2014/main" val="3722455152"/>
                  </a:ext>
                </a:extLst>
              </a:tr>
              <a:tr h="571500">
                <a:tc>
                  <a:txBody>
                    <a:bodyPr/>
                    <a:lstStyle/>
                    <a:p>
                      <a:r>
                        <a:rPr lang="en-US" sz="2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Wait</a:t>
                      </a:r>
                    </a:p>
                  </a:txBody>
                  <a:tcPr marL="121920" marR="121920" marT="60960" marB="60960" anchor="ctr">
                    <a:solidFill>
                      <a:schemeClr val="accent3"/>
                    </a:solidFill>
                  </a:tcPr>
                </a:tc>
                <a:tc>
                  <a:txBody>
                    <a:bodyPr/>
                    <a:lstStyle/>
                    <a:p>
                      <a:r>
                        <a:rPr lang="en-US" sz="2400" kern="1200" dirty="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Delays from continuing</a:t>
                      </a:r>
                      <a:r>
                        <a:rPr lang="en-US" sz="2400" kern="1200" baseline="0" dirty="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kern="1200" dirty="0">
                          <a:solidFill>
                            <a:schemeClr val="tx1">
                              <a:lumMod val="75000"/>
                              <a:lumOff val="25000"/>
                            </a:schemeClr>
                          </a:solidFill>
                          <a:effectLst/>
                          <a:latin typeface="Amazon Ember Light" panose="020B0403020204020204" pitchFamily="34" charset="0"/>
                          <a:ea typeface="Amazon Ember Light" panose="020B0403020204020204" pitchFamily="34" charset="0"/>
                          <a:cs typeface="Amazon Ember Light" panose="020B0403020204020204" pitchFamily="34" charset="0"/>
                        </a:rPr>
                        <a:t>for a specified time</a:t>
                      </a:r>
                      <a:endPar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21920" marR="121920" marT="60960" marB="60960" anchor="ctr">
                    <a:noFill/>
                  </a:tcPr>
                </a:tc>
                <a:extLst>
                  <a:ext uri="{0D108BD9-81ED-4DB2-BD59-A6C34878D82A}">
                    <a16:rowId xmlns:a16="http://schemas.microsoft.com/office/drawing/2014/main" val="4117046091"/>
                  </a:ext>
                </a:extLst>
              </a:tr>
              <a:tr h="571500">
                <a:tc>
                  <a:txBody>
                    <a:bodyPr/>
                    <a:lstStyle/>
                    <a:p>
                      <a:r>
                        <a:rPr lang="en-US" sz="2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Parallel</a:t>
                      </a:r>
                    </a:p>
                  </a:txBody>
                  <a:tcPr marL="121920" marR="121920" marT="60960" marB="60960" anchor="ctr">
                    <a:solidFill>
                      <a:schemeClr val="accent3"/>
                    </a:solidFill>
                  </a:tcPr>
                </a:tc>
                <a:tc>
                  <a:txBody>
                    <a:bodyPr/>
                    <a:lstStyle/>
                    <a:p>
                      <a:r>
                        <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Creates parallel branches to run in your state machine</a:t>
                      </a:r>
                    </a:p>
                  </a:txBody>
                  <a:tcPr marL="121920" marR="121920" marT="60960" marB="60960" anchor="ctr">
                    <a:noFill/>
                  </a:tcPr>
                </a:tc>
                <a:extLst>
                  <a:ext uri="{0D108BD9-81ED-4DB2-BD59-A6C34878D82A}">
                    <a16:rowId xmlns:a16="http://schemas.microsoft.com/office/drawing/2014/main" val="1513567692"/>
                  </a:ext>
                </a:extLst>
              </a:tr>
              <a:tr h="571500">
                <a:tc>
                  <a:txBody>
                    <a:bodyPr/>
                    <a:lstStyle/>
                    <a:p>
                      <a:r>
                        <a:rPr lang="en-US" sz="2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Map</a:t>
                      </a:r>
                    </a:p>
                  </a:txBody>
                  <a:tcPr marL="121920" marR="121920" marT="60960" marB="60960" anchor="ctr">
                    <a:solidFill>
                      <a:schemeClr val="accent3"/>
                    </a:solidFill>
                  </a:tcPr>
                </a:tc>
                <a:tc>
                  <a:txBody>
                    <a:bodyPr/>
                    <a:lstStyle/>
                    <a:p>
                      <a:r>
                        <a:rPr lang="en-US" sz="24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Dynamically iterates steps</a:t>
                      </a:r>
                    </a:p>
                  </a:txBody>
                  <a:tcPr marL="121920" marR="121920" marT="60960" marB="60960" anchor="ctr">
                    <a:noFill/>
                  </a:tcPr>
                </a:tc>
                <a:extLst>
                  <a:ext uri="{0D108BD9-81ED-4DB2-BD59-A6C34878D82A}">
                    <a16:rowId xmlns:a16="http://schemas.microsoft.com/office/drawing/2014/main" val="3838900427"/>
                  </a:ext>
                </a:extLst>
              </a:tr>
            </a:tbl>
          </a:graphicData>
        </a:graphic>
      </p:graphicFrame>
      <p:sp>
        <p:nvSpPr>
          <p:cNvPr id="3" name="Footer Placeholder 2">
            <a:extLst>
              <a:ext uri="{FF2B5EF4-FFF2-40B4-BE49-F238E27FC236}">
                <a16:creationId xmlns:a16="http://schemas.microsoft.com/office/drawing/2014/main" id="{BF54151C-CE73-449B-BB37-BBAA028086B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DA25B68-768F-43D9-ABE9-5ADD6972ACD9}"/>
              </a:ext>
            </a:extLst>
          </p:cNvPr>
          <p:cNvSpPr>
            <a:spLocks noGrp="1"/>
          </p:cNvSpPr>
          <p:nvPr>
            <p:ph type="sldNum" sz="quarter" idx="12"/>
          </p:nvPr>
        </p:nvSpPr>
        <p:spPr/>
        <p:txBody>
          <a:bodyPr/>
          <a:lstStyle/>
          <a:p>
            <a:fld id="{B6A95138-A96E-2F42-A959-2EFD44FE4AB7}" type="slidenum">
              <a:rPr lang="en-US" smtClean="0"/>
              <a:t>70</a:t>
            </a:fld>
            <a:endParaRPr lang="en-US" dirty="0"/>
          </a:p>
        </p:txBody>
      </p:sp>
    </p:spTree>
    <p:custDataLst>
      <p:tags r:id="rId1"/>
    </p:custDataLst>
    <p:extLst>
      <p:ext uri="{BB962C8B-B14F-4D97-AF65-F5344CB8AC3E}">
        <p14:creationId xmlns:p14="http://schemas.microsoft.com/office/powerpoint/2010/main" val="2363232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p:txBody>
          <a:bodyPr/>
          <a:lstStyle/>
          <a:p>
            <a:r>
              <a:rPr lang="en-US" dirty="0"/>
              <a:t>Amazon States Language</a:t>
            </a:r>
          </a:p>
        </p:txBody>
      </p:sp>
      <p:sp>
        <p:nvSpPr>
          <p:cNvPr id="31" name="TextBox 30">
            <a:extLst>
              <a:ext uri="{FF2B5EF4-FFF2-40B4-BE49-F238E27FC236}">
                <a16:creationId xmlns:a16="http://schemas.microsoft.com/office/drawing/2014/main" id="{91287B47-FF8F-4C71-B7B3-A67F4C176D83}"/>
              </a:ext>
            </a:extLst>
          </p:cNvPr>
          <p:cNvSpPr txBox="1"/>
          <p:nvPr/>
        </p:nvSpPr>
        <p:spPr>
          <a:xfrm>
            <a:off x="1036845" y="1213336"/>
            <a:ext cx="4862293" cy="830997"/>
          </a:xfrm>
          <a:prstGeom prst="rect">
            <a:avLst/>
          </a:prstGeom>
          <a:noFill/>
        </p:spPr>
        <p:txBody>
          <a:bodyPr wrap="none" rtlCol="0">
            <a:spAutoFit/>
          </a:bodyPr>
          <a:lstStyle/>
          <a:p>
            <a:pPr algn="ctr"/>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Define</a:t>
            </a:r>
            <a:r>
              <a:rPr lang="en-US" sz="2400" dirty="0">
                <a:latin typeface="Amazon Ember" panose="020B0603020204020204" pitchFamily="34" charset="0"/>
                <a:ea typeface="Amazon Ember" panose="020B0603020204020204" pitchFamily="34" charset="0"/>
                <a:cs typeface="Amazon Ember" panose="020B0603020204020204" pitchFamily="34" charset="0"/>
              </a:rPr>
              <a:t> workflow in JSON</a:t>
            </a:r>
          </a:p>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by using the Amazon States Language</a:t>
            </a:r>
          </a:p>
        </p:txBody>
      </p:sp>
      <p:sp>
        <p:nvSpPr>
          <p:cNvPr id="25" name="TextBox 24"/>
          <p:cNvSpPr txBox="1"/>
          <p:nvPr/>
        </p:nvSpPr>
        <p:spPr>
          <a:xfrm>
            <a:off x="1030465" y="2126912"/>
            <a:ext cx="4875053" cy="4278094"/>
          </a:xfrm>
          <a:prstGeom prst="rect">
            <a:avLst/>
          </a:prstGeom>
          <a:noFill/>
        </p:spPr>
        <p:txBody>
          <a:bodyPr wrap="none" rtlCol="0">
            <a:spAutoFit/>
          </a:bodyPr>
          <a:lstStyle/>
          <a:p>
            <a:r>
              <a:rPr lang="en-US" sz="1600" dirty="0">
                <a:latin typeface="Lucida Console" panose="020B0609040504020204" pitchFamily="49" charset="0"/>
                <a:ea typeface="Courier" charset="0"/>
                <a:cs typeface="Courier" charset="0"/>
              </a:rPr>
              <a:t>{</a:t>
            </a:r>
          </a:p>
          <a:p>
            <a:r>
              <a:rPr lang="en-US" sz="1600" dirty="0">
                <a:latin typeface="Lucida Console" panose="020B0609040504020204" pitchFamily="49" charset="0"/>
                <a:ea typeface="Courier" charset="0"/>
                <a:cs typeface="Courier" charset="0"/>
              </a:rPr>
              <a:t> "Comment": "An example of the ASL.",</a:t>
            </a:r>
          </a:p>
          <a:p>
            <a:r>
              <a:rPr lang="en-US" sz="1600" dirty="0">
                <a:latin typeface="Lucida Console" panose="020B0609040504020204" pitchFamily="49" charset="0"/>
                <a:ea typeface="Courier" charset="0"/>
                <a:cs typeface="Courier" charset="0"/>
              </a:rPr>
              <a:t> "StartAt": "StartState",</a:t>
            </a:r>
          </a:p>
          <a:p>
            <a:r>
              <a:rPr lang="en-US" sz="1600" dirty="0">
                <a:latin typeface="Lucida Console" panose="020B0609040504020204" pitchFamily="49" charset="0"/>
                <a:ea typeface="Courier" charset="0"/>
                <a:cs typeface="Courier" charset="0"/>
              </a:rPr>
              <a:t> "States": {</a:t>
            </a:r>
          </a:p>
          <a:p>
            <a:r>
              <a:rPr lang="en-US" sz="1600" dirty="0">
                <a:latin typeface="Lucida Console" panose="020B0609040504020204" pitchFamily="49" charset="0"/>
                <a:ea typeface="Courier" charset="0"/>
                <a:cs typeface="Courier" charset="0"/>
              </a:rPr>
              <a:t> "StartState": {</a:t>
            </a:r>
          </a:p>
          <a:p>
            <a:r>
              <a:rPr lang="en-US" sz="1600" dirty="0">
                <a:latin typeface="Lucida Console" panose="020B0609040504020204" pitchFamily="49" charset="0"/>
                <a:ea typeface="Courier" charset="0"/>
                <a:cs typeface="Courier" charset="0"/>
              </a:rPr>
              <a:t> "Type": "Task",</a:t>
            </a:r>
          </a:p>
          <a:p>
            <a:r>
              <a:rPr lang="en-US" sz="1600" dirty="0">
                <a:latin typeface="Lucida Console" panose="020B0609040504020204" pitchFamily="49" charset="0"/>
                <a:ea typeface="Courier" charset="0"/>
                <a:cs typeface="Courier" charset="0"/>
              </a:rPr>
              <a:t> "Resource": "arn:aws:lambda:us-east…,</a:t>
            </a:r>
          </a:p>
          <a:p>
            <a:r>
              <a:rPr lang="en-US" sz="1600" dirty="0">
                <a:latin typeface="Lucida Console" panose="020B0609040504020204" pitchFamily="49" charset="0"/>
                <a:ea typeface="Courier" charset="0"/>
                <a:cs typeface="Courier" charset="0"/>
              </a:rPr>
              <a:t> "Next": "FinalState"</a:t>
            </a:r>
          </a:p>
          <a:p>
            <a:r>
              <a:rPr lang="en-US" sz="1600" dirty="0">
                <a:latin typeface="Lucida Console" panose="020B0609040504020204" pitchFamily="49" charset="0"/>
                <a:ea typeface="Courier" charset="0"/>
                <a:cs typeface="Courier" charset="0"/>
              </a:rPr>
              <a:t> }</a:t>
            </a:r>
          </a:p>
          <a:p>
            <a:r>
              <a:rPr lang="en-US" sz="1600" dirty="0">
                <a:latin typeface="Lucida Console" panose="020B0609040504020204" pitchFamily="49" charset="0"/>
                <a:ea typeface="Courier" charset="0"/>
                <a:cs typeface="Courier" charset="0"/>
              </a:rPr>
              <a:t> "FinalState": {</a:t>
            </a:r>
          </a:p>
          <a:p>
            <a:r>
              <a:rPr lang="en-US" sz="1600" dirty="0">
                <a:latin typeface="Lucida Console" panose="020B0609040504020204" pitchFamily="49" charset="0"/>
                <a:ea typeface="Courier" charset="0"/>
                <a:cs typeface="Courier" charset="0"/>
              </a:rPr>
              <a:t> "Type": "Task",</a:t>
            </a:r>
          </a:p>
          <a:p>
            <a:r>
              <a:rPr lang="en-US" sz="1600" dirty="0">
                <a:latin typeface="Lucida Console" panose="020B0609040504020204" pitchFamily="49" charset="0"/>
                <a:ea typeface="Courier" charset="0"/>
                <a:cs typeface="Courier" charset="0"/>
              </a:rPr>
              <a:t> "Resource": "arn:aws:lambda:us-east…,</a:t>
            </a:r>
          </a:p>
          <a:p>
            <a:r>
              <a:rPr lang="en-US" sz="1600" dirty="0">
                <a:latin typeface="Lucida Console" panose="020B0609040504020204" pitchFamily="49" charset="0"/>
                <a:ea typeface="Courier" charset="0"/>
                <a:cs typeface="Courier" charset="0"/>
              </a:rPr>
              <a:t> "End": true</a:t>
            </a:r>
          </a:p>
          <a:p>
            <a:r>
              <a:rPr lang="en-US" sz="1600" dirty="0">
                <a:latin typeface="Lucida Console" panose="020B0609040504020204" pitchFamily="49" charset="0"/>
                <a:ea typeface="Courier" charset="0"/>
                <a:cs typeface="Courier" charset="0"/>
              </a:rPr>
              <a:t> }</a:t>
            </a:r>
          </a:p>
          <a:p>
            <a:r>
              <a:rPr lang="en-US" sz="1600" dirty="0">
                <a:latin typeface="Lucida Console" panose="020B0609040504020204" pitchFamily="49" charset="0"/>
                <a:ea typeface="Courier" charset="0"/>
                <a:cs typeface="Courier" charset="0"/>
              </a:rPr>
              <a:t> }</a:t>
            </a:r>
          </a:p>
          <a:p>
            <a:r>
              <a:rPr lang="en-US" sz="1600" dirty="0">
                <a:latin typeface="Lucida Console" panose="020B0609040504020204" pitchFamily="49" charset="0"/>
                <a:ea typeface="Courier" charset="0"/>
                <a:cs typeface="Courier" charset="0"/>
              </a:rPr>
              <a:t>}</a:t>
            </a:r>
          </a:p>
          <a:p>
            <a:endParaRPr lang="en-US" sz="1600" dirty="0">
              <a:latin typeface="Lucida Console" panose="020B0609040504020204" pitchFamily="49" charset="0"/>
            </a:endParaRPr>
          </a:p>
        </p:txBody>
      </p:sp>
      <p:sp>
        <p:nvSpPr>
          <p:cNvPr id="32" name="TextBox 31">
            <a:extLst>
              <a:ext uri="{FF2B5EF4-FFF2-40B4-BE49-F238E27FC236}">
                <a16:creationId xmlns:a16="http://schemas.microsoft.com/office/drawing/2014/main" id="{BFE132F5-AB9B-4F40-AD49-1355CCEC8B64}"/>
              </a:ext>
            </a:extLst>
          </p:cNvPr>
          <p:cNvSpPr txBox="1"/>
          <p:nvPr/>
        </p:nvSpPr>
        <p:spPr>
          <a:xfrm>
            <a:off x="7932308" y="1213336"/>
            <a:ext cx="3762568" cy="830997"/>
          </a:xfrm>
          <a:prstGeom prst="rect">
            <a:avLst/>
          </a:prstGeom>
          <a:noFill/>
        </p:spPr>
        <p:txBody>
          <a:bodyPr wrap="none" rtlCol="0">
            <a:spAutoFit/>
          </a:bodyPr>
          <a:lstStyle/>
          <a:p>
            <a:pPr algn="ctr"/>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Visualize</a:t>
            </a:r>
            <a:r>
              <a:rPr lang="en-US" sz="2400" dirty="0">
                <a:latin typeface="Amazon Ember" panose="020B0603020204020204" pitchFamily="34" charset="0"/>
                <a:ea typeface="Amazon Ember" panose="020B0603020204020204" pitchFamily="34" charset="0"/>
                <a:cs typeface="Amazon Ember" panose="020B0603020204020204" pitchFamily="34" charset="0"/>
              </a:rPr>
              <a:t> workflow in the </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Step Functions console</a:t>
            </a:r>
          </a:p>
        </p:txBody>
      </p:sp>
      <p:grpSp>
        <p:nvGrpSpPr>
          <p:cNvPr id="36" name="Group 35">
            <a:extLst>
              <a:ext uri="{FF2B5EF4-FFF2-40B4-BE49-F238E27FC236}">
                <a16:creationId xmlns:a16="http://schemas.microsoft.com/office/drawing/2014/main" id="{E22A00D6-AABB-435E-BFDD-362132827E9E}"/>
              </a:ext>
              <a:ext uri="{C183D7F6-B498-43B3-948B-1728B52AA6E4}">
                <adec:decorative xmlns:adec="http://schemas.microsoft.com/office/drawing/2017/decorative" val="1"/>
              </a:ext>
            </a:extLst>
          </p:cNvPr>
          <p:cNvGrpSpPr/>
          <p:nvPr/>
        </p:nvGrpSpPr>
        <p:grpSpPr>
          <a:xfrm>
            <a:off x="8899192" y="2018945"/>
            <a:ext cx="1828800" cy="4185006"/>
            <a:chOff x="8505352" y="2018945"/>
            <a:chExt cx="1828800" cy="4185006"/>
          </a:xfrm>
        </p:grpSpPr>
        <p:sp>
          <p:nvSpPr>
            <p:cNvPr id="7" name="Rounded Rectangle 6"/>
            <p:cNvSpPr/>
            <p:nvPr/>
          </p:nvSpPr>
          <p:spPr>
            <a:xfrm>
              <a:off x="8505352" y="3352987"/>
              <a:ext cx="1828800" cy="548640"/>
            </a:xfrm>
            <a:prstGeom prst="roundRect">
              <a:avLst/>
            </a:prstGeom>
            <a:noFill/>
            <a:ln>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dirty="0">
                  <a:solidFill>
                    <a:schemeClr val="tx1"/>
                  </a:solidFill>
                  <a:latin typeface="Amazon Ember Light" charset="0"/>
                  <a:ea typeface="Amazon Ember Light" charset="0"/>
                  <a:cs typeface="Amazon Ember Light" charset="0"/>
                </a:rPr>
                <a:t>StartState</a:t>
              </a:r>
            </a:p>
          </p:txBody>
        </p:sp>
        <p:sp>
          <p:nvSpPr>
            <p:cNvPr id="8" name="Rounded Rectangle 7"/>
            <p:cNvSpPr/>
            <p:nvPr/>
          </p:nvSpPr>
          <p:spPr>
            <a:xfrm>
              <a:off x="8505352" y="4321269"/>
              <a:ext cx="1828800" cy="548640"/>
            </a:xfrm>
            <a:prstGeom prst="roundRect">
              <a:avLst/>
            </a:prstGeom>
            <a:noFill/>
            <a:ln>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99" dirty="0">
                  <a:solidFill>
                    <a:schemeClr val="tx1"/>
                  </a:solidFill>
                  <a:latin typeface="Amazon Ember Light" charset="0"/>
                  <a:ea typeface="Amazon Ember Light" charset="0"/>
                  <a:cs typeface="Amazon Ember Light" charset="0"/>
                </a:rPr>
                <a:t>FinalState</a:t>
              </a:r>
            </a:p>
          </p:txBody>
        </p:sp>
        <p:cxnSp>
          <p:nvCxnSpPr>
            <p:cNvPr id="14" name="Straight Arrow Connector 13"/>
            <p:cNvCxnSpPr/>
            <p:nvPr/>
          </p:nvCxnSpPr>
          <p:spPr>
            <a:xfrm>
              <a:off x="9419752" y="2960286"/>
              <a:ext cx="0" cy="36576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9419752" y="3928568"/>
              <a:ext cx="0" cy="36576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9419752" y="4896850"/>
              <a:ext cx="0" cy="36576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F41863F6-4AB4-4287-8C30-3D049C2525C9}"/>
                </a:ext>
              </a:extLst>
            </p:cNvPr>
            <p:cNvSpPr/>
            <p:nvPr/>
          </p:nvSpPr>
          <p:spPr>
            <a:xfrm>
              <a:off x="8962552" y="2018945"/>
              <a:ext cx="9144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Start</a:t>
              </a:r>
            </a:p>
          </p:txBody>
        </p:sp>
        <p:sp>
          <p:nvSpPr>
            <p:cNvPr id="34" name="Oval 33">
              <a:extLst>
                <a:ext uri="{FF2B5EF4-FFF2-40B4-BE49-F238E27FC236}">
                  <a16:creationId xmlns:a16="http://schemas.microsoft.com/office/drawing/2014/main" id="{EBDD6D45-4816-45A1-A6AC-D78C17726138}"/>
                </a:ext>
              </a:extLst>
            </p:cNvPr>
            <p:cNvSpPr/>
            <p:nvPr/>
          </p:nvSpPr>
          <p:spPr>
            <a:xfrm>
              <a:off x="8962552" y="5289551"/>
              <a:ext cx="9144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End</a:t>
              </a:r>
            </a:p>
          </p:txBody>
        </p:sp>
      </p:grpSp>
      <p:sp>
        <p:nvSpPr>
          <p:cNvPr id="2" name="Footer Placeholder 1">
            <a:extLst>
              <a:ext uri="{FF2B5EF4-FFF2-40B4-BE49-F238E27FC236}">
                <a16:creationId xmlns:a16="http://schemas.microsoft.com/office/drawing/2014/main" id="{93CB3A24-87D0-4C4E-9D25-32B460BD018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17EDE766-3ED6-43E8-8ADE-6DE4A7B2643F}"/>
              </a:ext>
            </a:extLst>
          </p:cNvPr>
          <p:cNvSpPr>
            <a:spLocks noGrp="1"/>
          </p:cNvSpPr>
          <p:nvPr>
            <p:ph type="sldNum" sz="quarter" idx="12"/>
          </p:nvPr>
        </p:nvSpPr>
        <p:spPr/>
        <p:txBody>
          <a:bodyPr/>
          <a:lstStyle/>
          <a:p>
            <a:fld id="{B6A95138-A96E-2F42-A959-2EFD44FE4AB7}" type="slidenum">
              <a:rPr lang="en-US" smtClean="0"/>
              <a:t>71</a:t>
            </a:fld>
            <a:endParaRPr lang="en-US" dirty="0"/>
          </a:p>
        </p:txBody>
      </p:sp>
    </p:spTree>
    <p:custDataLst>
      <p:tags r:id="rId1"/>
    </p:custDataLst>
    <p:extLst>
      <p:ext uri="{BB962C8B-B14F-4D97-AF65-F5344CB8AC3E}">
        <p14:creationId xmlns:p14="http://schemas.microsoft.com/office/powerpoint/2010/main" val="37452276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3D71-48BD-FD40-93BC-60840F875B24}"/>
              </a:ext>
            </a:extLst>
          </p:cNvPr>
          <p:cNvSpPr>
            <a:spLocks noGrp="1"/>
          </p:cNvSpPr>
          <p:nvPr>
            <p:ph type="title"/>
          </p:nvPr>
        </p:nvSpPr>
        <p:spPr/>
        <p:txBody>
          <a:bodyPr/>
          <a:lstStyle/>
          <a:p>
            <a:r>
              <a:rPr lang="en-US" sz="3600" dirty="0"/>
              <a:t>AWS Step Functions example:</a:t>
            </a:r>
            <a:br>
              <a:rPr lang="en-US" sz="3600" dirty="0"/>
            </a:br>
            <a:r>
              <a:rPr lang="en-US" sz="3600" dirty="0"/>
              <a:t>Video-on-demand (VOD) architecture</a:t>
            </a:r>
          </a:p>
        </p:txBody>
      </p:sp>
      <p:grpSp>
        <p:nvGrpSpPr>
          <p:cNvPr id="6" name="Group 5" descr="architecture diagram for video-on-demand solution explained in the notes.">
            <a:extLst>
              <a:ext uri="{FF2B5EF4-FFF2-40B4-BE49-F238E27FC236}">
                <a16:creationId xmlns:a16="http://schemas.microsoft.com/office/drawing/2014/main" id="{66AF01D1-A50A-42C3-A8B5-584A713BEA61}"/>
              </a:ext>
            </a:extLst>
          </p:cNvPr>
          <p:cNvGrpSpPr/>
          <p:nvPr/>
        </p:nvGrpSpPr>
        <p:grpSpPr>
          <a:xfrm>
            <a:off x="-15568" y="1187272"/>
            <a:ext cx="12104821" cy="5097161"/>
            <a:chOff x="-15568" y="1187272"/>
            <a:chExt cx="12104821" cy="5097161"/>
          </a:xfrm>
        </p:grpSpPr>
        <p:grpSp>
          <p:nvGrpSpPr>
            <p:cNvPr id="10" name="Group 9">
              <a:extLst>
                <a:ext uri="{FF2B5EF4-FFF2-40B4-BE49-F238E27FC236}">
                  <a16:creationId xmlns:a16="http://schemas.microsoft.com/office/drawing/2014/main" id="{0B1A8AAE-5FA8-4BEF-B41E-C68F4A5235AB}"/>
                </a:ext>
                <a:ext uri="{C183D7F6-B498-43B3-948B-1728B52AA6E4}">
                  <adec:decorative xmlns:adec="http://schemas.microsoft.com/office/drawing/2017/decorative" val="1"/>
                </a:ext>
              </a:extLst>
            </p:cNvPr>
            <p:cNvGrpSpPr/>
            <p:nvPr/>
          </p:nvGrpSpPr>
          <p:grpSpPr>
            <a:xfrm>
              <a:off x="-15568" y="1187272"/>
              <a:ext cx="1526518" cy="872348"/>
              <a:chOff x="-15568" y="1280036"/>
              <a:chExt cx="1526518" cy="872348"/>
            </a:xfrm>
          </p:grpSpPr>
          <p:sp>
            <p:nvSpPr>
              <p:cNvPr id="43" name="TextBox 42">
                <a:extLst>
                  <a:ext uri="{FF2B5EF4-FFF2-40B4-BE49-F238E27FC236}">
                    <a16:creationId xmlns:a16="http://schemas.microsoft.com/office/drawing/2014/main" id="{49C659F3-C62C-FA4B-9C29-9CB1B8F79264}"/>
                  </a:ext>
                </a:extLst>
              </p:cNvPr>
              <p:cNvSpPr txBox="1"/>
              <p:nvPr/>
            </p:nvSpPr>
            <p:spPr>
              <a:xfrm>
                <a:off x="-15568" y="1813830"/>
                <a:ext cx="1526518"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Source video</a:t>
                </a:r>
              </a:p>
            </p:txBody>
          </p:sp>
          <p:pic>
            <p:nvPicPr>
              <p:cNvPr id="65" name="Graphic 64">
                <a:extLst>
                  <a:ext uri="{FF2B5EF4-FFF2-40B4-BE49-F238E27FC236}">
                    <a16:creationId xmlns:a16="http://schemas.microsoft.com/office/drawing/2014/main" id="{6BEF7BD1-AA87-4E4F-9AEF-A2B40A92A97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371" y="1280036"/>
                <a:ext cx="548640" cy="548640"/>
              </a:xfrm>
              <a:prstGeom prst="rect">
                <a:avLst/>
              </a:prstGeom>
            </p:spPr>
          </p:pic>
        </p:grpSp>
        <p:grpSp>
          <p:nvGrpSpPr>
            <p:cNvPr id="5" name="Group 4">
              <a:extLst>
                <a:ext uri="{FF2B5EF4-FFF2-40B4-BE49-F238E27FC236}">
                  <a16:creationId xmlns:a16="http://schemas.microsoft.com/office/drawing/2014/main" id="{9D1C1090-2D90-4A35-A827-3954CB2CD0D0}"/>
                </a:ext>
                <a:ext uri="{C183D7F6-B498-43B3-948B-1728B52AA6E4}">
                  <adec:decorative xmlns:adec="http://schemas.microsoft.com/office/drawing/2017/decorative" val="1"/>
                </a:ext>
              </a:extLst>
            </p:cNvPr>
            <p:cNvGrpSpPr/>
            <p:nvPr/>
          </p:nvGrpSpPr>
          <p:grpSpPr>
            <a:xfrm>
              <a:off x="107611" y="1761127"/>
              <a:ext cx="11981642" cy="4523306"/>
              <a:chOff x="107611" y="1761127"/>
              <a:chExt cx="11981642" cy="4523306"/>
            </a:xfrm>
          </p:grpSpPr>
          <p:cxnSp>
            <p:nvCxnSpPr>
              <p:cNvPr id="22" name="Straight Arrow Connector 21">
                <a:extLst>
                  <a:ext uri="{FF2B5EF4-FFF2-40B4-BE49-F238E27FC236}">
                    <a16:creationId xmlns:a16="http://schemas.microsoft.com/office/drawing/2014/main" id="{71A15DAF-1842-ED40-AC3F-7D85AC56DE39}"/>
                  </a:ext>
                  <a:ext uri="{C183D7F6-B498-43B3-948B-1728B52AA6E4}">
                    <adec:decorative xmlns:adec="http://schemas.microsoft.com/office/drawing/2017/decorative" val="1"/>
                  </a:ext>
                </a:extLst>
              </p:cNvPr>
              <p:cNvCxnSpPr>
                <a:cxnSpLocks/>
              </p:cNvCxnSpPr>
              <p:nvPr/>
            </p:nvCxnSpPr>
            <p:spPr>
              <a:xfrm>
                <a:off x="747691" y="2059620"/>
                <a:ext cx="0" cy="3657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5CD3653-5DEA-C14F-BD00-EE44EBCA9DC0}"/>
                  </a:ext>
                  <a:ext uri="{C183D7F6-B498-43B3-948B-1728B52AA6E4}">
                    <adec:decorative xmlns:adec="http://schemas.microsoft.com/office/drawing/2017/decorative" val="1"/>
                  </a:ext>
                </a:extLst>
              </p:cNvPr>
              <p:cNvCxnSpPr>
                <a:cxnSpLocks/>
              </p:cNvCxnSpPr>
              <p:nvPr/>
            </p:nvCxnSpPr>
            <p:spPr>
              <a:xfrm>
                <a:off x="747691" y="4488870"/>
                <a:ext cx="0" cy="3657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88CE208-F68E-AF46-9FBE-D2311AAEC145}"/>
                  </a:ext>
                  <a:ext uri="{C183D7F6-B498-43B3-948B-1728B52AA6E4}">
                    <adec:decorative xmlns:adec="http://schemas.microsoft.com/office/drawing/2017/decorative" val="1"/>
                  </a:ext>
                </a:extLst>
              </p:cNvPr>
              <p:cNvCxnSpPr>
                <a:cxnSpLocks/>
              </p:cNvCxnSpPr>
              <p:nvPr/>
            </p:nvCxnSpPr>
            <p:spPr>
              <a:xfrm>
                <a:off x="1394838"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0473A62-880F-0149-B0C7-DF1AE17BCDE9}"/>
                  </a:ext>
                  <a:ext uri="{C183D7F6-B498-43B3-948B-1728B52AA6E4}">
                    <adec:decorative xmlns:adec="http://schemas.microsoft.com/office/drawing/2017/decorative" val="1"/>
                  </a:ext>
                </a:extLst>
              </p:cNvPr>
              <p:cNvCxnSpPr/>
              <p:nvPr/>
            </p:nvCxnSpPr>
            <p:spPr>
              <a:xfrm>
                <a:off x="3084131"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E30388-7E4F-614A-978F-40F94023310D}"/>
                  </a:ext>
                  <a:ext uri="{C183D7F6-B498-43B3-948B-1728B52AA6E4}">
                    <adec:decorative xmlns:adec="http://schemas.microsoft.com/office/drawing/2017/decorative" val="1"/>
                  </a:ext>
                </a:extLst>
              </p:cNvPr>
              <p:cNvCxnSpPr/>
              <p:nvPr/>
            </p:nvCxnSpPr>
            <p:spPr>
              <a:xfrm>
                <a:off x="5893959"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693D702-88F7-4E74-98B8-4A1E76549AB8}"/>
                  </a:ext>
                  <a:ext uri="{C183D7F6-B498-43B3-948B-1728B52AA6E4}">
                    <adec:decorative xmlns:adec="http://schemas.microsoft.com/office/drawing/2017/decorative" val="1"/>
                  </a:ext>
                </a:extLst>
              </p:cNvPr>
              <p:cNvGrpSpPr/>
              <p:nvPr/>
            </p:nvGrpSpPr>
            <p:grpSpPr>
              <a:xfrm>
                <a:off x="107611" y="4959293"/>
                <a:ext cx="1280160" cy="1115175"/>
                <a:chOff x="107611" y="4959293"/>
                <a:chExt cx="1280160" cy="1115175"/>
              </a:xfrm>
            </p:grpSpPr>
            <p:sp>
              <p:nvSpPr>
                <p:cNvPr id="45" name="TextBox 44">
                  <a:extLst>
                    <a:ext uri="{FF2B5EF4-FFF2-40B4-BE49-F238E27FC236}">
                      <a16:creationId xmlns:a16="http://schemas.microsoft.com/office/drawing/2014/main" id="{864F5DD5-81A8-AF4B-BF44-81BD0E4B0CF4}"/>
                    </a:ext>
                  </a:extLst>
                </p:cNvPr>
                <p:cNvSpPr txBox="1"/>
                <p:nvPr/>
              </p:nvSpPr>
              <p:spPr>
                <a:xfrm>
                  <a:off x="107611" y="5525828"/>
                  <a:ext cx="1280160" cy="548640"/>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S3 Glacier</a:t>
                  </a:r>
                </a:p>
              </p:txBody>
            </p:sp>
            <p:pic>
              <p:nvPicPr>
                <p:cNvPr id="87" name="Graphic 86">
                  <a:extLst>
                    <a:ext uri="{FF2B5EF4-FFF2-40B4-BE49-F238E27FC236}">
                      <a16:creationId xmlns:a16="http://schemas.microsoft.com/office/drawing/2014/main" id="{13C2929E-1A35-4889-BE1A-1B96AE8F27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371" y="4959293"/>
                  <a:ext cx="548640" cy="548640"/>
                </a:xfrm>
                <a:prstGeom prst="rect">
                  <a:avLst/>
                </a:prstGeom>
              </p:spPr>
            </p:pic>
          </p:grpSp>
          <p:grpSp>
            <p:nvGrpSpPr>
              <p:cNvPr id="55" name="Group 54">
                <a:extLst>
                  <a:ext uri="{FF2B5EF4-FFF2-40B4-BE49-F238E27FC236}">
                    <a16:creationId xmlns:a16="http://schemas.microsoft.com/office/drawing/2014/main" id="{3F49EA77-BF15-4227-8F56-A3BA587266F8}"/>
                  </a:ext>
                  <a:ext uri="{C183D7F6-B498-43B3-948B-1728B52AA6E4}">
                    <adec:decorative xmlns:adec="http://schemas.microsoft.com/office/drawing/2017/decorative" val="1"/>
                  </a:ext>
                </a:extLst>
              </p:cNvPr>
              <p:cNvGrpSpPr/>
              <p:nvPr/>
            </p:nvGrpSpPr>
            <p:grpSpPr>
              <a:xfrm>
                <a:off x="5912982" y="2977047"/>
                <a:ext cx="1280160" cy="1394586"/>
                <a:chOff x="5912982" y="2977047"/>
                <a:chExt cx="1280160" cy="1394586"/>
              </a:xfrm>
            </p:grpSpPr>
            <p:pic>
              <p:nvPicPr>
                <p:cNvPr id="89" name="Graphic 88">
                  <a:extLst>
                    <a:ext uri="{FF2B5EF4-FFF2-40B4-BE49-F238E27FC236}">
                      <a16:creationId xmlns:a16="http://schemas.microsoft.com/office/drawing/2014/main" id="{93CFBBDB-F65B-434C-8355-43F0B8A30DA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6096" y="2977047"/>
                  <a:ext cx="413932" cy="548640"/>
                </a:xfrm>
                <a:prstGeom prst="rect">
                  <a:avLst/>
                </a:prstGeom>
              </p:spPr>
            </p:pic>
            <p:sp>
              <p:nvSpPr>
                <p:cNvPr id="90" name="TextBox 89">
                  <a:extLst>
                    <a:ext uri="{FF2B5EF4-FFF2-40B4-BE49-F238E27FC236}">
                      <a16:creationId xmlns:a16="http://schemas.microsoft.com/office/drawing/2014/main" id="{1FB30171-2E37-41F9-9A6A-8EBEC42D68E1}"/>
                    </a:ext>
                  </a:extLst>
                </p:cNvPr>
                <p:cNvSpPr txBox="1"/>
                <p:nvPr/>
              </p:nvSpPr>
              <p:spPr>
                <a:xfrm>
                  <a:off x="5912982" y="3540636"/>
                  <a:ext cx="1280160" cy="830997"/>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Event Rule</a:t>
                  </a:r>
                </a:p>
              </p:txBody>
            </p:sp>
          </p:grpSp>
          <p:sp>
            <p:nvSpPr>
              <p:cNvPr id="48" name="Rectangle 47">
                <a:extLst>
                  <a:ext uri="{FF2B5EF4-FFF2-40B4-BE49-F238E27FC236}">
                    <a16:creationId xmlns:a16="http://schemas.microsoft.com/office/drawing/2014/main" id="{033620DF-CCDD-4238-82F0-BF019DC105C2}"/>
                  </a:ext>
                </a:extLst>
              </p:cNvPr>
              <p:cNvSpPr/>
              <p:nvPr/>
            </p:nvSpPr>
            <p:spPr>
              <a:xfrm>
                <a:off x="1762573" y="2152384"/>
                <a:ext cx="6766560" cy="237744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Workflow</a:t>
                </a:r>
              </a:p>
            </p:txBody>
          </p:sp>
          <p:grpSp>
            <p:nvGrpSpPr>
              <p:cNvPr id="37" name="Group 36">
                <a:extLst>
                  <a:ext uri="{FF2B5EF4-FFF2-40B4-BE49-F238E27FC236}">
                    <a16:creationId xmlns:a16="http://schemas.microsoft.com/office/drawing/2014/main" id="{32CAFE54-AAA8-4CC9-B541-DCF076BF52A3}"/>
                  </a:ext>
                  <a:ext uri="{C183D7F6-B498-43B3-948B-1728B52AA6E4}">
                    <adec:decorative xmlns:adec="http://schemas.microsoft.com/office/drawing/2017/decorative" val="1"/>
                  </a:ext>
                </a:extLst>
              </p:cNvPr>
              <p:cNvGrpSpPr/>
              <p:nvPr/>
            </p:nvGrpSpPr>
            <p:grpSpPr>
              <a:xfrm>
                <a:off x="107611" y="2463967"/>
                <a:ext cx="1280160" cy="1920240"/>
                <a:chOff x="107611" y="2463967"/>
                <a:chExt cx="1280160" cy="1920240"/>
              </a:xfrm>
            </p:grpSpPr>
            <p:sp>
              <p:nvSpPr>
                <p:cNvPr id="44" name="TextBox 43">
                  <a:extLst>
                    <a:ext uri="{FF2B5EF4-FFF2-40B4-BE49-F238E27FC236}">
                      <a16:creationId xmlns:a16="http://schemas.microsoft.com/office/drawing/2014/main" id="{67EFDA4A-D8DA-7949-AC66-1CA038AE8381}"/>
                    </a:ext>
                  </a:extLst>
                </p:cNvPr>
                <p:cNvSpPr txBox="1"/>
                <p:nvPr/>
              </p:nvSpPr>
              <p:spPr>
                <a:xfrm>
                  <a:off x="107611" y="3540636"/>
                  <a:ext cx="1280160" cy="584775"/>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a:t>
                  </a:r>
                </a:p>
              </p:txBody>
            </p:sp>
            <p:pic>
              <p:nvPicPr>
                <p:cNvPr id="77" name="Graphic 76">
                  <a:extLst>
                    <a:ext uri="{FF2B5EF4-FFF2-40B4-BE49-F238E27FC236}">
                      <a16:creationId xmlns:a16="http://schemas.microsoft.com/office/drawing/2014/main" id="{53289B54-54A2-4D53-B89C-6E734980EEC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371" y="2977047"/>
                  <a:ext cx="548640" cy="548640"/>
                </a:xfrm>
                <a:prstGeom prst="rect">
                  <a:avLst/>
                </a:prstGeom>
              </p:spPr>
            </p:pic>
            <p:sp>
              <p:nvSpPr>
                <p:cNvPr id="91" name="Rectangle 90">
                  <a:extLst>
                    <a:ext uri="{FF2B5EF4-FFF2-40B4-BE49-F238E27FC236}">
                      <a16:creationId xmlns:a16="http://schemas.microsoft.com/office/drawing/2014/main" id="{C5196640-C581-4051-BF7D-0C845912FC42}"/>
                    </a:ext>
                  </a:extLst>
                </p:cNvPr>
                <p:cNvSpPr/>
                <p:nvPr/>
              </p:nvSpPr>
              <p:spPr>
                <a:xfrm>
                  <a:off x="153331" y="2463967"/>
                  <a:ext cx="1188720" cy="192024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Source</a:t>
                  </a:r>
                </a:p>
              </p:txBody>
            </p:sp>
          </p:grpSp>
          <p:cxnSp>
            <p:nvCxnSpPr>
              <p:cNvPr id="107" name="Straight Arrow Connector 106">
                <a:extLst>
                  <a:ext uri="{FF2B5EF4-FFF2-40B4-BE49-F238E27FC236}">
                    <a16:creationId xmlns:a16="http://schemas.microsoft.com/office/drawing/2014/main" id="{C91E638A-5739-4019-AEF3-22860A9687C3}"/>
                  </a:ext>
                  <a:ext uri="{C183D7F6-B498-43B3-948B-1728B52AA6E4}">
                    <adec:decorative xmlns:adec="http://schemas.microsoft.com/office/drawing/2017/decorative" val="1"/>
                  </a:ext>
                </a:extLst>
              </p:cNvPr>
              <p:cNvCxnSpPr/>
              <p:nvPr/>
            </p:nvCxnSpPr>
            <p:spPr>
              <a:xfrm>
                <a:off x="6811496"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0E199C1-88B1-442C-B6E0-61514C56BAD5}"/>
                  </a:ext>
                  <a:ext uri="{C183D7F6-B498-43B3-948B-1728B52AA6E4}">
                    <adec:decorative xmlns:adec="http://schemas.microsoft.com/office/drawing/2017/decorative" val="1"/>
                  </a:ext>
                </a:extLst>
              </p:cNvPr>
              <p:cNvGrpSpPr/>
              <p:nvPr/>
            </p:nvGrpSpPr>
            <p:grpSpPr>
              <a:xfrm>
                <a:off x="1990098" y="2463967"/>
                <a:ext cx="1097280" cy="1920240"/>
                <a:chOff x="1990098" y="2463967"/>
                <a:chExt cx="1097280" cy="1920240"/>
              </a:xfrm>
            </p:grpSpPr>
            <p:sp>
              <p:nvSpPr>
                <p:cNvPr id="71" name="TextBox 70">
                  <a:extLst>
                    <a:ext uri="{FF2B5EF4-FFF2-40B4-BE49-F238E27FC236}">
                      <a16:creationId xmlns:a16="http://schemas.microsoft.com/office/drawing/2014/main" id="{596FD51B-2706-5D4D-93A9-1F5455CD0DA1}"/>
                    </a:ext>
                  </a:extLst>
                </p:cNvPr>
                <p:cNvSpPr txBox="1"/>
                <p:nvPr/>
              </p:nvSpPr>
              <p:spPr>
                <a:xfrm>
                  <a:off x="1990098" y="3540636"/>
                  <a:ext cx="1097280"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Step Functions</a:t>
                  </a:r>
                </a:p>
              </p:txBody>
            </p:sp>
            <p:pic>
              <p:nvPicPr>
                <p:cNvPr id="56" name="Graphic 55">
                  <a:extLst>
                    <a:ext uri="{FF2B5EF4-FFF2-40B4-BE49-F238E27FC236}">
                      <a16:creationId xmlns:a16="http://schemas.microsoft.com/office/drawing/2014/main" id="{545584B0-FB9F-44F5-BC3B-CC9DA9CB981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64418" y="2977047"/>
                  <a:ext cx="548640" cy="548640"/>
                </a:xfrm>
                <a:prstGeom prst="rect">
                  <a:avLst/>
                </a:prstGeom>
              </p:spPr>
            </p:pic>
            <p:sp>
              <p:nvSpPr>
                <p:cNvPr id="108" name="Rectangle 107">
                  <a:extLst>
                    <a:ext uri="{FF2B5EF4-FFF2-40B4-BE49-F238E27FC236}">
                      <a16:creationId xmlns:a16="http://schemas.microsoft.com/office/drawing/2014/main" id="{56465BAF-549B-4844-AC5D-B990BED6B96A}"/>
                    </a:ext>
                  </a:extLst>
                </p:cNvPr>
                <p:cNvSpPr/>
                <p:nvPr/>
              </p:nvSpPr>
              <p:spPr>
                <a:xfrm>
                  <a:off x="2035818" y="2463967"/>
                  <a:ext cx="1005840" cy="1920240"/>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5"/>
                      </a:solidFill>
                    </a:rPr>
                    <a:t>Ingest</a:t>
                  </a:r>
                </a:p>
              </p:txBody>
            </p:sp>
          </p:grpSp>
          <p:grpSp>
            <p:nvGrpSpPr>
              <p:cNvPr id="54" name="Group 53">
                <a:extLst>
                  <a:ext uri="{FF2B5EF4-FFF2-40B4-BE49-F238E27FC236}">
                    <a16:creationId xmlns:a16="http://schemas.microsoft.com/office/drawing/2014/main" id="{668B4559-1327-4970-A7D2-80F574A49B8E}"/>
                  </a:ext>
                  <a:ext uri="{C183D7F6-B498-43B3-948B-1728B52AA6E4}">
                    <adec:decorative xmlns:adec="http://schemas.microsoft.com/office/drawing/2017/decorative" val="1"/>
                  </a:ext>
                </a:extLst>
              </p:cNvPr>
              <p:cNvGrpSpPr/>
              <p:nvPr/>
            </p:nvGrpSpPr>
            <p:grpSpPr>
              <a:xfrm>
                <a:off x="3436624" y="2463967"/>
                <a:ext cx="2456690" cy="1920240"/>
                <a:chOff x="3436624" y="2463967"/>
                <a:chExt cx="2456690" cy="1920240"/>
              </a:xfrm>
            </p:grpSpPr>
            <p:grpSp>
              <p:nvGrpSpPr>
                <p:cNvPr id="53" name="Group 52">
                  <a:extLst>
                    <a:ext uri="{FF2B5EF4-FFF2-40B4-BE49-F238E27FC236}">
                      <a16:creationId xmlns:a16="http://schemas.microsoft.com/office/drawing/2014/main" id="{71886EEE-4017-4A1B-9EE1-0AC713A56A76}"/>
                    </a:ext>
                  </a:extLst>
                </p:cNvPr>
                <p:cNvGrpSpPr/>
                <p:nvPr/>
              </p:nvGrpSpPr>
              <p:grpSpPr>
                <a:xfrm>
                  <a:off x="3436624" y="2977047"/>
                  <a:ext cx="2456690" cy="1394586"/>
                  <a:chOff x="3436624" y="2977047"/>
                  <a:chExt cx="2456690" cy="1394586"/>
                </a:xfrm>
              </p:grpSpPr>
              <p:cxnSp>
                <p:nvCxnSpPr>
                  <p:cNvPr id="30" name="Straight Arrow Connector 29">
                    <a:extLst>
                      <a:ext uri="{FF2B5EF4-FFF2-40B4-BE49-F238E27FC236}">
                        <a16:creationId xmlns:a16="http://schemas.microsoft.com/office/drawing/2014/main" id="{F3E34FCF-7C09-F141-BE8F-2922CB9DBBD5}"/>
                      </a:ext>
                    </a:extLst>
                  </p:cNvPr>
                  <p:cNvCxnSpPr>
                    <a:cxnSpLocks/>
                  </p:cNvCxnSpPr>
                  <p:nvPr/>
                </p:nvCxnSpPr>
                <p:spPr>
                  <a:xfrm>
                    <a:off x="4397825"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B8CD333B-1965-4CFC-B5F7-5D5EA8F4684C}"/>
                      </a:ext>
                    </a:extLst>
                  </p:cNvPr>
                  <p:cNvGrpSpPr/>
                  <p:nvPr/>
                </p:nvGrpSpPr>
                <p:grpSpPr>
                  <a:xfrm>
                    <a:off x="3436624" y="2977047"/>
                    <a:ext cx="1097280" cy="1148364"/>
                    <a:chOff x="3436624" y="2977047"/>
                    <a:chExt cx="1097280" cy="1148364"/>
                  </a:xfrm>
                </p:grpSpPr>
                <p:sp>
                  <p:nvSpPr>
                    <p:cNvPr id="72" name="TextBox 71">
                      <a:extLst>
                        <a:ext uri="{FF2B5EF4-FFF2-40B4-BE49-F238E27FC236}">
                          <a16:creationId xmlns:a16="http://schemas.microsoft.com/office/drawing/2014/main" id="{9BF7B72A-92A3-4B4F-870B-1D9CBA3EF134}"/>
                        </a:ext>
                      </a:extLst>
                    </p:cNvPr>
                    <p:cNvSpPr txBox="1"/>
                    <p:nvPr/>
                  </p:nvSpPr>
                  <p:spPr>
                    <a:xfrm>
                      <a:off x="3436624" y="3540636"/>
                      <a:ext cx="1097280"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Step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Functions</a:t>
                      </a:r>
                    </a:p>
                  </p:txBody>
                </p:sp>
                <p:pic>
                  <p:nvPicPr>
                    <p:cNvPr id="57" name="Graphic 56">
                      <a:extLst>
                        <a:ext uri="{FF2B5EF4-FFF2-40B4-BE49-F238E27FC236}">
                          <a16:creationId xmlns:a16="http://schemas.microsoft.com/office/drawing/2014/main" id="{4797A09C-F587-4CFA-9188-9E5D525B3E7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10944" y="2977047"/>
                      <a:ext cx="548640" cy="548640"/>
                    </a:xfrm>
                    <a:prstGeom prst="rect">
                      <a:avLst/>
                    </a:prstGeom>
                  </p:spPr>
                </p:pic>
              </p:grpSp>
              <p:grpSp>
                <p:nvGrpSpPr>
                  <p:cNvPr id="52" name="Group 51">
                    <a:extLst>
                      <a:ext uri="{FF2B5EF4-FFF2-40B4-BE49-F238E27FC236}">
                        <a16:creationId xmlns:a16="http://schemas.microsoft.com/office/drawing/2014/main" id="{26D09E6D-EC6E-4F39-A689-FEF48C5F4D55}"/>
                      </a:ext>
                    </a:extLst>
                  </p:cNvPr>
                  <p:cNvGrpSpPr/>
                  <p:nvPr/>
                </p:nvGrpSpPr>
                <p:grpSpPr>
                  <a:xfrm>
                    <a:off x="4430274" y="2977047"/>
                    <a:ext cx="1463040" cy="1394586"/>
                    <a:chOff x="4430274" y="2977047"/>
                    <a:chExt cx="1463040" cy="1394586"/>
                  </a:xfrm>
                </p:grpSpPr>
                <p:sp>
                  <p:nvSpPr>
                    <p:cNvPr id="73" name="TextBox 72">
                      <a:extLst>
                        <a:ext uri="{FF2B5EF4-FFF2-40B4-BE49-F238E27FC236}">
                          <a16:creationId xmlns:a16="http://schemas.microsoft.com/office/drawing/2014/main" id="{AF0E13CD-BF3E-B34E-8993-00291CF63CA1}"/>
                        </a:ext>
                      </a:extLst>
                    </p:cNvPr>
                    <p:cNvSpPr txBox="1"/>
                    <p:nvPr/>
                  </p:nvSpPr>
                  <p:spPr>
                    <a:xfrm>
                      <a:off x="4430274" y="3540636"/>
                      <a:ext cx="1463040" cy="830997"/>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Elemental MediaConvert</a:t>
                      </a:r>
                    </a:p>
                  </p:txBody>
                </p:sp>
                <p:pic>
                  <p:nvPicPr>
                    <p:cNvPr id="64" name="Graphic 63">
                      <a:extLst>
                        <a:ext uri="{FF2B5EF4-FFF2-40B4-BE49-F238E27FC236}">
                          <a16:creationId xmlns:a16="http://schemas.microsoft.com/office/drawing/2014/main" id="{EFFC2C02-8B18-470A-BE6E-AA57F3D74D0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87474" y="2977047"/>
                      <a:ext cx="548640" cy="548640"/>
                    </a:xfrm>
                    <a:prstGeom prst="rect">
                      <a:avLst/>
                    </a:prstGeom>
                  </p:spPr>
                </p:pic>
              </p:grpSp>
            </p:grpSp>
            <p:sp>
              <p:nvSpPr>
                <p:cNvPr id="109" name="Rectangle 108">
                  <a:extLst>
                    <a:ext uri="{FF2B5EF4-FFF2-40B4-BE49-F238E27FC236}">
                      <a16:creationId xmlns:a16="http://schemas.microsoft.com/office/drawing/2014/main" id="{2EED8536-ABB1-4473-BF6D-DB29AFF7DE1F}"/>
                    </a:ext>
                  </a:extLst>
                </p:cNvPr>
                <p:cNvSpPr/>
                <p:nvPr/>
              </p:nvSpPr>
              <p:spPr>
                <a:xfrm>
                  <a:off x="3492471" y="2463967"/>
                  <a:ext cx="2331720" cy="1920240"/>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5"/>
                      </a:solidFill>
                    </a:rPr>
                    <a:t>Process</a:t>
                  </a:r>
                </a:p>
              </p:txBody>
            </p:sp>
          </p:grpSp>
          <p:grpSp>
            <p:nvGrpSpPr>
              <p:cNvPr id="59" name="Group 58">
                <a:extLst>
                  <a:ext uri="{FF2B5EF4-FFF2-40B4-BE49-F238E27FC236}">
                    <a16:creationId xmlns:a16="http://schemas.microsoft.com/office/drawing/2014/main" id="{F152A18E-F1C2-490C-999F-81E908A18E12}"/>
                  </a:ext>
                  <a:ext uri="{C183D7F6-B498-43B3-948B-1728B52AA6E4}">
                    <adec:decorative xmlns:adec="http://schemas.microsoft.com/office/drawing/2017/decorative" val="1"/>
                  </a:ext>
                </a:extLst>
              </p:cNvPr>
              <p:cNvGrpSpPr/>
              <p:nvPr/>
            </p:nvGrpSpPr>
            <p:grpSpPr>
              <a:xfrm>
                <a:off x="7235395" y="2463967"/>
                <a:ext cx="1188720" cy="1920240"/>
                <a:chOff x="7235395" y="2463967"/>
                <a:chExt cx="1188720" cy="1920240"/>
              </a:xfrm>
            </p:grpSpPr>
            <p:sp>
              <p:nvSpPr>
                <p:cNvPr id="74" name="TextBox 73">
                  <a:extLst>
                    <a:ext uri="{FF2B5EF4-FFF2-40B4-BE49-F238E27FC236}">
                      <a16:creationId xmlns:a16="http://schemas.microsoft.com/office/drawing/2014/main" id="{AEE3B1D4-347A-5E46-A93D-A042877DAAB7}"/>
                    </a:ext>
                  </a:extLst>
                </p:cNvPr>
                <p:cNvSpPr txBox="1"/>
                <p:nvPr/>
              </p:nvSpPr>
              <p:spPr>
                <a:xfrm>
                  <a:off x="7281115" y="3540636"/>
                  <a:ext cx="1097280"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Step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Functions</a:t>
                  </a:r>
                </a:p>
              </p:txBody>
            </p:sp>
            <p:pic>
              <p:nvPicPr>
                <p:cNvPr id="58" name="Graphic 57">
                  <a:extLst>
                    <a:ext uri="{FF2B5EF4-FFF2-40B4-BE49-F238E27FC236}">
                      <a16:creationId xmlns:a16="http://schemas.microsoft.com/office/drawing/2014/main" id="{F42F24B2-33B0-4B25-AE7C-6449C89F43D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55435" y="2977047"/>
                  <a:ext cx="548640" cy="548640"/>
                </a:xfrm>
                <a:prstGeom prst="rect">
                  <a:avLst/>
                </a:prstGeom>
              </p:spPr>
            </p:pic>
            <p:sp>
              <p:nvSpPr>
                <p:cNvPr id="110" name="Rectangle 109">
                  <a:extLst>
                    <a:ext uri="{FF2B5EF4-FFF2-40B4-BE49-F238E27FC236}">
                      <a16:creationId xmlns:a16="http://schemas.microsoft.com/office/drawing/2014/main" id="{0193DFDF-F3E4-4CAD-84A8-5D72DA0CC214}"/>
                    </a:ext>
                  </a:extLst>
                </p:cNvPr>
                <p:cNvSpPr/>
                <p:nvPr/>
              </p:nvSpPr>
              <p:spPr>
                <a:xfrm>
                  <a:off x="7235395" y="2463967"/>
                  <a:ext cx="1188720" cy="1920240"/>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5"/>
                      </a:solidFill>
                    </a:rPr>
                    <a:t>Publish</a:t>
                  </a:r>
                </a:p>
              </p:txBody>
            </p:sp>
          </p:grpSp>
          <p:cxnSp>
            <p:nvCxnSpPr>
              <p:cNvPr id="34" name="Straight Arrow Connector 33">
                <a:extLst>
                  <a:ext uri="{FF2B5EF4-FFF2-40B4-BE49-F238E27FC236}">
                    <a16:creationId xmlns:a16="http://schemas.microsoft.com/office/drawing/2014/main" id="{4D5B5641-E61F-D948-B1B0-46F700C16BC7}"/>
                  </a:ext>
                  <a:ext uri="{C183D7F6-B498-43B3-948B-1728B52AA6E4}">
                    <adec:decorative xmlns:adec="http://schemas.microsoft.com/office/drawing/2017/decorative" val="1"/>
                  </a:ext>
                </a:extLst>
              </p:cNvPr>
              <p:cNvCxnSpPr/>
              <p:nvPr/>
            </p:nvCxnSpPr>
            <p:spPr>
              <a:xfrm>
                <a:off x="8562300" y="3266383"/>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9A4ACCA-8C15-448B-8B68-38E22F5A58F7}"/>
                  </a:ext>
                  <a:ext uri="{C183D7F6-B498-43B3-948B-1728B52AA6E4}">
                    <adec:decorative xmlns:adec="http://schemas.microsoft.com/office/drawing/2017/decorative" val="1"/>
                  </a:ext>
                </a:extLst>
              </p:cNvPr>
              <p:cNvGrpSpPr/>
              <p:nvPr/>
            </p:nvGrpSpPr>
            <p:grpSpPr>
              <a:xfrm>
                <a:off x="8954019" y="1761127"/>
                <a:ext cx="3135234" cy="3781029"/>
                <a:chOff x="8954019" y="1761127"/>
                <a:chExt cx="3135234" cy="3781029"/>
              </a:xfrm>
            </p:grpSpPr>
            <p:cxnSp>
              <p:nvCxnSpPr>
                <p:cNvPr id="36" name="Straight Arrow Connector 35">
                  <a:extLst>
                    <a:ext uri="{FF2B5EF4-FFF2-40B4-BE49-F238E27FC236}">
                      <a16:creationId xmlns:a16="http://schemas.microsoft.com/office/drawing/2014/main" id="{CDAA4A31-93C0-8049-8ED6-E14C50318626}"/>
                    </a:ext>
                  </a:extLst>
                </p:cNvPr>
                <p:cNvCxnSpPr/>
                <p:nvPr/>
              </p:nvCxnSpPr>
              <p:spPr>
                <a:xfrm>
                  <a:off x="10678569" y="3839768"/>
                  <a:ext cx="3657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87CBD9D9-238F-4942-8BEA-15D7D3E74930}"/>
                    </a:ext>
                  </a:extLst>
                </p:cNvPr>
                <p:cNvGrpSpPr/>
                <p:nvPr/>
              </p:nvGrpSpPr>
              <p:grpSpPr>
                <a:xfrm>
                  <a:off x="10900533" y="3401631"/>
                  <a:ext cx="1188720" cy="1149683"/>
                  <a:chOff x="10874029" y="3335371"/>
                  <a:chExt cx="1188720" cy="1149683"/>
                </a:xfrm>
              </p:grpSpPr>
              <p:sp>
                <p:nvSpPr>
                  <p:cNvPr id="79" name="TextBox 78">
                    <a:extLst>
                      <a:ext uri="{FF2B5EF4-FFF2-40B4-BE49-F238E27FC236}">
                        <a16:creationId xmlns:a16="http://schemas.microsoft.com/office/drawing/2014/main" id="{DBD4F3CE-84C2-3B4F-A77B-B7AC870A22EC}"/>
                      </a:ext>
                    </a:extLst>
                  </p:cNvPr>
                  <p:cNvSpPr txBox="1"/>
                  <p:nvPr/>
                </p:nvSpPr>
                <p:spPr>
                  <a:xfrm>
                    <a:off x="10874029" y="3900279"/>
                    <a:ext cx="1188720"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CloudFront</a:t>
                    </a:r>
                  </a:p>
                </p:txBody>
              </p:sp>
              <p:pic>
                <p:nvPicPr>
                  <p:cNvPr id="63" name="Graphic 62">
                    <a:extLst>
                      <a:ext uri="{FF2B5EF4-FFF2-40B4-BE49-F238E27FC236}">
                        <a16:creationId xmlns:a16="http://schemas.microsoft.com/office/drawing/2014/main" id="{B491086F-01E7-4A04-9C8C-D10B5C00B1D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94069" y="3335371"/>
                    <a:ext cx="548640" cy="548640"/>
                  </a:xfrm>
                  <a:prstGeom prst="rect">
                    <a:avLst/>
                  </a:prstGeom>
                </p:spPr>
              </p:pic>
            </p:grpSp>
            <p:sp>
              <p:nvSpPr>
                <p:cNvPr id="101" name="Rectangle 100">
                  <a:extLst>
                    <a:ext uri="{FF2B5EF4-FFF2-40B4-BE49-F238E27FC236}">
                      <a16:creationId xmlns:a16="http://schemas.microsoft.com/office/drawing/2014/main" id="{959A818E-58C0-44D1-A380-C43692BC20AF}"/>
                    </a:ext>
                  </a:extLst>
                </p:cNvPr>
                <p:cNvSpPr/>
                <p:nvPr/>
              </p:nvSpPr>
              <p:spPr>
                <a:xfrm>
                  <a:off x="8954019" y="1761127"/>
                  <a:ext cx="3108960" cy="378102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Delivery</a:t>
                  </a:r>
                </a:p>
              </p:txBody>
            </p:sp>
            <p:grpSp>
              <p:nvGrpSpPr>
                <p:cNvPr id="20" name="Group 19">
                  <a:extLst>
                    <a:ext uri="{FF2B5EF4-FFF2-40B4-BE49-F238E27FC236}">
                      <a16:creationId xmlns:a16="http://schemas.microsoft.com/office/drawing/2014/main" id="{F13483F1-71A7-4668-9D1E-3A217BB8150A}"/>
                    </a:ext>
                  </a:extLst>
                </p:cNvPr>
                <p:cNvGrpSpPr/>
                <p:nvPr/>
              </p:nvGrpSpPr>
              <p:grpSpPr>
                <a:xfrm>
                  <a:off x="9024413" y="2137513"/>
                  <a:ext cx="1538495" cy="3291833"/>
                  <a:chOff x="8997909" y="2071253"/>
                  <a:chExt cx="1538495" cy="3291833"/>
                </a:xfrm>
              </p:grpSpPr>
              <p:grpSp>
                <p:nvGrpSpPr>
                  <p:cNvPr id="19" name="Group 18">
                    <a:extLst>
                      <a:ext uri="{FF2B5EF4-FFF2-40B4-BE49-F238E27FC236}">
                        <a16:creationId xmlns:a16="http://schemas.microsoft.com/office/drawing/2014/main" id="{04EFEB72-54A1-447C-9EBA-83DF6D3B8F6E}"/>
                      </a:ext>
                    </a:extLst>
                  </p:cNvPr>
                  <p:cNvGrpSpPr/>
                  <p:nvPr/>
                </p:nvGrpSpPr>
                <p:grpSpPr>
                  <a:xfrm>
                    <a:off x="9018803" y="4298522"/>
                    <a:ext cx="1496706" cy="905698"/>
                    <a:chOff x="9018803" y="4298522"/>
                    <a:chExt cx="1496706" cy="905698"/>
                  </a:xfrm>
                </p:grpSpPr>
                <p:sp>
                  <p:nvSpPr>
                    <p:cNvPr id="76" name="TextBox 75">
                      <a:extLst>
                        <a:ext uri="{FF2B5EF4-FFF2-40B4-BE49-F238E27FC236}">
                          <a16:creationId xmlns:a16="http://schemas.microsoft.com/office/drawing/2014/main" id="{269C9A04-A795-EA4F-BBF5-2EFE1B73E1DE}"/>
                        </a:ext>
                      </a:extLst>
                    </p:cNvPr>
                    <p:cNvSpPr txBox="1"/>
                    <p:nvPr/>
                  </p:nvSpPr>
                  <p:spPr>
                    <a:xfrm>
                      <a:off x="9018803" y="4865666"/>
                      <a:ext cx="1496706"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81" name="Graphic 80">
                      <a:extLst>
                        <a:ext uri="{FF2B5EF4-FFF2-40B4-BE49-F238E27FC236}">
                          <a16:creationId xmlns:a16="http://schemas.microsoft.com/office/drawing/2014/main" id="{F8E63E75-0457-4EA5-B633-C19D855AD6C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92836" y="4298522"/>
                      <a:ext cx="548640" cy="548640"/>
                    </a:xfrm>
                    <a:prstGeom prst="rect">
                      <a:avLst/>
                    </a:prstGeom>
                  </p:spPr>
                </p:pic>
              </p:grpSp>
              <p:grpSp>
                <p:nvGrpSpPr>
                  <p:cNvPr id="18" name="Group 17">
                    <a:extLst>
                      <a:ext uri="{FF2B5EF4-FFF2-40B4-BE49-F238E27FC236}">
                        <a16:creationId xmlns:a16="http://schemas.microsoft.com/office/drawing/2014/main" id="{2F74BAE5-6022-41A6-8801-AE896CCF5CA6}"/>
                      </a:ext>
                    </a:extLst>
                  </p:cNvPr>
                  <p:cNvGrpSpPr/>
                  <p:nvPr/>
                </p:nvGrpSpPr>
                <p:grpSpPr>
                  <a:xfrm>
                    <a:off x="9018803" y="2475738"/>
                    <a:ext cx="1496706" cy="1137385"/>
                    <a:chOff x="9018803" y="2475738"/>
                    <a:chExt cx="1496706" cy="1137385"/>
                  </a:xfrm>
                </p:grpSpPr>
                <p:sp>
                  <p:nvSpPr>
                    <p:cNvPr id="75" name="TextBox 74">
                      <a:extLst>
                        <a:ext uri="{FF2B5EF4-FFF2-40B4-BE49-F238E27FC236}">
                          <a16:creationId xmlns:a16="http://schemas.microsoft.com/office/drawing/2014/main" id="{FEF3A16D-268B-7C45-88A3-E63754C9225E}"/>
                        </a:ext>
                      </a:extLst>
                    </p:cNvPr>
                    <p:cNvSpPr txBox="1"/>
                    <p:nvPr/>
                  </p:nvSpPr>
                  <p:spPr>
                    <a:xfrm>
                      <a:off x="9018803" y="3028348"/>
                      <a:ext cx="1496706"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Elemental MediaPackage</a:t>
                      </a:r>
                    </a:p>
                  </p:txBody>
                </p:sp>
                <p:pic>
                  <p:nvPicPr>
                    <p:cNvPr id="82" name="Graphic 81">
                      <a:extLst>
                        <a:ext uri="{FF2B5EF4-FFF2-40B4-BE49-F238E27FC236}">
                          <a16:creationId xmlns:a16="http://schemas.microsoft.com/office/drawing/2014/main" id="{3B714647-C7E5-456D-B08F-768B7434E26D}"/>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92836" y="2475738"/>
                      <a:ext cx="548640" cy="548640"/>
                    </a:xfrm>
                    <a:prstGeom prst="rect">
                      <a:avLst/>
                    </a:prstGeom>
                  </p:spPr>
                </p:pic>
              </p:grpSp>
              <p:sp>
                <p:nvSpPr>
                  <p:cNvPr id="111" name="Rectangle 110">
                    <a:extLst>
                      <a:ext uri="{FF2B5EF4-FFF2-40B4-BE49-F238E27FC236}">
                        <a16:creationId xmlns:a16="http://schemas.microsoft.com/office/drawing/2014/main" id="{F51C39CF-FD52-4B71-82E0-5F40F102609C}"/>
                      </a:ext>
                    </a:extLst>
                  </p:cNvPr>
                  <p:cNvSpPr/>
                  <p:nvPr/>
                </p:nvSpPr>
                <p:spPr>
                  <a:xfrm>
                    <a:off x="8997909" y="2071253"/>
                    <a:ext cx="1538495" cy="3291833"/>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5"/>
                        </a:solidFill>
                      </a:rPr>
                      <a:t>Publish</a:t>
                    </a:r>
                  </a:p>
                </p:txBody>
              </p:sp>
            </p:grpSp>
          </p:grpSp>
          <p:grpSp>
            <p:nvGrpSpPr>
              <p:cNvPr id="16" name="Group 15">
                <a:extLst>
                  <a:ext uri="{FF2B5EF4-FFF2-40B4-BE49-F238E27FC236}">
                    <a16:creationId xmlns:a16="http://schemas.microsoft.com/office/drawing/2014/main" id="{5DD85A99-35BB-43FE-BFE6-91933C22AB45}"/>
                  </a:ext>
                  <a:ext uri="{C183D7F6-B498-43B3-948B-1728B52AA6E4}">
                    <adec:decorative xmlns:adec="http://schemas.microsoft.com/office/drawing/2017/decorative" val="1"/>
                  </a:ext>
                </a:extLst>
              </p:cNvPr>
              <p:cNvGrpSpPr/>
              <p:nvPr/>
            </p:nvGrpSpPr>
            <p:grpSpPr>
              <a:xfrm>
                <a:off x="6872213" y="4653477"/>
                <a:ext cx="1371600" cy="1630956"/>
                <a:chOff x="6858961" y="4746241"/>
                <a:chExt cx="1371600" cy="1630956"/>
              </a:xfrm>
            </p:grpSpPr>
            <p:sp>
              <p:nvSpPr>
                <p:cNvPr id="50" name="TextBox 49">
                  <a:extLst>
                    <a:ext uri="{FF2B5EF4-FFF2-40B4-BE49-F238E27FC236}">
                      <a16:creationId xmlns:a16="http://schemas.microsoft.com/office/drawing/2014/main" id="{EFCC88DE-F728-594F-B995-29126A7A2ED1}"/>
                    </a:ext>
                  </a:extLst>
                </p:cNvPr>
                <p:cNvSpPr txBox="1"/>
                <p:nvPr/>
              </p:nvSpPr>
              <p:spPr>
                <a:xfrm>
                  <a:off x="6858961" y="5792422"/>
                  <a:ext cx="1371600" cy="584775"/>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SNS</a:t>
                  </a:r>
                </a:p>
              </p:txBody>
            </p:sp>
            <p:pic>
              <p:nvPicPr>
                <p:cNvPr id="85" name="Graphic 84">
                  <a:extLst>
                    <a:ext uri="{FF2B5EF4-FFF2-40B4-BE49-F238E27FC236}">
                      <a16:creationId xmlns:a16="http://schemas.microsoft.com/office/drawing/2014/main" id="{6C3E514F-D00F-4D29-858C-C7044B3B0A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70441" y="5225886"/>
                  <a:ext cx="548640" cy="548640"/>
                </a:xfrm>
                <a:prstGeom prst="rect">
                  <a:avLst/>
                </a:prstGeom>
              </p:spPr>
            </p:pic>
            <p:cxnSp>
              <p:nvCxnSpPr>
                <p:cNvPr id="38" name="Straight Arrow Connector 37">
                  <a:extLst>
                    <a:ext uri="{FF2B5EF4-FFF2-40B4-BE49-F238E27FC236}">
                      <a16:creationId xmlns:a16="http://schemas.microsoft.com/office/drawing/2014/main" id="{4BA5CF20-7F6A-5B49-AAE4-15544F21D93B}"/>
                    </a:ext>
                  </a:extLst>
                </p:cNvPr>
                <p:cNvCxnSpPr>
                  <a:cxnSpLocks/>
                </p:cNvCxnSpPr>
                <p:nvPr/>
              </p:nvCxnSpPr>
              <p:spPr>
                <a:xfrm>
                  <a:off x="7544761" y="4746241"/>
                  <a:ext cx="0" cy="36576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EC52CF5-96B8-4B8D-81DC-02A82BADCFF9}"/>
                  </a:ext>
                  <a:ext uri="{C183D7F6-B498-43B3-948B-1728B52AA6E4}">
                    <adec:decorative xmlns:adec="http://schemas.microsoft.com/office/drawing/2017/decorative" val="1"/>
                  </a:ext>
                </a:extLst>
              </p:cNvPr>
              <p:cNvGrpSpPr/>
              <p:nvPr/>
            </p:nvGrpSpPr>
            <p:grpSpPr>
              <a:xfrm>
                <a:off x="5291084" y="4653477"/>
                <a:ext cx="1280160" cy="1594821"/>
                <a:chOff x="5277832" y="4746241"/>
                <a:chExt cx="1280160" cy="1594821"/>
              </a:xfrm>
            </p:grpSpPr>
            <p:sp>
              <p:nvSpPr>
                <p:cNvPr id="49" name="TextBox 48">
                  <a:extLst>
                    <a:ext uri="{FF2B5EF4-FFF2-40B4-BE49-F238E27FC236}">
                      <a16:creationId xmlns:a16="http://schemas.microsoft.com/office/drawing/2014/main" id="{F50162E2-4948-CB4C-A794-0AD78A6F5E19}"/>
                    </a:ext>
                  </a:extLst>
                </p:cNvPr>
                <p:cNvSpPr txBox="1"/>
                <p:nvPr/>
              </p:nvSpPr>
              <p:spPr>
                <a:xfrm>
                  <a:off x="5277832" y="5792422"/>
                  <a:ext cx="1280160" cy="548640"/>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88" name="Graphic 87">
                  <a:extLst>
                    <a:ext uri="{FF2B5EF4-FFF2-40B4-BE49-F238E27FC236}">
                      <a16:creationId xmlns:a16="http://schemas.microsoft.com/office/drawing/2014/main" id="{1A542B7B-B5E0-417D-B2D2-CBDB867328EF}"/>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43592" y="5225886"/>
                  <a:ext cx="548640" cy="548640"/>
                </a:xfrm>
                <a:prstGeom prst="rect">
                  <a:avLst/>
                </a:prstGeom>
              </p:spPr>
            </p:pic>
            <p:cxnSp>
              <p:nvCxnSpPr>
                <p:cNvPr id="40" name="Straight Arrow Connector 39">
                  <a:extLst>
                    <a:ext uri="{FF2B5EF4-FFF2-40B4-BE49-F238E27FC236}">
                      <a16:creationId xmlns:a16="http://schemas.microsoft.com/office/drawing/2014/main" id="{ED3CE3DE-22AE-4141-980B-CF1A898A2BCC}"/>
                    </a:ext>
                  </a:extLst>
                </p:cNvPr>
                <p:cNvCxnSpPr>
                  <a:cxnSpLocks/>
                </p:cNvCxnSpPr>
                <p:nvPr/>
              </p:nvCxnSpPr>
              <p:spPr>
                <a:xfrm>
                  <a:off x="5917912" y="4746241"/>
                  <a:ext cx="0" cy="36576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B1EA5BA-CB33-4173-8826-51689C5897F0}"/>
                  </a:ext>
                  <a:ext uri="{C183D7F6-B498-43B3-948B-1728B52AA6E4}">
                    <adec:decorative xmlns:adec="http://schemas.microsoft.com/office/drawing/2017/decorative" val="1"/>
                  </a:ext>
                </a:extLst>
              </p:cNvPr>
              <p:cNvGrpSpPr/>
              <p:nvPr/>
            </p:nvGrpSpPr>
            <p:grpSpPr>
              <a:xfrm>
                <a:off x="3801396" y="4653477"/>
                <a:ext cx="1188720" cy="1594821"/>
                <a:chOff x="3788144" y="4746241"/>
                <a:chExt cx="1188720" cy="1594821"/>
              </a:xfrm>
            </p:grpSpPr>
            <p:sp>
              <p:nvSpPr>
                <p:cNvPr id="47" name="TextBox 46">
                  <a:extLst>
                    <a:ext uri="{FF2B5EF4-FFF2-40B4-BE49-F238E27FC236}">
                      <a16:creationId xmlns:a16="http://schemas.microsoft.com/office/drawing/2014/main" id="{2F312C23-0588-C746-9CE0-7C5A8D1EB113}"/>
                    </a:ext>
                  </a:extLst>
                </p:cNvPr>
                <p:cNvSpPr txBox="1"/>
                <p:nvPr/>
              </p:nvSpPr>
              <p:spPr>
                <a:xfrm>
                  <a:off x="3788144" y="5792422"/>
                  <a:ext cx="1188720" cy="548640"/>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pic>
              <p:nvPicPr>
                <p:cNvPr id="83" name="Graphic 82">
                  <a:extLst>
                    <a:ext uri="{FF2B5EF4-FFF2-40B4-BE49-F238E27FC236}">
                      <a16:creationId xmlns:a16="http://schemas.microsoft.com/office/drawing/2014/main" id="{8C268E56-4277-4CE4-8472-10259D35C9F7}"/>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108184" y="5225886"/>
                  <a:ext cx="548640" cy="548640"/>
                </a:xfrm>
                <a:prstGeom prst="rect">
                  <a:avLst/>
                </a:prstGeom>
              </p:spPr>
            </p:pic>
            <p:cxnSp>
              <p:nvCxnSpPr>
                <p:cNvPr id="41" name="Straight Arrow Connector 40">
                  <a:extLst>
                    <a:ext uri="{FF2B5EF4-FFF2-40B4-BE49-F238E27FC236}">
                      <a16:creationId xmlns:a16="http://schemas.microsoft.com/office/drawing/2014/main" id="{3CD56F9B-EE65-344F-87EC-C4B69254E902}"/>
                    </a:ext>
                  </a:extLst>
                </p:cNvPr>
                <p:cNvCxnSpPr>
                  <a:cxnSpLocks/>
                </p:cNvCxnSpPr>
                <p:nvPr/>
              </p:nvCxnSpPr>
              <p:spPr>
                <a:xfrm>
                  <a:off x="4382504" y="4746241"/>
                  <a:ext cx="0" cy="36576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FEABBF8-3DEC-4BD9-BBCE-4D5FDC5BCAFA}"/>
                  </a:ext>
                  <a:ext uri="{C183D7F6-B498-43B3-948B-1728B52AA6E4}">
                    <adec:decorative xmlns:adec="http://schemas.microsoft.com/office/drawing/2017/decorative" val="1"/>
                  </a:ext>
                </a:extLst>
              </p:cNvPr>
              <p:cNvGrpSpPr/>
              <p:nvPr/>
            </p:nvGrpSpPr>
            <p:grpSpPr>
              <a:xfrm>
                <a:off x="2037388" y="4653477"/>
                <a:ext cx="1463040" cy="1630956"/>
                <a:chOff x="2024136" y="4746241"/>
                <a:chExt cx="1463040" cy="1630956"/>
              </a:xfrm>
            </p:grpSpPr>
            <p:sp>
              <p:nvSpPr>
                <p:cNvPr id="46" name="TextBox 45">
                  <a:extLst>
                    <a:ext uri="{FF2B5EF4-FFF2-40B4-BE49-F238E27FC236}">
                      <a16:creationId xmlns:a16="http://schemas.microsoft.com/office/drawing/2014/main" id="{578451E1-53D0-5E40-9B37-0E884BA065BE}"/>
                    </a:ext>
                  </a:extLst>
                </p:cNvPr>
                <p:cNvSpPr txBox="1"/>
                <p:nvPr/>
              </p:nvSpPr>
              <p:spPr>
                <a:xfrm>
                  <a:off x="2024136" y="5792422"/>
                  <a:ext cx="1463040" cy="584775"/>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Lambda</a:t>
                  </a:r>
                </a:p>
              </p:txBody>
            </p:sp>
            <p:pic>
              <p:nvPicPr>
                <p:cNvPr id="84" name="Graphic 83">
                  <a:extLst>
                    <a:ext uri="{FF2B5EF4-FFF2-40B4-BE49-F238E27FC236}">
                      <a16:creationId xmlns:a16="http://schemas.microsoft.com/office/drawing/2014/main" id="{27C12895-EAC3-4E0D-A337-AAAC5C16CB46}"/>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81336" y="5225886"/>
                  <a:ext cx="548640" cy="548640"/>
                </a:xfrm>
                <a:prstGeom prst="rect">
                  <a:avLst/>
                </a:prstGeom>
              </p:spPr>
            </p:pic>
            <p:cxnSp>
              <p:nvCxnSpPr>
                <p:cNvPr id="42" name="Straight Arrow Connector 41">
                  <a:extLst>
                    <a:ext uri="{FF2B5EF4-FFF2-40B4-BE49-F238E27FC236}">
                      <a16:creationId xmlns:a16="http://schemas.microsoft.com/office/drawing/2014/main" id="{B3093E17-B34D-3048-AD01-999292BB4459}"/>
                    </a:ext>
                  </a:extLst>
                </p:cNvPr>
                <p:cNvCxnSpPr>
                  <a:cxnSpLocks/>
                </p:cNvCxnSpPr>
                <p:nvPr/>
              </p:nvCxnSpPr>
              <p:spPr>
                <a:xfrm>
                  <a:off x="2755656" y="4746241"/>
                  <a:ext cx="0" cy="36576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sp>
        <p:nvSpPr>
          <p:cNvPr id="3" name="Footer Placeholder 2">
            <a:extLst>
              <a:ext uri="{FF2B5EF4-FFF2-40B4-BE49-F238E27FC236}">
                <a16:creationId xmlns:a16="http://schemas.microsoft.com/office/drawing/2014/main" id="{8C98CC78-5632-447F-97D0-98E321427A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39685D39-E45B-4858-88DA-10FE68B79D14}"/>
              </a:ext>
            </a:extLst>
          </p:cNvPr>
          <p:cNvSpPr>
            <a:spLocks noGrp="1"/>
          </p:cNvSpPr>
          <p:nvPr>
            <p:ph type="sldNum" sz="quarter" idx="12"/>
          </p:nvPr>
        </p:nvSpPr>
        <p:spPr/>
        <p:txBody>
          <a:bodyPr/>
          <a:lstStyle/>
          <a:p>
            <a:fld id="{B6A95138-A96E-2F42-A959-2EFD44FE4AB7}" type="slidenum">
              <a:rPr lang="en-US" smtClean="0"/>
              <a:pPr/>
              <a:t>72</a:t>
            </a:fld>
            <a:endParaRPr lang="en-US" dirty="0"/>
          </a:p>
        </p:txBody>
      </p:sp>
    </p:spTree>
    <p:custDataLst>
      <p:tags r:id="rId1"/>
    </p:custDataLst>
    <p:extLst>
      <p:ext uri="{BB962C8B-B14F-4D97-AF65-F5344CB8AC3E}">
        <p14:creationId xmlns:p14="http://schemas.microsoft.com/office/powerpoint/2010/main" val="2401599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7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17956"/>
            <a:ext cx="5767612" cy="5338394"/>
          </a:xfrm>
        </p:spPr>
        <p:txBody>
          <a:bodyPr/>
          <a:lstStyle/>
          <a:p>
            <a:pPr>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Step Functions </a:t>
            </a:r>
            <a:r>
              <a:rPr lang="en-US" sz="2400" dirty="0">
                <a:latin typeface="+mn-lt"/>
              </a:rPr>
              <a:t>is a web service that enables you to coordinate components of distributed applications and microservices by using visual workflows</a:t>
            </a:r>
          </a:p>
          <a:p>
            <a:pPr>
              <a:buClr>
                <a:schemeClr val="tx1"/>
              </a:buClr>
            </a:pPr>
            <a:r>
              <a:rPr lang="en-US" sz="2400" dirty="0"/>
              <a:t>AWS Step Functions enables you to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create and automate your own state machines </a:t>
            </a:r>
            <a:r>
              <a:rPr lang="en-US" sz="2400" dirty="0"/>
              <a:t>within the AWS environment</a:t>
            </a:r>
            <a:endParaRPr lang="en-US" sz="2400" dirty="0">
              <a:latin typeface="+mn-lt"/>
            </a:endParaRPr>
          </a:p>
          <a:p>
            <a:pPr>
              <a:buClr>
                <a:schemeClr val="tx1"/>
              </a:buClr>
            </a:pPr>
            <a:r>
              <a:rPr lang="en-US" sz="2400" dirty="0">
                <a:latin typeface="+mn-lt"/>
              </a:rPr>
              <a:t>AWS Step Functions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manages the logic of your application for you, and it implements basic primitives</a:t>
            </a:r>
            <a:r>
              <a:rPr lang="en-US" sz="2400" dirty="0">
                <a:latin typeface="+mn-lt"/>
              </a:rPr>
              <a:t>, such as sequential or parallel branches, and timeouts</a:t>
            </a:r>
          </a:p>
          <a:p>
            <a:pPr>
              <a:buClr>
                <a:schemeClr val="tx1"/>
              </a:buClr>
            </a:pPr>
            <a:r>
              <a:rPr lang="en-US" sz="2400" dirty="0">
                <a:latin typeface="+mn-lt"/>
              </a:rPr>
              <a:t>You define state machines by using the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States Language</a:t>
            </a:r>
            <a:endParaRPr lang="en-US" sz="24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73</a:t>
            </a:fld>
            <a:endParaRPr lang="en-US" dirty="0"/>
          </a:p>
        </p:txBody>
      </p:sp>
    </p:spTree>
    <p:custDataLst>
      <p:tags r:id="rId1"/>
    </p:custDataLst>
    <p:extLst>
      <p:ext uri="{BB962C8B-B14F-4D97-AF65-F5344CB8AC3E}">
        <p14:creationId xmlns:p14="http://schemas.microsoft.com/office/powerpoint/2010/main" val="2255581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7"/>
            <a:ext cx="4268647" cy="4079424"/>
          </a:xfrm>
        </p:spPr>
        <p:txBody>
          <a:bodyPr>
            <a:noAutofit/>
          </a:bodyPr>
          <a:lstStyle/>
          <a:p>
            <a:r>
              <a:rPr lang="en-US" sz="3600" dirty="0"/>
              <a:t>Module 13 – </a:t>
            </a:r>
            <a:r>
              <a:rPr lang="en-US" sz="3600" dirty="0">
                <a:latin typeface="+mj-lt"/>
              </a:rPr>
              <a:t>Challenge Lab: </a:t>
            </a:r>
            <a:br>
              <a:rPr lang="en-US" sz="3600" dirty="0">
                <a:latin typeface="+mj-lt"/>
              </a:rPr>
            </a:br>
            <a:r>
              <a:rPr lang="en-US" sz="3600" dirty="0">
                <a:latin typeface="+mj-lt"/>
              </a:rPr>
              <a:t>Implementing a Serverless Architecture for the Café </a:t>
            </a:r>
            <a:endParaRPr lang="en-US" sz="1800" dirty="0">
              <a:latin typeface="+mj-lt"/>
            </a:endParaRP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15000" y="1661890"/>
            <a:ext cx="5767388" cy="3846957"/>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74</a:t>
            </a:fld>
            <a:endParaRPr lang="en-US" dirty="0"/>
          </a:p>
        </p:txBody>
      </p:sp>
    </p:spTree>
    <p:custDataLst>
      <p:tags r:id="rId1"/>
    </p:custDataLst>
    <p:extLst>
      <p:ext uri="{BB962C8B-B14F-4D97-AF65-F5344CB8AC3E}">
        <p14:creationId xmlns:p14="http://schemas.microsoft.com/office/powerpoint/2010/main" val="1581554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153525" cy="474119"/>
          </a:xfrm>
        </p:spPr>
        <p:txBody>
          <a:bodyPr/>
          <a:lstStyle/>
          <a:p>
            <a:r>
              <a:rPr lang="en-US" sz="3600" dirty="0">
                <a:latin typeface="+mj-lt"/>
              </a:rPr>
              <a:t>The business need: A serverless environment</a:t>
            </a:r>
          </a:p>
        </p:txBody>
      </p:sp>
      <p:pic>
        <p:nvPicPr>
          <p:cNvPr id="17" name="Picture 16" descr="Photo of Olivia.">
            <a:extLst>
              <a:ext uri="{FF2B5EF4-FFF2-40B4-BE49-F238E27FC236}">
                <a16:creationId xmlns:a16="http://schemas.microsoft.com/office/drawing/2014/main" id="{5D4E97BB-848A-4BFA-8EB1-964C15262D6F}"/>
              </a:ext>
              <a:ext uri="{C183D7F6-B498-43B3-948B-1728B52AA6E4}">
                <adec:decorative xmlns:adec="http://schemas.microsoft.com/office/drawing/2017/decorative" val="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309865" y="1579050"/>
            <a:ext cx="2043007" cy="3064511"/>
          </a:xfrm>
          <a:prstGeom prst="rect">
            <a:avLst/>
          </a:prstGeom>
        </p:spPr>
      </p:pic>
      <p:sp>
        <p:nvSpPr>
          <p:cNvPr id="16" name="Content Placeholder 8">
            <a:extLst>
              <a:ext uri="{FF2B5EF4-FFF2-40B4-BE49-F238E27FC236}">
                <a16:creationId xmlns:a16="http://schemas.microsoft.com/office/drawing/2014/main" id="{EC7EE654-3B06-4354-860E-9435EAACB004}"/>
              </a:ext>
            </a:extLst>
          </p:cNvPr>
          <p:cNvSpPr txBox="1">
            <a:spLocks/>
          </p:cNvSpPr>
          <p:nvPr/>
        </p:nvSpPr>
        <p:spPr>
          <a:xfrm>
            <a:off x="419099" y="4893311"/>
            <a:ext cx="5824539" cy="14630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sz="2000" dirty="0"/>
              <a:t>Frank and Martha want to get daily email reports about all the orders that were placed on the website. Olivia advises Sofía and Nikhil that non-business-critical reporting tasks should be kept separate from the production web server instance.</a:t>
            </a:r>
            <a:endParaRPr kumimoji="0" lang="en-US" sz="2000" b="0" i="0" u="none" strike="noStrike" kern="1200" cap="none" spc="0" normalizeH="0" baseline="0" noProof="0" dirty="0">
              <a:ln>
                <a:noFill/>
              </a:ln>
              <a:solidFill>
                <a:srgbClr val="000000"/>
              </a:solidFill>
              <a:effectLst/>
              <a:uLnTx/>
              <a:uFillTx/>
              <a:latin typeface="+mn-lt"/>
              <a:ea typeface="Amazon Ember" panose="02000000000000000000" pitchFamily="2" charset="0"/>
            </a:endParaRPr>
          </a:p>
        </p:txBody>
      </p:sp>
      <p:sp>
        <p:nvSpPr>
          <p:cNvPr id="11" name="Content Placeholder 8">
            <a:extLst>
              <a:ext uri="{FF2B5EF4-FFF2-40B4-BE49-F238E27FC236}">
                <a16:creationId xmlns:a16="http://schemas.microsoft.com/office/drawing/2014/main" id="{609B744C-3910-41B6-A5B5-5FD1DE2AFB78}"/>
              </a:ext>
            </a:extLst>
          </p:cNvPr>
          <p:cNvSpPr txBox="1">
            <a:spLocks/>
          </p:cNvSpPr>
          <p:nvPr/>
        </p:nvSpPr>
        <p:spPr>
          <a:xfrm>
            <a:off x="6434142" y="1447098"/>
            <a:ext cx="5344753" cy="1213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sz="2000" dirty="0"/>
              <a:t>Sofía and Nikhil want to further decouple the architecture and move the </a:t>
            </a:r>
            <a:r>
              <a:rPr lang="en-US" sz="2000" dirty="0" err="1"/>
              <a:t>cron</a:t>
            </a:r>
            <a:r>
              <a:rPr lang="en-US" sz="2000" dirty="0"/>
              <a:t> job into a managed, serverless environment that will scale well and reduce costs.</a:t>
            </a:r>
            <a:endParaRPr kumimoji="0" lang="en-US" sz="2000" b="0" i="0" u="none" strike="noStrike" kern="1200" cap="none" spc="0" normalizeH="0" baseline="0" noProof="0" dirty="0">
              <a:ln>
                <a:noFill/>
              </a:ln>
              <a:solidFill>
                <a:srgbClr val="000000"/>
              </a:solidFill>
              <a:effectLst/>
              <a:uLnTx/>
              <a:uFillTx/>
              <a:latin typeface="+mn-lt"/>
              <a:ea typeface="Amazon Ember" panose="02000000000000000000" pitchFamily="2" charset="0"/>
            </a:endParaRPr>
          </a:p>
        </p:txBody>
      </p:sp>
      <p:pic>
        <p:nvPicPr>
          <p:cNvPr id="12" name="Picture 11" descr="Photo of Sofia and Nikhil in cafe aprons.">
            <a:extLst>
              <a:ext uri="{FF2B5EF4-FFF2-40B4-BE49-F238E27FC236}">
                <a16:creationId xmlns:a16="http://schemas.microsoft.com/office/drawing/2014/main" id="{D9785F34-08E8-4878-9C4B-467CB5CD93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12700" y="2883159"/>
            <a:ext cx="4387637" cy="2925091"/>
          </a:xfrm>
          <a:prstGeom prst="rect">
            <a:avLst/>
          </a:prstGeom>
        </p:spPr>
      </p:pic>
      <p:sp>
        <p:nvSpPr>
          <p:cNvPr id="4" name="Footer Placeholder 3">
            <a:extLst>
              <a:ext uri="{FF2B5EF4-FFF2-40B4-BE49-F238E27FC236}">
                <a16:creationId xmlns:a16="http://schemas.microsoft.com/office/drawing/2014/main" id="{48DB2359-3321-2344-AD76-E51CCC87EE6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D0C74FD2-4162-974A-ACE5-D8EAA158A133}"/>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75</a:t>
            </a:fld>
            <a:endParaRPr lang="en-US" dirty="0"/>
          </a:p>
        </p:txBody>
      </p:sp>
    </p:spTree>
    <p:custDataLst>
      <p:tags r:id="rId1"/>
    </p:custDataLst>
    <p:extLst>
      <p:ext uri="{BB962C8B-B14F-4D97-AF65-F5344CB8AC3E}">
        <p14:creationId xmlns:p14="http://schemas.microsoft.com/office/powerpoint/2010/main" val="3699523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lab: Tasks</a:t>
            </a:r>
          </a:p>
        </p:txBody>
      </p:sp>
      <p:sp>
        <p:nvSpPr>
          <p:cNvPr id="10" name="Content Placeholder 9">
            <a:extLst>
              <a:ext uri="{FF2B5EF4-FFF2-40B4-BE49-F238E27FC236}">
                <a16:creationId xmlns:a16="http://schemas.microsoft.com/office/drawing/2014/main" id="{77830CF2-B7CC-47D4-A8A2-80D49AB3A1FF}"/>
              </a:ext>
            </a:extLst>
          </p:cNvPr>
          <p:cNvSpPr>
            <a:spLocks noGrp="1"/>
          </p:cNvSpPr>
          <p:nvPr>
            <p:ph idx="1"/>
          </p:nvPr>
        </p:nvSpPr>
        <p:spPr/>
        <p:txBody>
          <a:bodyPr/>
          <a:lstStyle/>
          <a:p>
            <a:pPr marL="514350" indent="-514350">
              <a:buFont typeface="+mj-lt"/>
              <a:buAutoNum type="arabicPeriod"/>
            </a:pPr>
            <a:r>
              <a:rPr lang="en-US" dirty="0"/>
              <a:t>Downloading the source code</a:t>
            </a:r>
          </a:p>
          <a:p>
            <a:pPr marL="514350" indent="-514350">
              <a:buFont typeface="+mj-lt"/>
              <a:buAutoNum type="arabicPeriod"/>
            </a:pPr>
            <a:r>
              <a:rPr lang="en-US" dirty="0"/>
              <a:t>Creating the </a:t>
            </a:r>
            <a:r>
              <a:rPr lang="en-US" i="1" dirty="0" err="1"/>
              <a:t>DataExtractor</a:t>
            </a:r>
            <a:r>
              <a:rPr lang="en-US" dirty="0"/>
              <a:t> Lambda function in the VPC</a:t>
            </a:r>
          </a:p>
          <a:p>
            <a:pPr marL="514350" indent="-514350">
              <a:buFont typeface="+mj-lt"/>
              <a:buAutoNum type="arabicPeriod"/>
            </a:pPr>
            <a:r>
              <a:rPr lang="en-US" dirty="0"/>
              <a:t>Creating the </a:t>
            </a:r>
            <a:r>
              <a:rPr lang="en-US" i="1" dirty="0" err="1"/>
              <a:t>salesAnalysisReport</a:t>
            </a:r>
            <a:r>
              <a:rPr lang="en-US" dirty="0"/>
              <a:t> Lambda function</a:t>
            </a:r>
          </a:p>
          <a:p>
            <a:pPr marL="514350" indent="-514350">
              <a:buFont typeface="+mj-lt"/>
              <a:buAutoNum type="arabicPeriod"/>
            </a:pPr>
            <a:r>
              <a:rPr lang="en-US" dirty="0"/>
              <a:t>Creating an SNS topic</a:t>
            </a:r>
          </a:p>
          <a:p>
            <a:pPr marL="514350" indent="-514350">
              <a:buFont typeface="+mj-lt"/>
              <a:buAutoNum type="arabicPeriod"/>
            </a:pPr>
            <a:r>
              <a:rPr lang="en-US" dirty="0"/>
              <a:t>Creating an email subscription to the SNS topic</a:t>
            </a:r>
          </a:p>
          <a:p>
            <a:pPr marL="514350" indent="-514350">
              <a:buFont typeface="+mj-lt"/>
              <a:buAutoNum type="arabicPeriod"/>
            </a:pPr>
            <a:r>
              <a:rPr lang="en-US" dirty="0"/>
              <a:t>Testing the </a:t>
            </a:r>
            <a:r>
              <a:rPr lang="en-US" i="1" dirty="0" err="1"/>
              <a:t>salesAnalysisReport</a:t>
            </a:r>
            <a:r>
              <a:rPr lang="en-US" dirty="0"/>
              <a:t> Lambda function</a:t>
            </a:r>
          </a:p>
          <a:p>
            <a:pPr marL="514350" indent="-514350">
              <a:buFont typeface="+mj-lt"/>
              <a:buAutoNum type="arabicPeriod"/>
            </a:pPr>
            <a:r>
              <a:rPr lang="en-US" dirty="0"/>
              <a:t>Setting up an Amazon </a:t>
            </a:r>
            <a:r>
              <a:rPr lang="en-US" dirty="0" err="1"/>
              <a:t>EventBridge</a:t>
            </a:r>
            <a:r>
              <a:rPr lang="en-US" dirty="0"/>
              <a:t> event to trigger the Lambda function each day</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pPr/>
              <a:t>76</a:t>
            </a:fld>
            <a:endParaRPr lang="en-US"/>
          </a:p>
        </p:txBody>
      </p:sp>
    </p:spTree>
    <p:custDataLst>
      <p:tags r:id="rId1"/>
    </p:custDataLst>
    <p:extLst>
      <p:ext uri="{BB962C8B-B14F-4D97-AF65-F5344CB8AC3E}">
        <p14:creationId xmlns:p14="http://schemas.microsoft.com/office/powerpoint/2010/main" val="20795206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Challenge lab: Final product </a:t>
            </a:r>
          </a:p>
        </p:txBody>
      </p:sp>
      <p:pic>
        <p:nvPicPr>
          <p:cNvPr id="6" name="Picture 5" descr="Diagram of three-tier architecture with cafe application server in public subnet 1, sales analysis report data extractor Lambda function in private subnets 1 and 2, and primary DB instance in DB subnet group that spans private subnets 3 and 4. Daily event triggers the sales analysis report Lambda function, which triggers data extractor Lambda function, and also an email notification to be sent from SNS topic.">
            <a:extLst>
              <a:ext uri="{FF2B5EF4-FFF2-40B4-BE49-F238E27FC236}">
                <a16:creationId xmlns:a16="http://schemas.microsoft.com/office/drawing/2014/main" id="{C1DFF3BD-ABB2-4702-8B35-43739BFB0628}"/>
              </a:ext>
            </a:extLst>
          </p:cNvPr>
          <p:cNvPicPr>
            <a:picLocks noChangeAspect="1"/>
          </p:cNvPicPr>
          <p:nvPr/>
        </p:nvPicPr>
        <p:blipFill>
          <a:blip r:embed="rId4"/>
          <a:stretch>
            <a:fillRect/>
          </a:stretch>
        </p:blipFill>
        <p:spPr>
          <a:xfrm>
            <a:off x="915427" y="1257300"/>
            <a:ext cx="10361147" cy="5113445"/>
          </a:xfrm>
          <a:prstGeom prst="rect">
            <a:avLst/>
          </a:prstGeom>
        </p:spPr>
      </p:pic>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77</a:t>
            </a:fld>
            <a:endParaRPr lang="en-US"/>
          </a:p>
        </p:txBody>
      </p:sp>
    </p:spTree>
    <p:custDataLst>
      <p:tags r:id="rId1"/>
    </p:custDataLst>
    <p:extLst>
      <p:ext uri="{BB962C8B-B14F-4D97-AF65-F5344CB8AC3E}">
        <p14:creationId xmlns:p14="http://schemas.microsoft.com/office/powerpoint/2010/main" val="2930848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500813" y="2172918"/>
            <a:ext cx="5272088" cy="3770682"/>
          </a:xfrm>
        </p:spPr>
        <p:txBody>
          <a:bodyPr/>
          <a:lstStyle/>
          <a:p>
            <a:r>
              <a:rPr lang="en-US" dirty="0">
                <a:solidFill>
                  <a:srgbClr val="FFFFFF"/>
                </a:solidFill>
                <a:ea typeface="Amazon Ember" panose="02000000000000000000" pitchFamily="2" charset="0"/>
              </a:rPr>
              <a:t>Begin Module 13 –  Challenge Lab: Implementing a Serverless Architecture for the Café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90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319771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Challenge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79</a:t>
            </a:fld>
            <a:endParaRPr lang="en-US"/>
          </a:p>
        </p:txBody>
      </p:sp>
    </p:spTree>
    <p:custDataLst>
      <p:tags r:id="rId1"/>
    </p:custDataLst>
    <p:extLst>
      <p:ext uri="{BB962C8B-B14F-4D97-AF65-F5344CB8AC3E}">
        <p14:creationId xmlns:p14="http://schemas.microsoft.com/office/powerpoint/2010/main" val="253835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E4D6-19FD-AE42-A8B8-35ED85827666}"/>
              </a:ext>
            </a:extLst>
          </p:cNvPr>
          <p:cNvSpPr>
            <a:spLocks noGrp="1"/>
          </p:cNvSpPr>
          <p:nvPr>
            <p:ph type="title"/>
          </p:nvPr>
        </p:nvSpPr>
        <p:spPr/>
        <p:txBody>
          <a:bodyPr/>
          <a:lstStyle/>
          <a:p>
            <a:r>
              <a:rPr lang="en-US" sz="3600" dirty="0"/>
              <a:t>Monolithic versus microservice applications</a:t>
            </a:r>
          </a:p>
        </p:txBody>
      </p:sp>
      <p:sp>
        <p:nvSpPr>
          <p:cNvPr id="39" name="TextBox 38">
            <a:extLst>
              <a:ext uri="{FF2B5EF4-FFF2-40B4-BE49-F238E27FC236}">
                <a16:creationId xmlns:a16="http://schemas.microsoft.com/office/drawing/2014/main" id="{DC519BF8-D904-4EB4-83CD-D8D37CF49C95}"/>
              </a:ext>
            </a:extLst>
          </p:cNvPr>
          <p:cNvSpPr txBox="1"/>
          <p:nvPr/>
        </p:nvSpPr>
        <p:spPr>
          <a:xfrm>
            <a:off x="1621805" y="1717807"/>
            <a:ext cx="2008883" cy="954107"/>
          </a:xfrm>
          <a:prstGeom prst="rect">
            <a:avLst/>
          </a:prstGeom>
          <a:noFill/>
        </p:spPr>
        <p:txBody>
          <a:bodyPr wrap="none" rtlCol="0">
            <a:spAutoFit/>
          </a:bodyPr>
          <a:lstStyle/>
          <a:p>
            <a:pPr algn="ct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Monolithic</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grpSp>
        <p:nvGrpSpPr>
          <p:cNvPr id="129" name="Group 128" descr="Monolithic application where users, topics, and messages are tightly coupled.">
            <a:extLst>
              <a:ext uri="{FF2B5EF4-FFF2-40B4-BE49-F238E27FC236}">
                <a16:creationId xmlns:a16="http://schemas.microsoft.com/office/drawing/2014/main" id="{D763C096-C60F-4226-B98C-1C26E69AC21F}"/>
              </a:ext>
            </a:extLst>
          </p:cNvPr>
          <p:cNvGrpSpPr/>
          <p:nvPr/>
        </p:nvGrpSpPr>
        <p:grpSpPr>
          <a:xfrm>
            <a:off x="1202183" y="3003738"/>
            <a:ext cx="2848131" cy="2968053"/>
            <a:chOff x="1457850" y="3137919"/>
            <a:chExt cx="2848131" cy="2968053"/>
          </a:xfrm>
        </p:grpSpPr>
        <p:sp>
          <p:nvSpPr>
            <p:cNvPr id="98" name="Rectangle 97">
              <a:extLst>
                <a:ext uri="{FF2B5EF4-FFF2-40B4-BE49-F238E27FC236}">
                  <a16:creationId xmlns:a16="http://schemas.microsoft.com/office/drawing/2014/main" id="{49DDB4E2-9E3A-4A5E-821A-3DB77A2BC158}"/>
                </a:ext>
              </a:extLst>
            </p:cNvPr>
            <p:cNvSpPr/>
            <p:nvPr/>
          </p:nvSpPr>
          <p:spPr>
            <a:xfrm>
              <a:off x="1457850" y="3137919"/>
              <a:ext cx="2848131" cy="2968053"/>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1" name="Group 100">
              <a:extLst>
                <a:ext uri="{FF2B5EF4-FFF2-40B4-BE49-F238E27FC236}">
                  <a16:creationId xmlns:a16="http://schemas.microsoft.com/office/drawing/2014/main" id="{97C1F7DB-1849-4713-9F5F-1CE69E705891}"/>
                </a:ext>
              </a:extLst>
            </p:cNvPr>
            <p:cNvGrpSpPr/>
            <p:nvPr/>
          </p:nvGrpSpPr>
          <p:grpSpPr>
            <a:xfrm>
              <a:off x="1646476" y="3248010"/>
              <a:ext cx="2470878" cy="804145"/>
              <a:chOff x="1867525" y="3280183"/>
              <a:chExt cx="2470878" cy="804145"/>
            </a:xfrm>
          </p:grpSpPr>
          <p:sp>
            <p:nvSpPr>
              <p:cNvPr id="126" name="Rectangle 125">
                <a:extLst>
                  <a:ext uri="{FF2B5EF4-FFF2-40B4-BE49-F238E27FC236}">
                    <a16:creationId xmlns:a16="http://schemas.microsoft.com/office/drawing/2014/main" id="{0FF723E2-7AAB-4022-B665-415BF7ED9EF6}"/>
                  </a:ext>
                </a:extLst>
              </p:cNvPr>
              <p:cNvSpPr/>
              <p:nvPr/>
            </p:nvSpPr>
            <p:spPr>
              <a:xfrm>
                <a:off x="1867525" y="3280183"/>
                <a:ext cx="2470878" cy="80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27" name="Picture 126">
                <a:extLst>
                  <a:ext uri="{FF2B5EF4-FFF2-40B4-BE49-F238E27FC236}">
                    <a16:creationId xmlns:a16="http://schemas.microsoft.com/office/drawing/2014/main" id="{B9A7C86B-F5BA-4973-8EFF-57F3B522149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72457" y="3335356"/>
                <a:ext cx="620842" cy="693798"/>
              </a:xfrm>
              <a:prstGeom prst="rect">
                <a:avLst/>
              </a:prstGeom>
            </p:spPr>
          </p:pic>
          <p:sp>
            <p:nvSpPr>
              <p:cNvPr id="128" name="TextBox 127">
                <a:extLst>
                  <a:ext uri="{FF2B5EF4-FFF2-40B4-BE49-F238E27FC236}">
                    <a16:creationId xmlns:a16="http://schemas.microsoft.com/office/drawing/2014/main" id="{D301CB1B-3D1C-46ED-95AD-2EC303E80DE7}"/>
                  </a:ext>
                </a:extLst>
              </p:cNvPr>
              <p:cNvSpPr txBox="1"/>
              <p:nvPr/>
            </p:nvSpPr>
            <p:spPr>
              <a:xfrm>
                <a:off x="2832504" y="3504248"/>
                <a:ext cx="1376582"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Users</a:t>
                </a:r>
              </a:p>
            </p:txBody>
          </p:sp>
        </p:grpSp>
        <p:grpSp>
          <p:nvGrpSpPr>
            <p:cNvPr id="102" name="Group 101">
              <a:extLst>
                <a:ext uri="{FF2B5EF4-FFF2-40B4-BE49-F238E27FC236}">
                  <a16:creationId xmlns:a16="http://schemas.microsoft.com/office/drawing/2014/main" id="{F2CA457E-996D-405B-BAA1-24CD93635093}"/>
                </a:ext>
              </a:extLst>
            </p:cNvPr>
            <p:cNvGrpSpPr/>
            <p:nvPr/>
          </p:nvGrpSpPr>
          <p:grpSpPr>
            <a:xfrm>
              <a:off x="1646476" y="4216654"/>
              <a:ext cx="2470878" cy="804145"/>
              <a:chOff x="1867525" y="4248827"/>
              <a:chExt cx="2470878" cy="804145"/>
            </a:xfrm>
          </p:grpSpPr>
          <p:sp>
            <p:nvSpPr>
              <p:cNvPr id="124" name="Rectangle 123">
                <a:extLst>
                  <a:ext uri="{FF2B5EF4-FFF2-40B4-BE49-F238E27FC236}">
                    <a16:creationId xmlns:a16="http://schemas.microsoft.com/office/drawing/2014/main" id="{6D659426-0DA7-442D-91EF-1882704B0B5D}"/>
                  </a:ext>
                </a:extLst>
              </p:cNvPr>
              <p:cNvSpPr/>
              <p:nvPr/>
            </p:nvSpPr>
            <p:spPr>
              <a:xfrm>
                <a:off x="1867525" y="4248827"/>
                <a:ext cx="2470878" cy="80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TextBox 124">
                <a:extLst>
                  <a:ext uri="{FF2B5EF4-FFF2-40B4-BE49-F238E27FC236}">
                    <a16:creationId xmlns:a16="http://schemas.microsoft.com/office/drawing/2014/main" id="{79DC9CC1-48E2-4DAE-85F9-32C828C21ACB}"/>
                  </a:ext>
                </a:extLst>
              </p:cNvPr>
              <p:cNvSpPr txBox="1"/>
              <p:nvPr/>
            </p:nvSpPr>
            <p:spPr>
              <a:xfrm>
                <a:off x="2832504" y="4466393"/>
                <a:ext cx="1376582"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Topics</a:t>
                </a:r>
              </a:p>
            </p:txBody>
          </p:sp>
        </p:grpSp>
        <p:grpSp>
          <p:nvGrpSpPr>
            <p:cNvPr id="103" name="Group 102">
              <a:extLst>
                <a:ext uri="{FF2B5EF4-FFF2-40B4-BE49-F238E27FC236}">
                  <a16:creationId xmlns:a16="http://schemas.microsoft.com/office/drawing/2014/main" id="{161F1109-2497-428F-8C96-D8670D242D9E}"/>
                </a:ext>
              </a:extLst>
            </p:cNvPr>
            <p:cNvGrpSpPr/>
            <p:nvPr/>
          </p:nvGrpSpPr>
          <p:grpSpPr>
            <a:xfrm>
              <a:off x="1646476" y="5185298"/>
              <a:ext cx="2470878" cy="804145"/>
              <a:chOff x="1867525" y="5217471"/>
              <a:chExt cx="2470878" cy="804145"/>
            </a:xfrm>
          </p:grpSpPr>
          <p:sp>
            <p:nvSpPr>
              <p:cNvPr id="121" name="Rectangle 120">
                <a:extLst>
                  <a:ext uri="{FF2B5EF4-FFF2-40B4-BE49-F238E27FC236}">
                    <a16:creationId xmlns:a16="http://schemas.microsoft.com/office/drawing/2014/main" id="{956E3485-3307-487C-86AB-B00641886564}"/>
                  </a:ext>
                </a:extLst>
              </p:cNvPr>
              <p:cNvSpPr/>
              <p:nvPr/>
            </p:nvSpPr>
            <p:spPr>
              <a:xfrm>
                <a:off x="1867525" y="5217471"/>
                <a:ext cx="2470878" cy="804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22" name="Picture 121">
                <a:extLst>
                  <a:ext uri="{FF2B5EF4-FFF2-40B4-BE49-F238E27FC236}">
                    <a16:creationId xmlns:a16="http://schemas.microsoft.com/office/drawing/2014/main" id="{EF61634B-D72C-4215-8314-FFDCFCB49BB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940611" y="5276038"/>
                <a:ext cx="687010" cy="687010"/>
              </a:xfrm>
              <a:prstGeom prst="rect">
                <a:avLst/>
              </a:prstGeom>
            </p:spPr>
          </p:pic>
          <p:sp>
            <p:nvSpPr>
              <p:cNvPr id="123" name="TextBox 122">
                <a:extLst>
                  <a:ext uri="{FF2B5EF4-FFF2-40B4-BE49-F238E27FC236}">
                    <a16:creationId xmlns:a16="http://schemas.microsoft.com/office/drawing/2014/main" id="{9706D990-CAE8-4DB6-BEE3-30FC8E4BFA43}"/>
                  </a:ext>
                </a:extLst>
              </p:cNvPr>
              <p:cNvSpPr txBox="1"/>
              <p:nvPr/>
            </p:nvSpPr>
            <p:spPr>
              <a:xfrm>
                <a:off x="2832504" y="5435037"/>
                <a:ext cx="1376582"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Messages</a:t>
                </a:r>
              </a:p>
            </p:txBody>
          </p:sp>
        </p:grpSp>
        <p:pic>
          <p:nvPicPr>
            <p:cNvPr id="111" name="Picture 110">
              <a:extLst>
                <a:ext uri="{FF2B5EF4-FFF2-40B4-BE49-F238E27FC236}">
                  <a16:creationId xmlns:a16="http://schemas.microsoft.com/office/drawing/2014/main" id="{74567AC7-BA23-4991-9B12-2D44119795A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719562" y="4256724"/>
              <a:ext cx="724003" cy="724003"/>
            </a:xfrm>
            <a:prstGeom prst="rect">
              <a:avLst/>
            </a:prstGeom>
          </p:spPr>
        </p:pic>
      </p:grpSp>
      <p:cxnSp>
        <p:nvCxnSpPr>
          <p:cNvPr id="100" name="Straight Arrow Connector 99" descr="Arrow from monolithic application to microservice.">
            <a:extLst>
              <a:ext uri="{FF2B5EF4-FFF2-40B4-BE49-F238E27FC236}">
                <a16:creationId xmlns:a16="http://schemas.microsoft.com/office/drawing/2014/main" id="{6AB6896A-D676-4DD8-8D88-FF0F31CA82C1}"/>
              </a:ext>
            </a:extLst>
          </p:cNvPr>
          <p:cNvCxnSpPr/>
          <p:nvPr/>
        </p:nvCxnSpPr>
        <p:spPr>
          <a:xfrm>
            <a:off x="4487472" y="4487764"/>
            <a:ext cx="2616765" cy="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1F18ADC-8FF9-44FF-B711-0042AEEDEE21}"/>
              </a:ext>
            </a:extLst>
          </p:cNvPr>
          <p:cNvSpPr txBox="1"/>
          <p:nvPr/>
        </p:nvSpPr>
        <p:spPr>
          <a:xfrm>
            <a:off x="7802230" y="1717807"/>
            <a:ext cx="2287806" cy="954107"/>
          </a:xfrm>
          <a:prstGeom prst="rect">
            <a:avLst/>
          </a:prstGeom>
          <a:noFill/>
        </p:spPr>
        <p:txBody>
          <a:bodyPr wrap="none" rtlCol="0">
            <a:spAutoFit/>
          </a:bodyPr>
          <a:lstStyle/>
          <a:p>
            <a:pPr algn="ct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Microservice</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grpSp>
        <p:nvGrpSpPr>
          <p:cNvPr id="135" name="Group 134" descr="Microservice application where users, topics, and messages are independent.">
            <a:extLst>
              <a:ext uri="{FF2B5EF4-FFF2-40B4-BE49-F238E27FC236}">
                <a16:creationId xmlns:a16="http://schemas.microsoft.com/office/drawing/2014/main" id="{8B36A9F9-A694-4BED-9A18-DA2124CF251B}"/>
              </a:ext>
            </a:extLst>
          </p:cNvPr>
          <p:cNvGrpSpPr/>
          <p:nvPr/>
        </p:nvGrpSpPr>
        <p:grpSpPr>
          <a:xfrm>
            <a:off x="7292864" y="3039450"/>
            <a:ext cx="4211080" cy="2896629"/>
            <a:chOff x="7292864" y="3039450"/>
            <a:chExt cx="4211080" cy="2896629"/>
          </a:xfrm>
        </p:grpSpPr>
        <p:grpSp>
          <p:nvGrpSpPr>
            <p:cNvPr id="105" name="Group 104">
              <a:extLst>
                <a:ext uri="{FF2B5EF4-FFF2-40B4-BE49-F238E27FC236}">
                  <a16:creationId xmlns:a16="http://schemas.microsoft.com/office/drawing/2014/main" id="{C867F6A4-1152-4C02-B337-7DB716B70749}"/>
                </a:ext>
              </a:extLst>
            </p:cNvPr>
            <p:cNvGrpSpPr/>
            <p:nvPr/>
          </p:nvGrpSpPr>
          <p:grpSpPr>
            <a:xfrm>
              <a:off x="7292864" y="4085692"/>
              <a:ext cx="2470878" cy="804145"/>
              <a:chOff x="1867525" y="4248827"/>
              <a:chExt cx="2470878" cy="804145"/>
            </a:xfrm>
          </p:grpSpPr>
          <p:sp>
            <p:nvSpPr>
              <p:cNvPr id="116" name="Rectangle 115">
                <a:extLst>
                  <a:ext uri="{FF2B5EF4-FFF2-40B4-BE49-F238E27FC236}">
                    <a16:creationId xmlns:a16="http://schemas.microsoft.com/office/drawing/2014/main" id="{AFAD413C-76CC-4C13-8B64-228FCAD964D6}"/>
                  </a:ext>
                </a:extLst>
              </p:cNvPr>
              <p:cNvSpPr/>
              <p:nvPr/>
            </p:nvSpPr>
            <p:spPr>
              <a:xfrm>
                <a:off x="1867525" y="4248827"/>
                <a:ext cx="2470878" cy="804145"/>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TextBox 116">
                <a:extLst>
                  <a:ext uri="{FF2B5EF4-FFF2-40B4-BE49-F238E27FC236}">
                    <a16:creationId xmlns:a16="http://schemas.microsoft.com/office/drawing/2014/main" id="{A4741046-197D-4810-896B-CEC943B90F42}"/>
                  </a:ext>
                </a:extLst>
              </p:cNvPr>
              <p:cNvSpPr txBox="1"/>
              <p:nvPr/>
            </p:nvSpPr>
            <p:spPr>
              <a:xfrm>
                <a:off x="2832504" y="4466393"/>
                <a:ext cx="1376582"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Topics</a:t>
                </a:r>
              </a:p>
            </p:txBody>
          </p:sp>
        </p:grpSp>
        <p:grpSp>
          <p:nvGrpSpPr>
            <p:cNvPr id="104" name="Group 103">
              <a:extLst>
                <a:ext uri="{FF2B5EF4-FFF2-40B4-BE49-F238E27FC236}">
                  <a16:creationId xmlns:a16="http://schemas.microsoft.com/office/drawing/2014/main" id="{AFCD89D9-28B7-4BBA-B0C0-8D24364B3C97}"/>
                </a:ext>
              </a:extLst>
            </p:cNvPr>
            <p:cNvGrpSpPr/>
            <p:nvPr/>
          </p:nvGrpSpPr>
          <p:grpSpPr>
            <a:xfrm>
              <a:off x="7292864" y="3039450"/>
              <a:ext cx="2470878" cy="804145"/>
              <a:chOff x="1867525" y="3280183"/>
              <a:chExt cx="2470878" cy="804145"/>
            </a:xfrm>
          </p:grpSpPr>
          <p:sp>
            <p:nvSpPr>
              <p:cNvPr id="118" name="Rectangle 117">
                <a:extLst>
                  <a:ext uri="{FF2B5EF4-FFF2-40B4-BE49-F238E27FC236}">
                    <a16:creationId xmlns:a16="http://schemas.microsoft.com/office/drawing/2014/main" id="{B8EE980C-96D3-4485-830E-5B6BE3E547AE}"/>
                  </a:ext>
                </a:extLst>
              </p:cNvPr>
              <p:cNvSpPr/>
              <p:nvPr/>
            </p:nvSpPr>
            <p:spPr>
              <a:xfrm>
                <a:off x="1867525" y="3280183"/>
                <a:ext cx="2470878" cy="804145"/>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19" name="Picture 118">
                <a:extLst>
                  <a:ext uri="{FF2B5EF4-FFF2-40B4-BE49-F238E27FC236}">
                    <a16:creationId xmlns:a16="http://schemas.microsoft.com/office/drawing/2014/main" id="{AC726915-72C2-4A8D-9FFC-A1F8E913685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972457" y="3335356"/>
                <a:ext cx="620842" cy="693798"/>
              </a:xfrm>
              <a:prstGeom prst="rect">
                <a:avLst/>
              </a:prstGeom>
            </p:spPr>
          </p:pic>
          <p:sp>
            <p:nvSpPr>
              <p:cNvPr id="120" name="TextBox 119">
                <a:extLst>
                  <a:ext uri="{FF2B5EF4-FFF2-40B4-BE49-F238E27FC236}">
                    <a16:creationId xmlns:a16="http://schemas.microsoft.com/office/drawing/2014/main" id="{0ACF458D-3F05-4FBF-B8BB-0CB99DD066C7}"/>
                  </a:ext>
                </a:extLst>
              </p:cNvPr>
              <p:cNvSpPr txBox="1"/>
              <p:nvPr/>
            </p:nvSpPr>
            <p:spPr>
              <a:xfrm>
                <a:off x="2832504" y="3504248"/>
                <a:ext cx="1376582"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Users</a:t>
                </a:r>
              </a:p>
            </p:txBody>
          </p:sp>
        </p:grpSp>
        <p:grpSp>
          <p:nvGrpSpPr>
            <p:cNvPr id="106" name="Group 105">
              <a:extLst>
                <a:ext uri="{FF2B5EF4-FFF2-40B4-BE49-F238E27FC236}">
                  <a16:creationId xmlns:a16="http://schemas.microsoft.com/office/drawing/2014/main" id="{923D2FEF-E103-4C4F-969A-BCFCAEE41BAB}"/>
                </a:ext>
              </a:extLst>
            </p:cNvPr>
            <p:cNvGrpSpPr/>
            <p:nvPr/>
          </p:nvGrpSpPr>
          <p:grpSpPr>
            <a:xfrm>
              <a:off x="7292864" y="5131934"/>
              <a:ext cx="2470878" cy="804145"/>
              <a:chOff x="1867525" y="5217471"/>
              <a:chExt cx="2470878" cy="804145"/>
            </a:xfrm>
          </p:grpSpPr>
          <p:sp>
            <p:nvSpPr>
              <p:cNvPr id="113" name="Rectangle 112">
                <a:extLst>
                  <a:ext uri="{FF2B5EF4-FFF2-40B4-BE49-F238E27FC236}">
                    <a16:creationId xmlns:a16="http://schemas.microsoft.com/office/drawing/2014/main" id="{AAAE7297-EB13-4F25-AE8F-E3B60578C3F3}"/>
                  </a:ext>
                </a:extLst>
              </p:cNvPr>
              <p:cNvSpPr/>
              <p:nvPr/>
            </p:nvSpPr>
            <p:spPr>
              <a:xfrm>
                <a:off x="1867525" y="5217471"/>
                <a:ext cx="2470878" cy="804145"/>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14" name="Picture 113">
                <a:extLst>
                  <a:ext uri="{FF2B5EF4-FFF2-40B4-BE49-F238E27FC236}">
                    <a16:creationId xmlns:a16="http://schemas.microsoft.com/office/drawing/2014/main" id="{7E8C6E8A-164E-4533-A361-35F0C52C1A2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940611" y="5276038"/>
                <a:ext cx="687010" cy="687010"/>
              </a:xfrm>
              <a:prstGeom prst="rect">
                <a:avLst/>
              </a:prstGeom>
            </p:spPr>
          </p:pic>
          <p:sp>
            <p:nvSpPr>
              <p:cNvPr id="115" name="TextBox 114">
                <a:extLst>
                  <a:ext uri="{FF2B5EF4-FFF2-40B4-BE49-F238E27FC236}">
                    <a16:creationId xmlns:a16="http://schemas.microsoft.com/office/drawing/2014/main" id="{D5F6EBC9-20E5-439F-B4BF-C2559F13764E}"/>
                  </a:ext>
                </a:extLst>
              </p:cNvPr>
              <p:cNvSpPr txBox="1"/>
              <p:nvPr/>
            </p:nvSpPr>
            <p:spPr>
              <a:xfrm>
                <a:off x="2832504" y="5435037"/>
                <a:ext cx="1376582"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Messages</a:t>
                </a:r>
              </a:p>
            </p:txBody>
          </p:sp>
        </p:grpSp>
        <p:sp>
          <p:nvSpPr>
            <p:cNvPr id="107" name="TextBox 106">
              <a:extLst>
                <a:ext uri="{FF2B5EF4-FFF2-40B4-BE49-F238E27FC236}">
                  <a16:creationId xmlns:a16="http://schemas.microsoft.com/office/drawing/2014/main" id="{C5583678-25B1-405B-9857-F218A2191ABF}"/>
                </a:ext>
              </a:extLst>
            </p:cNvPr>
            <p:cNvSpPr txBox="1"/>
            <p:nvPr/>
          </p:nvSpPr>
          <p:spPr>
            <a:xfrm>
              <a:off x="9899546" y="3119932"/>
              <a:ext cx="1402102" cy="646331"/>
            </a:xfrm>
            <a:prstGeom prst="rect">
              <a:avLst/>
            </a:prstGeom>
            <a:noFill/>
          </p:spPr>
          <p:txBody>
            <a:bodyPr wrap="square" rtlCol="0">
              <a:spAutoFi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User service</a:t>
              </a:r>
            </a:p>
          </p:txBody>
        </p:sp>
        <p:sp>
          <p:nvSpPr>
            <p:cNvPr id="108" name="TextBox 107">
              <a:extLst>
                <a:ext uri="{FF2B5EF4-FFF2-40B4-BE49-F238E27FC236}">
                  <a16:creationId xmlns:a16="http://schemas.microsoft.com/office/drawing/2014/main" id="{01BA0646-94F1-477D-BDDA-3AE19F6A892D}"/>
                </a:ext>
              </a:extLst>
            </p:cNvPr>
            <p:cNvSpPr txBox="1"/>
            <p:nvPr/>
          </p:nvSpPr>
          <p:spPr>
            <a:xfrm>
              <a:off x="9899546" y="4162619"/>
              <a:ext cx="1393905" cy="646331"/>
            </a:xfrm>
            <a:prstGeom prst="rect">
              <a:avLst/>
            </a:prstGeom>
            <a:noFill/>
          </p:spPr>
          <p:txBody>
            <a:bodyPr wrap="square" rtlCol="0">
              <a:spAutoFi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Topic service</a:t>
              </a:r>
            </a:p>
          </p:txBody>
        </p:sp>
        <p:sp>
          <p:nvSpPr>
            <p:cNvPr id="109" name="TextBox 108">
              <a:extLst>
                <a:ext uri="{FF2B5EF4-FFF2-40B4-BE49-F238E27FC236}">
                  <a16:creationId xmlns:a16="http://schemas.microsoft.com/office/drawing/2014/main" id="{D7349247-D1B4-4A7F-9D34-74C5C3B8CCDB}"/>
                </a:ext>
              </a:extLst>
            </p:cNvPr>
            <p:cNvSpPr txBox="1"/>
            <p:nvPr/>
          </p:nvSpPr>
          <p:spPr>
            <a:xfrm>
              <a:off x="9899546" y="5190501"/>
              <a:ext cx="1604398" cy="646331"/>
            </a:xfrm>
            <a:prstGeom prst="rect">
              <a:avLst/>
            </a:prstGeom>
            <a:noFill/>
          </p:spPr>
          <p:txBody>
            <a:bodyPr wrap="square" rtlCol="0">
              <a:spAutoFi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Message service</a:t>
              </a:r>
            </a:p>
          </p:txBody>
        </p:sp>
        <p:pic>
          <p:nvPicPr>
            <p:cNvPr id="112" name="Picture 111">
              <a:extLst>
                <a:ext uri="{FF2B5EF4-FFF2-40B4-BE49-F238E27FC236}">
                  <a16:creationId xmlns:a16="http://schemas.microsoft.com/office/drawing/2014/main" id="{B8CBDB8B-FC91-4E0F-ADA3-F8F747C0257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346211" y="4125762"/>
              <a:ext cx="724003" cy="724003"/>
            </a:xfrm>
            <a:prstGeom prst="rect">
              <a:avLst/>
            </a:prstGeom>
          </p:spPr>
        </p:pic>
      </p:grpSp>
      <p:sp>
        <p:nvSpPr>
          <p:cNvPr id="3" name="Footer Placeholder 2">
            <a:extLst>
              <a:ext uri="{FF2B5EF4-FFF2-40B4-BE49-F238E27FC236}">
                <a16:creationId xmlns:a16="http://schemas.microsoft.com/office/drawing/2014/main" id="{6F50F223-2B24-4772-AFE1-622A5F6F1E8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6B6B84B1-BAFB-43EF-90E0-51DF88EB68CE}"/>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1636577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1147A664-AF90-411B-8E00-DFF520FFA2C9}"/>
              </a:ext>
            </a:extLst>
          </p:cNvPr>
          <p:cNvSpPr txBox="1">
            <a:spLocks/>
          </p:cNvSpPr>
          <p:nvPr/>
        </p:nvSpPr>
        <p:spPr>
          <a:xfrm>
            <a:off x="419100" y="2554356"/>
            <a:ext cx="9247414" cy="488498"/>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000" b="0" i="0" kern="120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Module 13: Building Microservices and Serverless Architectures</a:t>
            </a: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pPr lvl="1"/>
            <a:r>
              <a:rPr lang="en-US" dirty="0">
                <a:latin typeface="+mn-lt"/>
              </a:rPr>
              <a:t>Indicate the characteristics of microservices</a:t>
            </a:r>
          </a:p>
          <a:p>
            <a:pPr lvl="1"/>
            <a:r>
              <a:rPr lang="en-US" dirty="0">
                <a:latin typeface="+mn-lt"/>
              </a:rPr>
              <a:t>Refactor a monolithic application into microservices and use Amazon ECS to deploy the containerized microservices</a:t>
            </a:r>
          </a:p>
          <a:p>
            <a:pPr lvl="1"/>
            <a:r>
              <a:rPr lang="en-US" dirty="0">
                <a:latin typeface="+mn-lt"/>
              </a:rPr>
              <a:t>Explain serverless architecture</a:t>
            </a:r>
          </a:p>
          <a:p>
            <a:pPr lvl="1"/>
            <a:r>
              <a:rPr lang="en-US" dirty="0">
                <a:latin typeface="+mn-lt"/>
              </a:rPr>
              <a:t>Implement a serverless architecture with AWS Lambda</a:t>
            </a:r>
          </a:p>
          <a:p>
            <a:pPr lvl="1"/>
            <a:r>
              <a:rPr lang="en-US" dirty="0">
                <a:latin typeface="+mn-lt"/>
              </a:rPr>
              <a:t>Describe a common architecture for Amazon API Gateway</a:t>
            </a:r>
          </a:p>
          <a:p>
            <a:pPr lvl="1"/>
            <a:r>
              <a:rPr lang="en-US" dirty="0">
                <a:latin typeface="+mn-lt"/>
              </a:rPr>
              <a:t>Describe the types of workflows that AWS Step Functions supports</a:t>
            </a: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81</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82</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An organization hosts 10 microservices, each in an Auto Scaling group behind individual Classic Load Balancers. Each EC2 instance is running at optimal load. </a:t>
            </a:r>
            <a:br>
              <a:rPr lang="en-US" sz="2400" dirty="0"/>
            </a:br>
            <a:br>
              <a:rPr lang="en-US" sz="2400" dirty="0"/>
            </a:br>
            <a:r>
              <a:rPr lang="en-US" sz="2400" dirty="0"/>
              <a:t>Which of the following actions would enable the organization to reduce costs without impacting performance?</a:t>
            </a:r>
          </a:p>
          <a:p>
            <a:endParaRPr lang="en-US" sz="2400" dirty="0"/>
          </a:p>
          <a:p>
            <a:pPr marL="457200" lvl="0" indent="-457200">
              <a:buFont typeface="+mj-lt"/>
              <a:buAutoNum type="alphaUcPeriod"/>
            </a:pPr>
            <a:r>
              <a:rPr lang="en-US" sz="2400" dirty="0"/>
              <a:t>Reduce the number of EC2 instances behind each Classic Load Balancer.</a:t>
            </a:r>
          </a:p>
          <a:p>
            <a:pPr marL="457200" lvl="0" indent="-457200">
              <a:buFont typeface="+mj-lt"/>
              <a:buAutoNum type="alphaUcPeriod"/>
            </a:pPr>
            <a:r>
              <a:rPr lang="en-US" sz="2400" dirty="0"/>
              <a:t>Change instance types in the Auto Scaling group launch configuration.</a:t>
            </a:r>
          </a:p>
          <a:p>
            <a:pPr marL="457200" lvl="0" indent="-457200">
              <a:buFont typeface="+mj-lt"/>
              <a:buAutoNum type="alphaUcPeriod"/>
            </a:pPr>
            <a:r>
              <a:rPr lang="en-US" sz="2400" dirty="0"/>
              <a:t>Change the maximum size but leave the desired capacity of the Auto Scaling groups.</a:t>
            </a:r>
          </a:p>
          <a:p>
            <a:pPr marL="457200" lvl="0" indent="-457200">
              <a:buFont typeface="+mj-lt"/>
              <a:buAutoNum type="alphaUcPeriod"/>
            </a:pPr>
            <a:r>
              <a:rPr lang="en-US" sz="2400" dirty="0"/>
              <a:t>Replace the Classic Load Balancers with a single Application Load Balancer.</a:t>
            </a:r>
          </a:p>
        </p:txBody>
      </p:sp>
      <p:sp>
        <p:nvSpPr>
          <p:cNvPr id="23" name="Rectangle 22" descr="box around 'reduce costs'.">
            <a:extLst>
              <a:ext uri="{FF2B5EF4-FFF2-40B4-BE49-F238E27FC236}">
                <a16:creationId xmlns:a16="http://schemas.microsoft.com/office/drawing/2014/main" id="{D917926B-89D2-A148-BEFD-97157995F014}"/>
              </a:ext>
            </a:extLst>
          </p:cNvPr>
          <p:cNvSpPr/>
          <p:nvPr/>
        </p:nvSpPr>
        <p:spPr>
          <a:xfrm>
            <a:off x="9065181" y="2525071"/>
            <a:ext cx="182880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descr="box around 'without impacting performance'.">
            <a:extLst>
              <a:ext uri="{FF2B5EF4-FFF2-40B4-BE49-F238E27FC236}">
                <a16:creationId xmlns:a16="http://schemas.microsoft.com/office/drawing/2014/main" id="{6E0CBF61-7E56-8546-AB58-C94D4F2FF6BF}"/>
              </a:ext>
            </a:extLst>
          </p:cNvPr>
          <p:cNvSpPr/>
          <p:nvPr/>
        </p:nvSpPr>
        <p:spPr>
          <a:xfrm>
            <a:off x="475421" y="2870656"/>
            <a:ext cx="429768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B - Change instance types in the Auto Scaling group launch configuration.">
            <a:extLst>
              <a:ext uri="{FF2B5EF4-FFF2-40B4-BE49-F238E27FC236}">
                <a16:creationId xmlns:a16="http://schemas.microsoft.com/office/drawing/2014/main" id="{223D788C-6C14-CA49-9866-1E43C04FE474}"/>
              </a:ext>
            </a:extLst>
          </p:cNvPr>
          <p:cNvSpPr/>
          <p:nvPr/>
        </p:nvSpPr>
        <p:spPr>
          <a:xfrm>
            <a:off x="401738" y="5426987"/>
            <a:ext cx="10648553"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2020, Amazon Web Services, Inc. or its Affiliates. All rights reserved.</a:t>
            </a:r>
          </a:p>
        </p:txBody>
      </p:sp>
      <p:sp>
        <p:nvSpPr>
          <p:cNvPr id="2" name="Slide Number Placeholder 1">
            <a:extLs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pPr/>
              <a:t>83</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hlinkClick r:id="rId4"/>
              </a:rPr>
              <a:t>Break a Monolith Application into Microservices</a:t>
            </a:r>
            <a:r>
              <a:rPr lang="en-US" dirty="0">
                <a:latin typeface="+mn-lt"/>
              </a:rPr>
              <a:t> project</a:t>
            </a:r>
          </a:p>
          <a:p>
            <a:r>
              <a:rPr lang="en-US" dirty="0">
                <a:latin typeface="+mn-lt"/>
                <a:hlinkClick r:id="rId5"/>
              </a:rPr>
              <a:t>Serverless Architectures with AWS Lambda</a:t>
            </a:r>
            <a:r>
              <a:rPr lang="en-US" dirty="0">
                <a:latin typeface="+mn-lt"/>
              </a:rPr>
              <a:t> whitepaper</a:t>
            </a:r>
          </a:p>
          <a:p>
            <a:r>
              <a:rPr lang="en-US" dirty="0">
                <a:latin typeface="+mn-lt"/>
                <a:hlinkClick r:id="rId6"/>
              </a:rPr>
              <a:t>AWS Serverless Multi-Tier Architectures with Amazon API Gateway and AWS Lambda</a:t>
            </a:r>
            <a:r>
              <a:rPr lang="en-US" dirty="0">
                <a:latin typeface="+mn-lt"/>
              </a:rPr>
              <a:t> whitepaper</a:t>
            </a:r>
          </a:p>
          <a:p>
            <a:r>
              <a:rPr lang="en-US" dirty="0">
                <a:latin typeface="+mn-lt"/>
                <a:hlinkClick r:id="rId7"/>
              </a:rPr>
              <a:t>AWS Well-Architected Framework: Serverless Application Lens</a:t>
            </a:r>
            <a:r>
              <a:rPr lang="en-US" dirty="0">
                <a:latin typeface="+mn-lt"/>
              </a:rPr>
              <a:t> whitepaper</a:t>
            </a:r>
          </a:p>
          <a:p>
            <a:r>
              <a:rPr lang="en-US" dirty="0">
                <a:latin typeface="+mn-lt"/>
                <a:hlinkClick r:id="rId8"/>
              </a:rPr>
              <a:t>Creating and Using Lambda Functions</a:t>
            </a:r>
            <a:r>
              <a:rPr lang="en-US" dirty="0"/>
              <a:t> tutorial</a:t>
            </a:r>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84</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9DB6-62E2-7544-8E21-BB1C3C5973AD}"/>
              </a:ext>
            </a:extLst>
          </p:cNvPr>
          <p:cNvSpPr>
            <a:spLocks noGrp="1"/>
          </p:cNvSpPr>
          <p:nvPr>
            <p:ph type="title"/>
          </p:nvPr>
        </p:nvSpPr>
        <p:spPr/>
        <p:txBody>
          <a:bodyPr/>
          <a:lstStyle/>
          <a:p>
            <a:r>
              <a:rPr lang="en-US" dirty="0"/>
              <a:t>Characteristics of microservices</a:t>
            </a:r>
          </a:p>
        </p:txBody>
      </p:sp>
      <p:grpSp>
        <p:nvGrpSpPr>
          <p:cNvPr id="22" name="Group 21">
            <a:extLst>
              <a:ext uri="{FF2B5EF4-FFF2-40B4-BE49-F238E27FC236}">
                <a16:creationId xmlns:a16="http://schemas.microsoft.com/office/drawing/2014/main" id="{1F190AD7-EA68-4208-B571-DBA2E76DE920}"/>
              </a:ext>
              <a:ext uri="{C183D7F6-B498-43B3-948B-1728B52AA6E4}">
                <adec:decorative xmlns:adec="http://schemas.microsoft.com/office/drawing/2017/decorative" val="1"/>
              </a:ext>
            </a:extLst>
          </p:cNvPr>
          <p:cNvGrpSpPr/>
          <p:nvPr/>
        </p:nvGrpSpPr>
        <p:grpSpPr>
          <a:xfrm>
            <a:off x="4615741" y="2596139"/>
            <a:ext cx="2193188" cy="2096304"/>
            <a:chOff x="3704095" y="2032403"/>
            <a:chExt cx="3378682" cy="3229429"/>
          </a:xfrm>
        </p:grpSpPr>
        <p:sp>
          <p:nvSpPr>
            <p:cNvPr id="9" name="Oval 8">
              <a:extLst>
                <a:ext uri="{FF2B5EF4-FFF2-40B4-BE49-F238E27FC236}">
                  <a16:creationId xmlns:a16="http://schemas.microsoft.com/office/drawing/2014/main" id="{DC78A0D8-A4DA-4A5D-B32E-B07A82B9FF6F}"/>
                </a:ext>
              </a:extLst>
            </p:cNvPr>
            <p:cNvSpPr/>
            <p:nvPr/>
          </p:nvSpPr>
          <p:spPr>
            <a:xfrm>
              <a:off x="3704095" y="2032403"/>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468C550-EC27-47C7-AD51-5E65CEC428DD}"/>
                </a:ext>
              </a:extLst>
            </p:cNvPr>
            <p:cNvSpPr/>
            <p:nvPr/>
          </p:nvSpPr>
          <p:spPr>
            <a:xfrm>
              <a:off x="4936236" y="2032403"/>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BD0D85-1676-4D18-B46A-514C08DA1A5C}"/>
                </a:ext>
              </a:extLst>
            </p:cNvPr>
            <p:cNvSpPr/>
            <p:nvPr/>
          </p:nvSpPr>
          <p:spPr>
            <a:xfrm>
              <a:off x="6168377" y="2032403"/>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826A0C4B-1BE7-415D-8874-5FAAA7D3B202}"/>
                </a:ext>
              </a:extLst>
            </p:cNvPr>
            <p:cNvSpPr/>
            <p:nvPr/>
          </p:nvSpPr>
          <p:spPr>
            <a:xfrm>
              <a:off x="3704095" y="3189917"/>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E781DAC-8B6C-4333-A537-49A37148F738}"/>
                </a:ext>
              </a:extLst>
            </p:cNvPr>
            <p:cNvSpPr/>
            <p:nvPr/>
          </p:nvSpPr>
          <p:spPr>
            <a:xfrm>
              <a:off x="4936236" y="3189917"/>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6360FEB-3E92-4234-83E2-004F6913103F}"/>
                </a:ext>
              </a:extLst>
            </p:cNvPr>
            <p:cNvSpPr/>
            <p:nvPr/>
          </p:nvSpPr>
          <p:spPr>
            <a:xfrm>
              <a:off x="6168377" y="3189917"/>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0550329-BDDB-4DB7-89E1-FBA96C9E6B55}"/>
                </a:ext>
              </a:extLst>
            </p:cNvPr>
            <p:cNvSpPr/>
            <p:nvPr/>
          </p:nvSpPr>
          <p:spPr>
            <a:xfrm>
              <a:off x="3704095" y="4347432"/>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5FE396B-C491-4D76-8F92-18F603725531}"/>
                </a:ext>
              </a:extLst>
            </p:cNvPr>
            <p:cNvSpPr/>
            <p:nvPr/>
          </p:nvSpPr>
          <p:spPr>
            <a:xfrm>
              <a:off x="4936236" y="4347432"/>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D5DE22BA-0556-4CB1-A9BF-EE795FC0D2E0}"/>
                </a:ext>
              </a:extLst>
            </p:cNvPr>
            <p:cNvSpPr/>
            <p:nvPr/>
          </p:nvSpPr>
          <p:spPr>
            <a:xfrm>
              <a:off x="6168377" y="4347432"/>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10B21952-23D2-472E-B805-33A34444329F}"/>
              </a:ext>
            </a:extLst>
          </p:cNvPr>
          <p:cNvSpPr txBox="1"/>
          <p:nvPr/>
        </p:nvSpPr>
        <p:spPr>
          <a:xfrm>
            <a:off x="1549727" y="1684233"/>
            <a:ext cx="2326278" cy="523220"/>
          </a:xfrm>
          <a:prstGeom prst="rect">
            <a:avLst/>
          </a:prstGeom>
          <a:noFill/>
        </p:spPr>
        <p:txBody>
          <a:bodyPr wrap="none" rtlCol="0">
            <a:spAutoFit/>
          </a:bodyPr>
          <a:lstStyle/>
          <a:p>
            <a:pPr algn="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Decentralized</a:t>
            </a:r>
          </a:p>
        </p:txBody>
      </p:sp>
      <p:sp>
        <p:nvSpPr>
          <p:cNvPr id="24" name="TextBox 23">
            <a:extLst>
              <a:ext uri="{FF2B5EF4-FFF2-40B4-BE49-F238E27FC236}">
                <a16:creationId xmlns:a16="http://schemas.microsoft.com/office/drawing/2014/main" id="{E23ACFC5-AD56-429A-B771-4C0116510983}"/>
              </a:ext>
            </a:extLst>
          </p:cNvPr>
          <p:cNvSpPr txBox="1"/>
          <p:nvPr/>
        </p:nvSpPr>
        <p:spPr>
          <a:xfrm>
            <a:off x="689213" y="3382681"/>
            <a:ext cx="2185214" cy="523220"/>
          </a:xfrm>
          <a:prstGeom prst="rect">
            <a:avLst/>
          </a:prstGeom>
          <a:noFill/>
        </p:spPr>
        <p:txBody>
          <a:bodyPr wrap="none" rtlCol="0">
            <a:spAutoFit/>
          </a:bodyPr>
          <a:lstStyle/>
          <a:p>
            <a:pPr algn="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Independent</a:t>
            </a:r>
          </a:p>
        </p:txBody>
      </p:sp>
      <p:sp>
        <p:nvSpPr>
          <p:cNvPr id="25" name="TextBox 24">
            <a:extLst>
              <a:ext uri="{FF2B5EF4-FFF2-40B4-BE49-F238E27FC236}">
                <a16:creationId xmlns:a16="http://schemas.microsoft.com/office/drawing/2014/main" id="{302FA433-0B00-4E46-9E82-A90E8C3B28A2}"/>
              </a:ext>
            </a:extLst>
          </p:cNvPr>
          <p:cNvSpPr txBox="1"/>
          <p:nvPr/>
        </p:nvSpPr>
        <p:spPr>
          <a:xfrm>
            <a:off x="1863915" y="5109994"/>
            <a:ext cx="2012090" cy="523220"/>
          </a:xfrm>
          <a:prstGeom prst="rect">
            <a:avLst/>
          </a:prstGeom>
          <a:noFill/>
        </p:spPr>
        <p:txBody>
          <a:bodyPr wrap="none" rtlCol="0">
            <a:spAutoFit/>
          </a:bodyPr>
          <a:lstStyle/>
          <a:p>
            <a:pPr algn="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Black boxes</a:t>
            </a:r>
          </a:p>
        </p:txBody>
      </p:sp>
      <p:sp>
        <p:nvSpPr>
          <p:cNvPr id="26" name="TextBox 25">
            <a:extLst>
              <a:ext uri="{FF2B5EF4-FFF2-40B4-BE49-F238E27FC236}">
                <a16:creationId xmlns:a16="http://schemas.microsoft.com/office/drawing/2014/main" id="{AE1324C9-1724-46EE-ADCA-AFE679F6A3B6}"/>
              </a:ext>
            </a:extLst>
          </p:cNvPr>
          <p:cNvSpPr txBox="1"/>
          <p:nvPr/>
        </p:nvSpPr>
        <p:spPr>
          <a:xfrm>
            <a:off x="7474746" y="1729814"/>
            <a:ext cx="1489510"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Polyglot</a:t>
            </a:r>
          </a:p>
        </p:txBody>
      </p:sp>
      <p:sp>
        <p:nvSpPr>
          <p:cNvPr id="27" name="TextBox 26">
            <a:extLst>
              <a:ext uri="{FF2B5EF4-FFF2-40B4-BE49-F238E27FC236}">
                <a16:creationId xmlns:a16="http://schemas.microsoft.com/office/drawing/2014/main" id="{69603D11-D710-4DD7-BBE7-EE75384D6645}"/>
              </a:ext>
            </a:extLst>
          </p:cNvPr>
          <p:cNvSpPr txBox="1"/>
          <p:nvPr/>
        </p:nvSpPr>
        <p:spPr>
          <a:xfrm>
            <a:off x="8548046" y="3382681"/>
            <a:ext cx="1927131"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Specialized</a:t>
            </a:r>
          </a:p>
        </p:txBody>
      </p:sp>
      <p:sp>
        <p:nvSpPr>
          <p:cNvPr id="28" name="TextBox 27">
            <a:extLst>
              <a:ext uri="{FF2B5EF4-FFF2-40B4-BE49-F238E27FC236}">
                <a16:creationId xmlns:a16="http://schemas.microsoft.com/office/drawing/2014/main" id="{399851ED-8D26-48E7-903B-7E23871F1B87}"/>
              </a:ext>
            </a:extLst>
          </p:cNvPr>
          <p:cNvSpPr txBox="1"/>
          <p:nvPr/>
        </p:nvSpPr>
        <p:spPr>
          <a:xfrm>
            <a:off x="7474746" y="5109994"/>
            <a:ext cx="3647152"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You build it, you run it</a:t>
            </a:r>
          </a:p>
        </p:txBody>
      </p:sp>
      <p:cxnSp>
        <p:nvCxnSpPr>
          <p:cNvPr id="38" name="Straight Connector 37">
            <a:extLst>
              <a:ext uri="{FF2B5EF4-FFF2-40B4-BE49-F238E27FC236}">
                <a16:creationId xmlns:a16="http://schemas.microsoft.com/office/drawing/2014/main" id="{1C7462B9-6DA2-4B78-98FA-59A30F63D831}"/>
              </a:ext>
              <a:ext uri="{C183D7F6-B498-43B3-948B-1728B52AA6E4}">
                <adec:decorative xmlns:adec="http://schemas.microsoft.com/office/drawing/2017/decorative" val="1"/>
              </a:ext>
            </a:extLst>
          </p:cNvPr>
          <p:cNvCxnSpPr>
            <a:cxnSpLocks/>
            <a:stCxn id="23" idx="3"/>
            <a:endCxn id="9" idx="1"/>
          </p:cNvCxnSpPr>
          <p:nvPr/>
        </p:nvCxnSpPr>
        <p:spPr>
          <a:xfrm>
            <a:off x="3876005" y="1945843"/>
            <a:ext cx="826661" cy="737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3C61EA-61AE-47F3-BBF4-BA34F3099C48}"/>
              </a:ext>
              <a:ext uri="{C183D7F6-B498-43B3-948B-1728B52AA6E4}">
                <adec:decorative xmlns:adec="http://schemas.microsoft.com/office/drawing/2017/decorative" val="1"/>
              </a:ext>
            </a:extLst>
          </p:cNvPr>
          <p:cNvCxnSpPr>
            <a:stCxn id="24" idx="3"/>
            <a:endCxn id="16" idx="2"/>
          </p:cNvCxnSpPr>
          <p:nvPr/>
        </p:nvCxnSpPr>
        <p:spPr>
          <a:xfrm>
            <a:off x="2874427" y="3644291"/>
            <a:ext cx="1741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B2272A-0BE6-45DD-B36F-3AE69ACE1488}"/>
              </a:ext>
              <a:ext uri="{C183D7F6-B498-43B3-948B-1728B52AA6E4}">
                <adec:decorative xmlns:adec="http://schemas.microsoft.com/office/drawing/2017/decorative" val="1"/>
              </a:ext>
            </a:extLst>
          </p:cNvPr>
          <p:cNvCxnSpPr>
            <a:stCxn id="18" idx="6"/>
            <a:endCxn id="27" idx="1"/>
          </p:cNvCxnSpPr>
          <p:nvPr/>
        </p:nvCxnSpPr>
        <p:spPr>
          <a:xfrm>
            <a:off x="6808929" y="3644291"/>
            <a:ext cx="17391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D3D714D-3E25-4336-BD2F-CFF93F3EC266}"/>
              </a:ext>
              <a:ext uri="{C183D7F6-B498-43B3-948B-1728B52AA6E4}">
                <adec:decorative xmlns:adec="http://schemas.microsoft.com/office/drawing/2017/decorative" val="1"/>
              </a:ext>
            </a:extLst>
          </p:cNvPr>
          <p:cNvCxnSpPr>
            <a:cxnSpLocks/>
            <a:stCxn id="19" idx="3"/>
            <a:endCxn id="25" idx="3"/>
          </p:cNvCxnSpPr>
          <p:nvPr/>
        </p:nvCxnSpPr>
        <p:spPr>
          <a:xfrm flipH="1">
            <a:off x="3876005" y="4605518"/>
            <a:ext cx="826661" cy="766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874A0D9-236B-45D9-A214-0C38EC21D837}"/>
              </a:ext>
              <a:ext uri="{C183D7F6-B498-43B3-948B-1728B52AA6E4}">
                <adec:decorative xmlns:adec="http://schemas.microsoft.com/office/drawing/2017/decorative" val="1"/>
              </a:ext>
            </a:extLst>
          </p:cNvPr>
          <p:cNvCxnSpPr>
            <a:cxnSpLocks/>
            <a:stCxn id="15" idx="7"/>
            <a:endCxn id="26" idx="1"/>
          </p:cNvCxnSpPr>
          <p:nvPr/>
        </p:nvCxnSpPr>
        <p:spPr>
          <a:xfrm flipV="1">
            <a:off x="6722004" y="1991424"/>
            <a:ext cx="752742" cy="691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34FE3B4-D97B-46FA-BBCA-301C5B463F80}"/>
              </a:ext>
              <a:ext uri="{C183D7F6-B498-43B3-948B-1728B52AA6E4}">
                <adec:decorative xmlns:adec="http://schemas.microsoft.com/office/drawing/2017/decorative" val="1"/>
              </a:ext>
            </a:extLst>
          </p:cNvPr>
          <p:cNvCxnSpPr>
            <a:cxnSpLocks/>
            <a:stCxn id="21" idx="5"/>
            <a:endCxn id="28" idx="1"/>
          </p:cNvCxnSpPr>
          <p:nvPr/>
        </p:nvCxnSpPr>
        <p:spPr>
          <a:xfrm>
            <a:off x="6722004" y="4605518"/>
            <a:ext cx="752742" cy="766086"/>
          </a:xfrm>
          <a:prstGeom prst="line">
            <a:avLst/>
          </a:prstGeom>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AF20037-61DE-4F55-8EC3-95CA0BF98F4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975FFDC-187B-4BED-A05B-D57FB73AEEA2}"/>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18375788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7l21OC8i"/>
  <p:tag name="ARTICULATE_PROJECT_OPEN" val="0"/>
  <p:tag name="ARTICULATE_SLIDE_COUNT" val="7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23242</TotalTime>
  <Words>14288</Words>
  <Application>Microsoft Office PowerPoint</Application>
  <PresentationFormat>Widescreen</PresentationFormat>
  <Paragraphs>1308</Paragraphs>
  <Slides>85</Slides>
  <Notes>85</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85</vt:i4>
      </vt:variant>
    </vt:vector>
  </HeadingPairs>
  <TitlesOfParts>
    <vt:vector size="95" baseType="lpstr">
      <vt:lpstr>Amazon Ember</vt:lpstr>
      <vt:lpstr>Amazon Ember Light</vt:lpstr>
      <vt:lpstr>Arial</vt:lpstr>
      <vt:lpstr>Calibri</vt:lpstr>
      <vt:lpstr>Courier</vt:lpstr>
      <vt:lpstr>Courier New</vt:lpstr>
      <vt:lpstr>Lucida Console</vt:lpstr>
      <vt:lpstr>Verdana</vt:lpstr>
      <vt:lpstr>Office Theme</vt:lpstr>
      <vt:lpstr>1_Office Theme</vt:lpstr>
      <vt:lpstr>Module 13: Building Microservices and Serverless Architectures</vt:lpstr>
      <vt:lpstr>Module overview</vt:lpstr>
      <vt:lpstr>Module objectives</vt:lpstr>
      <vt:lpstr>Section 1: Architectural need</vt:lpstr>
      <vt:lpstr>Café business requirement</vt:lpstr>
      <vt:lpstr>Section 2: Introducing microservices</vt:lpstr>
      <vt:lpstr>What are microservices?</vt:lpstr>
      <vt:lpstr>Monolithic versus microservice applications</vt:lpstr>
      <vt:lpstr>Characteristics of microservices</vt:lpstr>
      <vt:lpstr>Section 2 key takeaways</vt:lpstr>
      <vt:lpstr>Section 3: Building microservice applications with AWS container services</vt:lpstr>
      <vt:lpstr>What is a container?</vt:lpstr>
      <vt:lpstr>A problem that containers solve</vt:lpstr>
      <vt:lpstr>Container terminology</vt:lpstr>
      <vt:lpstr>Amazon ECS</vt:lpstr>
      <vt:lpstr>Amazon ECS orchestrates containers</vt:lpstr>
      <vt:lpstr>Amazon ECS launch types</vt:lpstr>
      <vt:lpstr>Amazon ECS cluster auto scaling</vt:lpstr>
      <vt:lpstr>Decomposing monoliths – Step 1: Create container images</vt:lpstr>
      <vt:lpstr>Decomposing monoliths – Step 2: Create service task definition and target groups</vt:lpstr>
      <vt:lpstr>Decomposing monoliths – Step 3: Connect load balancer to services</vt:lpstr>
      <vt:lpstr>Tools for building highly available microservice architectures</vt:lpstr>
      <vt:lpstr>AWS Fargate</vt:lpstr>
      <vt:lpstr>Section 3 key takeaways</vt:lpstr>
      <vt:lpstr>Module 13 – Guided Lab 1: Breaking a Monolithic Node.js Application into Microservices  (Optional lab)</vt:lpstr>
      <vt:lpstr>Guided lab 1: Tasks</vt:lpstr>
      <vt:lpstr>Guided lab 1: Final product</vt:lpstr>
      <vt:lpstr>Begin Module 13 – Guided Lab 1: Breaking a Monolithic Node.js Application into Microservices </vt:lpstr>
      <vt:lpstr>Guided lab 1 debrief:  Key takeaways</vt:lpstr>
      <vt:lpstr>Section 4: Introducing serverless architectures</vt:lpstr>
      <vt:lpstr>What does serverless mean?</vt:lpstr>
      <vt:lpstr>Tenets of serverless architectures</vt:lpstr>
      <vt:lpstr>Benefits of serverless</vt:lpstr>
      <vt:lpstr>AWS serverless offerings</vt:lpstr>
      <vt:lpstr>Section 4 key takeaways</vt:lpstr>
      <vt:lpstr>Section 5: Building serverless architectures with AWS Lambda</vt:lpstr>
      <vt:lpstr>AWS Lambda</vt:lpstr>
      <vt:lpstr>How AWS Lambda works</vt:lpstr>
      <vt:lpstr>Lambda functions</vt:lpstr>
      <vt:lpstr>Anatomy of a Lambda function</vt:lpstr>
      <vt:lpstr>Lambda function configuration and billing</vt:lpstr>
      <vt:lpstr>Demonstration: Creating an AWS Lambda function</vt:lpstr>
      <vt:lpstr>AWS Lambda example: Simulated slot machine browser game</vt:lpstr>
      <vt:lpstr>Event-based Lambda function example: Order processing</vt:lpstr>
      <vt:lpstr>Lambda layers</vt:lpstr>
      <vt:lpstr>Demonstration:  Using AWS Lambda with Amazon S3</vt:lpstr>
      <vt:lpstr>Demonstration diagram</vt:lpstr>
      <vt:lpstr>Lambda function code </vt:lpstr>
      <vt:lpstr>Comparison of operational responsibility for container and serverless architectures</vt:lpstr>
      <vt:lpstr>Choosing a compute platform: Containers versus AWS Lambda</vt:lpstr>
      <vt:lpstr>Section 5 key takeaways</vt:lpstr>
      <vt:lpstr>Module 13 – Guided Lab 2: Implementing a Serverless Architecture on AWS </vt:lpstr>
      <vt:lpstr>Guided lab 2: Tasks</vt:lpstr>
      <vt:lpstr>Guided lab 2: Final product</vt:lpstr>
      <vt:lpstr>Begin Module 13 – Guided Lab 2: Implementing a Serverless Architecture on AWS</vt:lpstr>
      <vt:lpstr>Guided lab 2 debrief:  Key takeaways</vt:lpstr>
      <vt:lpstr>Section 6: Extending serverless architectures with Amazon API Gateway</vt:lpstr>
      <vt:lpstr>Amazon API Gateway</vt:lpstr>
      <vt:lpstr>Amazon API Gateway security</vt:lpstr>
      <vt:lpstr>Amazon API Gateway:  Common architecture example</vt:lpstr>
      <vt:lpstr>Example: RESTful microservices</vt:lpstr>
      <vt:lpstr>Example: Serverless mobile backend</vt:lpstr>
      <vt:lpstr>Section 6 key takeaways</vt:lpstr>
      <vt:lpstr>Section 7: Orchestrating microservices with AWS Step Functions</vt:lpstr>
      <vt:lpstr>Challenges with microservice applications</vt:lpstr>
      <vt:lpstr>AWS Step Functions</vt:lpstr>
      <vt:lpstr>Workflow coordination</vt:lpstr>
      <vt:lpstr>State machines</vt:lpstr>
      <vt:lpstr>States</vt:lpstr>
      <vt:lpstr>State types</vt:lpstr>
      <vt:lpstr>Amazon States Language</vt:lpstr>
      <vt:lpstr>AWS Step Functions example: Video-on-demand (VOD) architecture</vt:lpstr>
      <vt:lpstr>Section 7 key takeaways</vt:lpstr>
      <vt:lpstr>Module 13 – Challenge Lab:  Implementing a Serverless Architecture for the Café </vt:lpstr>
      <vt:lpstr>The business need: A serverless environment</vt:lpstr>
      <vt:lpstr>Challenge lab: Tasks</vt:lpstr>
      <vt:lpstr>Challenge lab: Final product </vt:lpstr>
      <vt:lpstr>Begin Module 13 –  Challenge Lab: Implementing a Serverless Architecture for the Café  </vt:lpstr>
      <vt:lpstr>Challenge lab debrief:  Key takeaways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Harris, Melissa</cp:lastModifiedBy>
  <cp:revision>965</cp:revision>
  <cp:lastPrinted>2018-12-10T23:37:28Z</cp:lastPrinted>
  <dcterms:created xsi:type="dcterms:W3CDTF">2019-09-16T17:01:53Z</dcterms:created>
  <dcterms:modified xsi:type="dcterms:W3CDTF">2020-11-13T21:43:01Z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